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6" r:id="rId3"/>
    <p:sldId id="273" r:id="rId4"/>
    <p:sldId id="267" r:id="rId5"/>
    <p:sldId id="286" r:id="rId6"/>
    <p:sldId id="279" r:id="rId7"/>
    <p:sldId id="290" r:id="rId8"/>
    <p:sldId id="282" r:id="rId9"/>
    <p:sldId id="274" r:id="rId10"/>
    <p:sldId id="263" r:id="rId11"/>
    <p:sldId id="280" r:id="rId12"/>
    <p:sldId id="291" r:id="rId13"/>
    <p:sldId id="287" r:id="rId14"/>
    <p:sldId id="265" r:id="rId15"/>
    <p:sldId id="292" r:id="rId16"/>
    <p:sldId id="284" r:id="rId17"/>
    <p:sldId id="289" r:id="rId18"/>
    <p:sldId id="285"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328788-1718-49EF-BC5B-343911598C41}">
          <p14:sldIdLst>
            <p14:sldId id="256"/>
            <p14:sldId id="273"/>
            <p14:sldId id="267"/>
            <p14:sldId id="286"/>
            <p14:sldId id="279"/>
            <p14:sldId id="290"/>
            <p14:sldId id="282"/>
            <p14:sldId id="274"/>
            <p14:sldId id="263"/>
            <p14:sldId id="280"/>
            <p14:sldId id="291"/>
            <p14:sldId id="287"/>
            <p14:sldId id="265"/>
            <p14:sldId id="292"/>
            <p14:sldId id="284"/>
            <p14:sldId id="289"/>
            <p14:sldId id="285"/>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1" d="100"/>
          <a:sy n="81" d="100"/>
        </p:scale>
        <p:origin x="112" y="6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0B80A-36D9-4D35-BB17-4D47EE5F3683}" type="doc">
      <dgm:prSet loTypeId="urn:microsoft.com/office/officeart/2005/8/layout/hProcess9" loCatId="process" qsTypeId="urn:microsoft.com/office/officeart/2005/8/quickstyle/simple1" qsCatId="simple" csTypeId="urn:microsoft.com/office/officeart/2005/8/colors/accent6_2" csCatId="accent6" phldr="1"/>
      <dgm:spPr/>
    </dgm:pt>
    <dgm:pt modelId="{AB5B64FA-4816-4885-9360-A0BA191EABBD}">
      <dgm:prSet phldrT="[Text]" custT="1"/>
      <dgm:spPr/>
      <dgm:t>
        <a:bodyPr/>
        <a:lstStyle/>
        <a:p>
          <a:r>
            <a:rPr lang="en-US" sz="1600" dirty="0">
              <a:latin typeface="Bell MT" panose="02020503060305020303" pitchFamily="18" charset="0"/>
            </a:rPr>
            <a:t>Article 114(5) much stricter to meet the criteria. </a:t>
          </a:r>
        </a:p>
        <a:p>
          <a:r>
            <a:rPr lang="en-US" sz="1600" u="sng" dirty="0">
              <a:latin typeface="Bell MT" panose="02020503060305020303" pitchFamily="18" charset="0"/>
            </a:rPr>
            <a:t>(</a:t>
          </a:r>
          <a:r>
            <a:rPr lang="en-US" sz="1600" i="1" u="sng" dirty="0">
              <a:latin typeface="Bell MT" panose="02020503060305020303" pitchFamily="18" charset="0"/>
            </a:rPr>
            <a:t>Denmark vs. Commission [2003])</a:t>
          </a:r>
          <a:endParaRPr lang="en-US" sz="1400" i="1" u="sng" dirty="0">
            <a:latin typeface="Bell MT" panose="02020503060305020303" pitchFamily="18" charset="0"/>
          </a:endParaRPr>
        </a:p>
      </dgm:t>
    </dgm:pt>
    <dgm:pt modelId="{0C7FD9F4-C79F-44CF-81C2-0F205F06686F}" type="parTrans" cxnId="{C98EAE70-542D-48DA-AEDE-2279D94282AA}">
      <dgm:prSet/>
      <dgm:spPr/>
      <dgm:t>
        <a:bodyPr/>
        <a:lstStyle/>
        <a:p>
          <a:endParaRPr lang="en-US"/>
        </a:p>
      </dgm:t>
    </dgm:pt>
    <dgm:pt modelId="{FCF608AE-92D8-4C88-ABE0-FE98D7A6704E}" type="sibTrans" cxnId="{C98EAE70-542D-48DA-AEDE-2279D94282AA}">
      <dgm:prSet/>
      <dgm:spPr/>
      <dgm:t>
        <a:bodyPr/>
        <a:lstStyle/>
        <a:p>
          <a:endParaRPr lang="en-US"/>
        </a:p>
      </dgm:t>
    </dgm:pt>
    <dgm:pt modelId="{253A0F13-3CDB-46E0-A15A-1AE7FED010A7}">
      <dgm:prSet phldrT="[Text]" custT="1"/>
      <dgm:spPr/>
      <dgm:t>
        <a:bodyPr/>
        <a:lstStyle/>
        <a:p>
          <a:r>
            <a:rPr lang="en-US" sz="1600" dirty="0">
              <a:latin typeface="Bell MT" panose="02020503060305020303" pitchFamily="18" charset="0"/>
            </a:rPr>
            <a:t>Commission is allowed to be stricter in granting derogations under 114(5) due to its administrative discretion. </a:t>
          </a:r>
        </a:p>
        <a:p>
          <a:r>
            <a:rPr lang="en-US" sz="1600" u="sng" dirty="0">
              <a:latin typeface="Bell MT" panose="02020503060305020303" pitchFamily="18" charset="0"/>
            </a:rPr>
            <a:t>(</a:t>
          </a:r>
          <a:r>
            <a:rPr lang="en-US" sz="1600" i="1" u="sng" dirty="0">
              <a:latin typeface="Bell MT" panose="02020503060305020303" pitchFamily="18" charset="0"/>
            </a:rPr>
            <a:t>Austria vs. Commission [2005])</a:t>
          </a:r>
        </a:p>
      </dgm:t>
    </dgm:pt>
    <dgm:pt modelId="{D9E29649-644A-429C-8880-9112E7EAA794}" type="parTrans" cxnId="{B1B407B6-B1EB-43B3-A1EB-AEE4DB0DA34E}">
      <dgm:prSet/>
      <dgm:spPr/>
      <dgm:t>
        <a:bodyPr/>
        <a:lstStyle/>
        <a:p>
          <a:endParaRPr lang="en-US"/>
        </a:p>
      </dgm:t>
    </dgm:pt>
    <dgm:pt modelId="{BD1FDF00-983C-4447-84F6-736A40B90E17}" type="sibTrans" cxnId="{B1B407B6-B1EB-43B3-A1EB-AEE4DB0DA34E}">
      <dgm:prSet/>
      <dgm:spPr/>
      <dgm:t>
        <a:bodyPr/>
        <a:lstStyle/>
        <a:p>
          <a:endParaRPr lang="en-US"/>
        </a:p>
      </dgm:t>
    </dgm:pt>
    <dgm:pt modelId="{A8FA3496-AEA8-485F-B216-DF2F0E348642}">
      <dgm:prSet phldrT="[Text]" custT="1"/>
      <dgm:spPr/>
      <dgm:t>
        <a:bodyPr/>
        <a:lstStyle/>
        <a:p>
          <a:r>
            <a:rPr lang="en-US" sz="1600" dirty="0">
              <a:latin typeface="Bell MT" panose="02020503060305020303" pitchFamily="18" charset="0"/>
            </a:rPr>
            <a:t>“new scientific evidence,” and existence of a specific state problem= cumulative conditions for Member State to prove. (Specificity clarified in </a:t>
          </a:r>
          <a:r>
            <a:rPr lang="en-US" sz="1600" i="1" u="sng" dirty="0">
              <a:latin typeface="Bell MT" panose="02020503060305020303" pitchFamily="18" charset="0"/>
            </a:rPr>
            <a:t>Netherlands vs. Commission [2007])</a:t>
          </a:r>
        </a:p>
      </dgm:t>
    </dgm:pt>
    <dgm:pt modelId="{5BBCC89B-7619-4959-AB71-ED0B482161EA}" type="parTrans" cxnId="{2676729F-86BA-4892-AF8C-0E10693D94A3}">
      <dgm:prSet/>
      <dgm:spPr/>
      <dgm:t>
        <a:bodyPr/>
        <a:lstStyle/>
        <a:p>
          <a:endParaRPr lang="en-US"/>
        </a:p>
      </dgm:t>
    </dgm:pt>
    <dgm:pt modelId="{EAC85225-920B-4A44-9968-48AB86BEEE1E}" type="sibTrans" cxnId="{2676729F-86BA-4892-AF8C-0E10693D94A3}">
      <dgm:prSet/>
      <dgm:spPr/>
      <dgm:t>
        <a:bodyPr/>
        <a:lstStyle/>
        <a:p>
          <a:endParaRPr lang="en-US"/>
        </a:p>
      </dgm:t>
    </dgm:pt>
    <dgm:pt modelId="{F55BFE4D-2918-4E94-8329-2EFD353CCF40}" type="pres">
      <dgm:prSet presAssocID="{1CB0B80A-36D9-4D35-BB17-4D47EE5F3683}" presName="CompostProcess" presStyleCnt="0">
        <dgm:presLayoutVars>
          <dgm:dir/>
          <dgm:resizeHandles val="exact"/>
        </dgm:presLayoutVars>
      </dgm:prSet>
      <dgm:spPr/>
    </dgm:pt>
    <dgm:pt modelId="{D398FF90-6CD0-4C85-A39A-928A340230C3}" type="pres">
      <dgm:prSet presAssocID="{1CB0B80A-36D9-4D35-BB17-4D47EE5F3683}" presName="arrow" presStyleLbl="bgShp" presStyleIdx="0" presStyleCnt="1" custLinFactNeighborX="227" custLinFactNeighborY="10283"/>
      <dgm:spPr/>
    </dgm:pt>
    <dgm:pt modelId="{121D865B-DABB-48CC-A6B8-16F242964F79}" type="pres">
      <dgm:prSet presAssocID="{1CB0B80A-36D9-4D35-BB17-4D47EE5F3683}" presName="linearProcess" presStyleCnt="0"/>
      <dgm:spPr/>
    </dgm:pt>
    <dgm:pt modelId="{54966B8E-B9C5-40DC-BBB6-8E60DBEF75B4}" type="pres">
      <dgm:prSet presAssocID="{AB5B64FA-4816-4885-9360-A0BA191EABBD}" presName="textNode" presStyleLbl="node1" presStyleIdx="0" presStyleCnt="3">
        <dgm:presLayoutVars>
          <dgm:bulletEnabled val="1"/>
        </dgm:presLayoutVars>
      </dgm:prSet>
      <dgm:spPr/>
    </dgm:pt>
    <dgm:pt modelId="{545F2663-C174-4D44-B8DE-B2558C84AB5E}" type="pres">
      <dgm:prSet presAssocID="{FCF608AE-92D8-4C88-ABE0-FE98D7A6704E}" presName="sibTrans" presStyleCnt="0"/>
      <dgm:spPr/>
    </dgm:pt>
    <dgm:pt modelId="{5987B285-7389-4024-8C3C-B6E2A62B77B8}" type="pres">
      <dgm:prSet presAssocID="{253A0F13-3CDB-46E0-A15A-1AE7FED010A7}" presName="textNode" presStyleLbl="node1" presStyleIdx="1" presStyleCnt="3">
        <dgm:presLayoutVars>
          <dgm:bulletEnabled val="1"/>
        </dgm:presLayoutVars>
      </dgm:prSet>
      <dgm:spPr/>
    </dgm:pt>
    <dgm:pt modelId="{4CF29DC6-3911-4D0B-98CA-25E854E2234E}" type="pres">
      <dgm:prSet presAssocID="{BD1FDF00-983C-4447-84F6-736A40B90E17}" presName="sibTrans" presStyleCnt="0"/>
      <dgm:spPr/>
    </dgm:pt>
    <dgm:pt modelId="{7D99DF6B-ACC4-4DBB-94A2-AA805A2627BC}" type="pres">
      <dgm:prSet presAssocID="{A8FA3496-AEA8-485F-B216-DF2F0E348642}" presName="textNode" presStyleLbl="node1" presStyleIdx="2" presStyleCnt="3">
        <dgm:presLayoutVars>
          <dgm:bulletEnabled val="1"/>
        </dgm:presLayoutVars>
      </dgm:prSet>
      <dgm:spPr/>
    </dgm:pt>
  </dgm:ptLst>
  <dgm:cxnLst>
    <dgm:cxn modelId="{A9B23520-2283-46FE-A931-825CFE643420}" type="presOf" srcId="{253A0F13-3CDB-46E0-A15A-1AE7FED010A7}" destId="{5987B285-7389-4024-8C3C-B6E2A62B77B8}" srcOrd="0" destOrd="0" presId="urn:microsoft.com/office/officeart/2005/8/layout/hProcess9"/>
    <dgm:cxn modelId="{D1CF0A2B-7ACA-4F91-8EF5-2988A5BC40CB}" type="presOf" srcId="{1CB0B80A-36D9-4D35-BB17-4D47EE5F3683}" destId="{F55BFE4D-2918-4E94-8329-2EFD353CCF40}" srcOrd="0" destOrd="0" presId="urn:microsoft.com/office/officeart/2005/8/layout/hProcess9"/>
    <dgm:cxn modelId="{1FF57631-7112-4D75-A686-728A5BA0804B}" type="presOf" srcId="{A8FA3496-AEA8-485F-B216-DF2F0E348642}" destId="{7D99DF6B-ACC4-4DBB-94A2-AA805A2627BC}" srcOrd="0" destOrd="0" presId="urn:microsoft.com/office/officeart/2005/8/layout/hProcess9"/>
    <dgm:cxn modelId="{C98EAE70-542D-48DA-AEDE-2279D94282AA}" srcId="{1CB0B80A-36D9-4D35-BB17-4D47EE5F3683}" destId="{AB5B64FA-4816-4885-9360-A0BA191EABBD}" srcOrd="0" destOrd="0" parTransId="{0C7FD9F4-C79F-44CF-81C2-0F205F06686F}" sibTransId="{FCF608AE-92D8-4C88-ABE0-FE98D7A6704E}"/>
    <dgm:cxn modelId="{2676729F-86BA-4892-AF8C-0E10693D94A3}" srcId="{1CB0B80A-36D9-4D35-BB17-4D47EE5F3683}" destId="{A8FA3496-AEA8-485F-B216-DF2F0E348642}" srcOrd="2" destOrd="0" parTransId="{5BBCC89B-7619-4959-AB71-ED0B482161EA}" sibTransId="{EAC85225-920B-4A44-9968-48AB86BEEE1E}"/>
    <dgm:cxn modelId="{B1B407B6-B1EB-43B3-A1EB-AEE4DB0DA34E}" srcId="{1CB0B80A-36D9-4D35-BB17-4D47EE5F3683}" destId="{253A0F13-3CDB-46E0-A15A-1AE7FED010A7}" srcOrd="1" destOrd="0" parTransId="{D9E29649-644A-429C-8880-9112E7EAA794}" sibTransId="{BD1FDF00-983C-4447-84F6-736A40B90E17}"/>
    <dgm:cxn modelId="{4D18D1D0-8F2F-4D24-BDAB-82FE1CC5A664}" type="presOf" srcId="{AB5B64FA-4816-4885-9360-A0BA191EABBD}" destId="{54966B8E-B9C5-40DC-BBB6-8E60DBEF75B4}" srcOrd="0" destOrd="0" presId="urn:microsoft.com/office/officeart/2005/8/layout/hProcess9"/>
    <dgm:cxn modelId="{470F3CAA-E0F0-44C6-B650-D32BF3F5F96F}" type="presParOf" srcId="{F55BFE4D-2918-4E94-8329-2EFD353CCF40}" destId="{D398FF90-6CD0-4C85-A39A-928A340230C3}" srcOrd="0" destOrd="0" presId="urn:microsoft.com/office/officeart/2005/8/layout/hProcess9"/>
    <dgm:cxn modelId="{D6F2F482-6ADF-4B90-B14C-D55D5737EBF5}" type="presParOf" srcId="{F55BFE4D-2918-4E94-8329-2EFD353CCF40}" destId="{121D865B-DABB-48CC-A6B8-16F242964F79}" srcOrd="1" destOrd="0" presId="urn:microsoft.com/office/officeart/2005/8/layout/hProcess9"/>
    <dgm:cxn modelId="{8ED7BF57-2903-458D-A927-B3F8091F10BF}" type="presParOf" srcId="{121D865B-DABB-48CC-A6B8-16F242964F79}" destId="{54966B8E-B9C5-40DC-BBB6-8E60DBEF75B4}" srcOrd="0" destOrd="0" presId="urn:microsoft.com/office/officeart/2005/8/layout/hProcess9"/>
    <dgm:cxn modelId="{0C2F90D7-1ECB-45E3-ABCE-69E81D2B7F05}" type="presParOf" srcId="{121D865B-DABB-48CC-A6B8-16F242964F79}" destId="{545F2663-C174-4D44-B8DE-B2558C84AB5E}" srcOrd="1" destOrd="0" presId="urn:microsoft.com/office/officeart/2005/8/layout/hProcess9"/>
    <dgm:cxn modelId="{ACA51605-71CE-45C8-8082-54481E6E5173}" type="presParOf" srcId="{121D865B-DABB-48CC-A6B8-16F242964F79}" destId="{5987B285-7389-4024-8C3C-B6E2A62B77B8}" srcOrd="2" destOrd="0" presId="urn:microsoft.com/office/officeart/2005/8/layout/hProcess9"/>
    <dgm:cxn modelId="{781F4529-1D16-4679-BFB7-48C92E8FB468}" type="presParOf" srcId="{121D865B-DABB-48CC-A6B8-16F242964F79}" destId="{4CF29DC6-3911-4D0B-98CA-25E854E2234E}" srcOrd="3" destOrd="0" presId="urn:microsoft.com/office/officeart/2005/8/layout/hProcess9"/>
    <dgm:cxn modelId="{3C74B10E-D622-454B-A886-C17F3545D75B}" type="presParOf" srcId="{121D865B-DABB-48CC-A6B8-16F242964F79}" destId="{7D99DF6B-ACC4-4DBB-94A2-AA805A2627B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12DD3-5619-40EA-9BD3-576FE6A707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7408BF-8BAC-4DC5-A7EB-A36F38CD17B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a:latin typeface="Bell MT" panose="02020503060305020303" pitchFamily="18" charset="0"/>
            </a:rPr>
            <a:t>Total </a:t>
          </a:r>
          <a:r>
            <a:rPr lang="en-US" sz="2400" dirty="0" err="1">
              <a:latin typeface="Bell MT" panose="02020503060305020303" pitchFamily="18" charset="0"/>
            </a:rPr>
            <a:t>Harmonisation</a:t>
          </a:r>
          <a:endParaRPr lang="en-US" sz="2400" dirty="0">
            <a:latin typeface="Bell MT" panose="02020503060305020303" pitchFamily="18" charset="0"/>
          </a:endParaRPr>
        </a:p>
      </dgm:t>
    </dgm:pt>
    <dgm:pt modelId="{D52CE3EB-1F80-4403-8F62-A52B5B83B992}" type="parTrans" cxnId="{444D2F59-98E4-43FF-98CB-8AA6E73D24D8}">
      <dgm:prSet/>
      <dgm:spPr/>
      <dgm:t>
        <a:bodyPr/>
        <a:lstStyle/>
        <a:p>
          <a:endParaRPr lang="en-US"/>
        </a:p>
      </dgm:t>
    </dgm:pt>
    <dgm:pt modelId="{F280D3BA-2F19-454E-935D-17149CC03BC8}" type="sibTrans" cxnId="{444D2F59-98E4-43FF-98CB-8AA6E73D24D8}">
      <dgm:prSet/>
      <dgm:spPr/>
      <dgm:t>
        <a:bodyPr/>
        <a:lstStyle/>
        <a:p>
          <a:endParaRPr lang="en-US"/>
        </a:p>
      </dgm:t>
    </dgm:pt>
    <dgm:pt modelId="{60215B79-F07A-490A-8285-4896DFDDF24C}">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Where the Union exhaustively regulates a matter to the exclusion of national legislators. Union has exclusive responsibility.</a:t>
          </a:r>
        </a:p>
      </dgm:t>
    </dgm:pt>
    <dgm:pt modelId="{EA12EC96-5685-4692-A031-052745D679E3}" type="parTrans" cxnId="{F4E347E0-5178-4A2D-998E-6D871DDA93F7}">
      <dgm:prSet/>
      <dgm:spPr/>
      <dgm:t>
        <a:bodyPr/>
        <a:lstStyle/>
        <a:p>
          <a:endParaRPr lang="en-US"/>
        </a:p>
      </dgm:t>
    </dgm:pt>
    <dgm:pt modelId="{469C39CE-AD1D-4C6E-95EC-76D7F154A4CF}" type="sibTrans" cxnId="{F4E347E0-5178-4A2D-998E-6D871DDA93F7}">
      <dgm:prSet/>
      <dgm:spPr/>
      <dgm:t>
        <a:bodyPr/>
        <a:lstStyle/>
        <a:p>
          <a:endParaRPr lang="en-US"/>
        </a:p>
      </dgm:t>
    </dgm:pt>
    <dgm:pt modelId="{4F21D1BB-9348-486C-8E38-8E903B8ED90B}">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Leads to pre-emption &amp; legislative exclusivity. </a:t>
          </a:r>
        </a:p>
      </dgm:t>
    </dgm:pt>
    <dgm:pt modelId="{084846A1-E61B-4926-ABD1-DF815ABFD614}" type="parTrans" cxnId="{2D7C7AB2-11B8-4BFC-98F2-E5129C4606EC}">
      <dgm:prSet/>
      <dgm:spPr/>
      <dgm:t>
        <a:bodyPr/>
        <a:lstStyle/>
        <a:p>
          <a:endParaRPr lang="en-US"/>
        </a:p>
      </dgm:t>
    </dgm:pt>
    <dgm:pt modelId="{ED06EE9C-C5AB-426E-808E-2774DBBB981D}" type="sibTrans" cxnId="{2D7C7AB2-11B8-4BFC-98F2-E5129C4606EC}">
      <dgm:prSet/>
      <dgm:spPr/>
      <dgm:t>
        <a:bodyPr/>
        <a:lstStyle/>
        <a:p>
          <a:endParaRPr lang="en-US"/>
        </a:p>
      </dgm:t>
    </dgm:pt>
    <dgm:pt modelId="{94DEC5EB-8D22-44FB-B02A-AAEC4D7E6E6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a:latin typeface="Bell MT" panose="02020503060305020303" pitchFamily="18" charset="0"/>
            </a:rPr>
            <a:t>Optional </a:t>
          </a:r>
          <a:r>
            <a:rPr lang="en-US" sz="2400" dirty="0" err="1">
              <a:latin typeface="Bell MT" panose="02020503060305020303" pitchFamily="18" charset="0"/>
            </a:rPr>
            <a:t>Harmonisation</a:t>
          </a:r>
          <a:endParaRPr lang="en-US" sz="2400" dirty="0">
            <a:latin typeface="Bell MT" panose="02020503060305020303" pitchFamily="18" charset="0"/>
          </a:endParaRPr>
        </a:p>
      </dgm:t>
    </dgm:pt>
    <dgm:pt modelId="{28A9A902-6EDC-4D89-8B17-347822421EA9}" type="parTrans" cxnId="{B8466BDA-141F-4925-970C-013C1500876B}">
      <dgm:prSet/>
      <dgm:spPr/>
      <dgm:t>
        <a:bodyPr/>
        <a:lstStyle/>
        <a:p>
          <a:endParaRPr lang="en-US"/>
        </a:p>
      </dgm:t>
    </dgm:pt>
    <dgm:pt modelId="{F3A98406-2B6F-4F42-B079-77E595E936BA}" type="sibTrans" cxnId="{B8466BDA-141F-4925-970C-013C1500876B}">
      <dgm:prSet/>
      <dgm:spPr/>
      <dgm:t>
        <a:bodyPr/>
        <a:lstStyle/>
        <a:p>
          <a:endParaRPr lang="en-US"/>
        </a:p>
      </dgm:t>
    </dgm:pt>
    <dgm:pt modelId="{EFC9BD95-8F6B-40A8-AA14-37463660326C}">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Establishment of a Union standard that establishes Free movement within the Internal Market.</a:t>
          </a:r>
        </a:p>
      </dgm:t>
    </dgm:pt>
    <dgm:pt modelId="{FD2E292F-3BDB-4F69-9292-FF3823574131}" type="parTrans" cxnId="{B2B7530A-89C2-41E9-BB5D-F4CED70E0870}">
      <dgm:prSet/>
      <dgm:spPr/>
      <dgm:t>
        <a:bodyPr/>
        <a:lstStyle/>
        <a:p>
          <a:endParaRPr lang="en-US"/>
        </a:p>
      </dgm:t>
    </dgm:pt>
    <dgm:pt modelId="{A8708B34-0453-4D70-BA8B-CEA8F9494A26}" type="sibTrans" cxnId="{B2B7530A-89C2-41E9-BB5D-F4CED70E0870}">
      <dgm:prSet/>
      <dgm:spPr/>
      <dgm:t>
        <a:bodyPr/>
        <a:lstStyle/>
        <a:p>
          <a:endParaRPr lang="en-US"/>
        </a:p>
      </dgm:t>
    </dgm:pt>
    <dgm:pt modelId="{CD3CA63B-BED0-4A61-8D1B-7958ED8D73F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a:latin typeface="Bell MT" panose="02020503060305020303" pitchFamily="18" charset="0"/>
            </a:rPr>
            <a:t>Minimum </a:t>
          </a:r>
          <a:r>
            <a:rPr lang="en-US" sz="2400" dirty="0" err="1">
              <a:latin typeface="Bell MT" panose="02020503060305020303" pitchFamily="18" charset="0"/>
            </a:rPr>
            <a:t>Harmonisation</a:t>
          </a:r>
          <a:endParaRPr lang="en-US" sz="2400" dirty="0">
            <a:latin typeface="Bell MT" panose="02020503060305020303" pitchFamily="18" charset="0"/>
          </a:endParaRPr>
        </a:p>
      </dgm:t>
    </dgm:pt>
    <dgm:pt modelId="{F7834F89-1A5A-47AE-9AAC-496FA3A3A166}" type="parTrans" cxnId="{81AB7FE7-8356-48B2-BEBE-9A3AB2C5F261}">
      <dgm:prSet/>
      <dgm:spPr/>
      <dgm:t>
        <a:bodyPr/>
        <a:lstStyle/>
        <a:p>
          <a:endParaRPr lang="en-US"/>
        </a:p>
      </dgm:t>
    </dgm:pt>
    <dgm:pt modelId="{B09A0CE8-BA7C-405A-8F65-685F357C71DC}" type="sibTrans" cxnId="{81AB7FE7-8356-48B2-BEBE-9A3AB2C5F261}">
      <dgm:prSet/>
      <dgm:spPr/>
      <dgm:t>
        <a:bodyPr/>
        <a:lstStyle/>
        <a:p>
          <a:endParaRPr lang="en-US"/>
        </a:p>
      </dgm:t>
    </dgm:pt>
    <dgm:pt modelId="{E4E95C0A-ACC8-4A8D-9640-225DAD9A5139}">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Member States are entitled to adopt stricter national standards.</a:t>
          </a:r>
        </a:p>
      </dgm:t>
    </dgm:pt>
    <dgm:pt modelId="{10674EF1-1B72-4C8C-8835-D7CD1AFCEBB7}" type="parTrans" cxnId="{E5DEE4D6-A5A4-4486-A32B-9532F9ACB52B}">
      <dgm:prSet/>
      <dgm:spPr/>
      <dgm:t>
        <a:bodyPr/>
        <a:lstStyle/>
        <a:p>
          <a:endParaRPr lang="en-US"/>
        </a:p>
      </dgm:t>
    </dgm:pt>
    <dgm:pt modelId="{39E2502D-10AF-42C1-8D5D-0F84BD7BA7C1}" type="sibTrans" cxnId="{E5DEE4D6-A5A4-4486-A32B-9532F9ACB52B}">
      <dgm:prSet/>
      <dgm:spPr/>
      <dgm:t>
        <a:bodyPr/>
        <a:lstStyle/>
        <a:p>
          <a:endParaRPr lang="en-US"/>
        </a:p>
      </dgm:t>
    </dgm:pt>
    <dgm:pt modelId="{D68E3477-5E37-4CB5-912D-F9FDAB8DE460}">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Creates a European product standard, with free movement and prohibits non-conforming products.</a:t>
          </a:r>
        </a:p>
      </dgm:t>
    </dgm:pt>
    <dgm:pt modelId="{ACF06B86-7452-4157-A693-106D95E0745E}" type="parTrans" cxnId="{A069EFAA-9061-4A34-81EA-196CB33A0C1C}">
      <dgm:prSet/>
      <dgm:spPr/>
      <dgm:t>
        <a:bodyPr/>
        <a:lstStyle/>
        <a:p>
          <a:endParaRPr lang="en-US"/>
        </a:p>
      </dgm:t>
    </dgm:pt>
    <dgm:pt modelId="{9E3CADF1-4B17-41F3-895E-EF1697DFDF6F}" type="sibTrans" cxnId="{A069EFAA-9061-4A34-81EA-196CB33A0C1C}">
      <dgm:prSet/>
      <dgm:spPr/>
      <dgm:t>
        <a:bodyPr/>
        <a:lstStyle/>
        <a:p>
          <a:endParaRPr lang="en-US"/>
        </a:p>
      </dgm:t>
    </dgm:pt>
    <dgm:pt modelId="{9A9F6FFE-C38F-4890-A343-5C4782AEDA00}">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Manufacturers can choose whether to adopt the European Standard.</a:t>
          </a:r>
        </a:p>
      </dgm:t>
    </dgm:pt>
    <dgm:pt modelId="{3F1EF141-0B30-4AB1-933C-ACFD03FDEB23}" type="parTrans" cxnId="{F20331D1-AE22-4BD9-80B5-6ABD425DE215}">
      <dgm:prSet/>
      <dgm:spPr/>
      <dgm:t>
        <a:bodyPr/>
        <a:lstStyle/>
        <a:p>
          <a:endParaRPr lang="en-US"/>
        </a:p>
      </dgm:t>
    </dgm:pt>
    <dgm:pt modelId="{8B41624A-4FFE-4BED-85BD-CFBDA346503D}" type="sibTrans" cxnId="{F20331D1-AE22-4BD9-80B5-6ABD425DE215}">
      <dgm:prSet/>
      <dgm:spPr/>
      <dgm:t>
        <a:bodyPr/>
        <a:lstStyle/>
        <a:p>
          <a:endParaRPr lang="en-US"/>
        </a:p>
      </dgm:t>
    </dgm:pt>
    <dgm:pt modelId="{C414A5A8-F864-40D8-8152-119932489D83}">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Non-Conforming goods will not be prohibited.</a:t>
          </a:r>
        </a:p>
      </dgm:t>
    </dgm:pt>
    <dgm:pt modelId="{874E1718-4360-4883-9946-9932EA554B7E}" type="parTrans" cxnId="{4152D90E-EB3A-4052-B525-3124E3216DAF}">
      <dgm:prSet/>
      <dgm:spPr/>
      <dgm:t>
        <a:bodyPr/>
        <a:lstStyle/>
        <a:p>
          <a:endParaRPr lang="en-US"/>
        </a:p>
      </dgm:t>
    </dgm:pt>
    <dgm:pt modelId="{318E53EE-BB6A-44BF-8A20-C9F4CA423227}" type="sibTrans" cxnId="{4152D90E-EB3A-4052-B525-3124E3216DAF}">
      <dgm:prSet/>
      <dgm:spPr/>
      <dgm:t>
        <a:bodyPr/>
        <a:lstStyle/>
        <a:p>
          <a:endParaRPr lang="en-US"/>
        </a:p>
      </dgm:t>
    </dgm:pt>
    <dgm:pt modelId="{9CEC0348-ECCD-45B4-B117-E262075C663B}">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Union standard under this method tend to be stricter than national standards. </a:t>
          </a:r>
        </a:p>
      </dgm:t>
    </dgm:pt>
    <dgm:pt modelId="{240DA138-D253-4BD1-9D2D-8B46A20015DB}" type="parTrans" cxnId="{545F8F38-8D19-41EB-BFC5-9A883711B67E}">
      <dgm:prSet/>
      <dgm:spPr/>
      <dgm:t>
        <a:bodyPr/>
        <a:lstStyle/>
        <a:p>
          <a:endParaRPr lang="en-US"/>
        </a:p>
      </dgm:t>
    </dgm:pt>
    <dgm:pt modelId="{6ECFB650-10ED-4AB9-8F32-9BD972FD477D}" type="sibTrans" cxnId="{545F8F38-8D19-41EB-BFC5-9A883711B67E}">
      <dgm:prSet/>
      <dgm:spPr/>
      <dgm:t>
        <a:bodyPr/>
        <a:lstStyle/>
        <a:p>
          <a:endParaRPr lang="en-US"/>
        </a:p>
      </dgm:t>
    </dgm:pt>
    <dgm:pt modelId="{C4E09D02-E655-437F-8E0A-D9428A521AA5}">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Complementary or stricter national laws are allowed.</a:t>
          </a:r>
        </a:p>
      </dgm:t>
    </dgm:pt>
    <dgm:pt modelId="{67D1D968-903A-4E3C-A74E-E4A247CF62D2}" type="parTrans" cxnId="{7D92E46D-D9AF-457B-A0C1-5CA666EBFD4A}">
      <dgm:prSet/>
      <dgm:spPr/>
      <dgm:t>
        <a:bodyPr/>
        <a:lstStyle/>
        <a:p>
          <a:endParaRPr lang="en-US"/>
        </a:p>
      </dgm:t>
    </dgm:pt>
    <dgm:pt modelId="{86F9E7B4-105F-4AF3-809F-F8645C213CFE}" type="sibTrans" cxnId="{7D92E46D-D9AF-457B-A0C1-5CA666EBFD4A}">
      <dgm:prSet/>
      <dgm:spPr/>
      <dgm:t>
        <a:bodyPr/>
        <a:lstStyle/>
        <a:p>
          <a:endParaRPr lang="en-US"/>
        </a:p>
      </dgm:t>
    </dgm:pt>
    <dgm:pt modelId="{1C0949CC-01BD-4A84-8114-7DE3795D47A4}">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Mandatory minimum standard set to allow for upward diversity. </a:t>
          </a:r>
        </a:p>
      </dgm:t>
    </dgm:pt>
    <dgm:pt modelId="{034CC7CB-6D7D-441E-842C-063E31435A4E}" type="parTrans" cxnId="{136272AA-3B49-4902-BE47-FF70C6B1D3CF}">
      <dgm:prSet/>
      <dgm:spPr/>
      <dgm:t>
        <a:bodyPr/>
        <a:lstStyle/>
        <a:p>
          <a:endParaRPr lang="en-US"/>
        </a:p>
      </dgm:t>
    </dgm:pt>
    <dgm:pt modelId="{97F560EC-802C-4096-BB6E-E6A19923891C}" type="sibTrans" cxnId="{136272AA-3B49-4902-BE47-FF70C6B1D3CF}">
      <dgm:prSet/>
      <dgm:spPr/>
      <dgm:t>
        <a:bodyPr/>
        <a:lstStyle/>
        <a:p>
          <a:endParaRPr lang="en-US"/>
        </a:p>
      </dgm:t>
    </dgm:pt>
    <dgm:pt modelId="{6FAF600C-ACC0-4B78-ACB1-DCC5E123DC7D}">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US" sz="1600" dirty="0">
              <a:solidFill>
                <a:schemeClr val="tx2">
                  <a:lumMod val="85000"/>
                  <a:lumOff val="15000"/>
                </a:schemeClr>
              </a:solidFill>
              <a:latin typeface="Bell MT" panose="02020503060305020303" pitchFamily="18" charset="0"/>
            </a:rPr>
            <a:t>Union &amp; national legislators act as co-regulators.</a:t>
          </a:r>
        </a:p>
      </dgm:t>
    </dgm:pt>
    <dgm:pt modelId="{FF05E72D-BC84-459E-9E53-3A302E75A565}" type="parTrans" cxnId="{D356DD0A-717A-478A-B7FB-6D1E52B260BE}">
      <dgm:prSet/>
      <dgm:spPr/>
      <dgm:t>
        <a:bodyPr/>
        <a:lstStyle/>
        <a:p>
          <a:endParaRPr lang="en-US"/>
        </a:p>
      </dgm:t>
    </dgm:pt>
    <dgm:pt modelId="{76DC9D81-3ECD-44D5-82C9-363E85D51A7D}" type="sibTrans" cxnId="{D356DD0A-717A-478A-B7FB-6D1E52B260BE}">
      <dgm:prSet/>
      <dgm:spPr/>
      <dgm:t>
        <a:bodyPr/>
        <a:lstStyle/>
        <a:p>
          <a:endParaRPr lang="en-US"/>
        </a:p>
      </dgm:t>
    </dgm:pt>
    <dgm:pt modelId="{EB10A16A-51A7-4E8B-B516-DA3F0A76C904}" type="pres">
      <dgm:prSet presAssocID="{D9812DD3-5619-40EA-9BD3-576FE6A707DF}" presName="Name0" presStyleCnt="0">
        <dgm:presLayoutVars>
          <dgm:dir/>
          <dgm:animLvl val="lvl"/>
          <dgm:resizeHandles val="exact"/>
        </dgm:presLayoutVars>
      </dgm:prSet>
      <dgm:spPr/>
    </dgm:pt>
    <dgm:pt modelId="{A029CF29-C6CB-44CB-9323-137BEA603311}" type="pres">
      <dgm:prSet presAssocID="{277408BF-8BAC-4DC5-A7EB-A36F38CD17B8}" presName="linNode" presStyleCnt="0"/>
      <dgm:spPr/>
    </dgm:pt>
    <dgm:pt modelId="{5EECEEA2-E3CD-409B-AFCC-AA0733B4D9F3}" type="pres">
      <dgm:prSet presAssocID="{277408BF-8BAC-4DC5-A7EB-A36F38CD17B8}" presName="parentText" presStyleLbl="node1" presStyleIdx="0" presStyleCnt="3" custLinFactNeighborX="-489" custLinFactNeighborY="-151">
        <dgm:presLayoutVars>
          <dgm:chMax val="1"/>
          <dgm:bulletEnabled val="1"/>
        </dgm:presLayoutVars>
      </dgm:prSet>
      <dgm:spPr/>
    </dgm:pt>
    <dgm:pt modelId="{071F1A00-21BE-4BF3-9391-C512F3F1E59F}" type="pres">
      <dgm:prSet presAssocID="{277408BF-8BAC-4DC5-A7EB-A36F38CD17B8}" presName="descendantText" presStyleLbl="alignAccFollowNode1" presStyleIdx="0" presStyleCnt="3" custScaleY="119392">
        <dgm:presLayoutVars>
          <dgm:bulletEnabled val="1"/>
        </dgm:presLayoutVars>
      </dgm:prSet>
      <dgm:spPr/>
    </dgm:pt>
    <dgm:pt modelId="{12B3490E-48BC-4CD4-9D9D-104C91D01475}" type="pres">
      <dgm:prSet presAssocID="{F280D3BA-2F19-454E-935D-17149CC03BC8}" presName="sp" presStyleCnt="0"/>
      <dgm:spPr/>
    </dgm:pt>
    <dgm:pt modelId="{91D0901D-3BD1-430E-892F-41B54A29656B}" type="pres">
      <dgm:prSet presAssocID="{94DEC5EB-8D22-44FB-B02A-AAEC4D7E6E6B}" presName="linNode" presStyleCnt="0"/>
      <dgm:spPr/>
    </dgm:pt>
    <dgm:pt modelId="{12A11741-FEC6-4A96-B5D7-7011E53BEEFE}" type="pres">
      <dgm:prSet presAssocID="{94DEC5EB-8D22-44FB-B02A-AAEC4D7E6E6B}" presName="parentText" presStyleLbl="node1" presStyleIdx="1" presStyleCnt="3">
        <dgm:presLayoutVars>
          <dgm:chMax val="1"/>
          <dgm:bulletEnabled val="1"/>
        </dgm:presLayoutVars>
      </dgm:prSet>
      <dgm:spPr/>
    </dgm:pt>
    <dgm:pt modelId="{A626500D-CD11-4F0C-9AE0-2C2339C81C82}" type="pres">
      <dgm:prSet presAssocID="{94DEC5EB-8D22-44FB-B02A-AAEC4D7E6E6B}" presName="descendantText" presStyleLbl="alignAccFollowNode1" presStyleIdx="1" presStyleCnt="3" custScaleY="111797">
        <dgm:presLayoutVars>
          <dgm:bulletEnabled val="1"/>
        </dgm:presLayoutVars>
      </dgm:prSet>
      <dgm:spPr/>
    </dgm:pt>
    <dgm:pt modelId="{E9966D5D-E02A-40B8-9F74-E94DCBC996AB}" type="pres">
      <dgm:prSet presAssocID="{F3A98406-2B6F-4F42-B079-77E595E936BA}" presName="sp" presStyleCnt="0"/>
      <dgm:spPr/>
    </dgm:pt>
    <dgm:pt modelId="{31D8FABD-CD54-44AC-9476-C16E5A26AE6E}" type="pres">
      <dgm:prSet presAssocID="{CD3CA63B-BED0-4A61-8D1B-7958ED8D73FE}" presName="linNode" presStyleCnt="0"/>
      <dgm:spPr/>
    </dgm:pt>
    <dgm:pt modelId="{42FD609A-766C-4364-84B0-133FA338DDF5}" type="pres">
      <dgm:prSet presAssocID="{CD3CA63B-BED0-4A61-8D1B-7958ED8D73FE}" presName="parentText" presStyleLbl="node1" presStyleIdx="2" presStyleCnt="3">
        <dgm:presLayoutVars>
          <dgm:chMax val="1"/>
          <dgm:bulletEnabled val="1"/>
        </dgm:presLayoutVars>
      </dgm:prSet>
      <dgm:spPr/>
    </dgm:pt>
    <dgm:pt modelId="{F5C6F1FE-42B1-44D2-8F4F-6123AEEC61B8}" type="pres">
      <dgm:prSet presAssocID="{CD3CA63B-BED0-4A61-8D1B-7958ED8D73FE}" presName="descendantText" presStyleLbl="alignAccFollowNode1" presStyleIdx="2" presStyleCnt="3" custScaleY="117706">
        <dgm:presLayoutVars>
          <dgm:bulletEnabled val="1"/>
        </dgm:presLayoutVars>
      </dgm:prSet>
      <dgm:spPr/>
    </dgm:pt>
  </dgm:ptLst>
  <dgm:cxnLst>
    <dgm:cxn modelId="{B2B7530A-89C2-41E9-BB5D-F4CED70E0870}" srcId="{94DEC5EB-8D22-44FB-B02A-AAEC4D7E6E6B}" destId="{EFC9BD95-8F6B-40A8-AA14-37463660326C}" srcOrd="0" destOrd="0" parTransId="{FD2E292F-3BDB-4F69-9292-FF3823574131}" sibTransId="{A8708B34-0453-4D70-BA8B-CEA8F9494A26}"/>
    <dgm:cxn modelId="{D356DD0A-717A-478A-B7FB-6D1E52B260BE}" srcId="{CD3CA63B-BED0-4A61-8D1B-7958ED8D73FE}" destId="{6FAF600C-ACC0-4B78-ACB1-DCC5E123DC7D}" srcOrd="3" destOrd="0" parTransId="{FF05E72D-BC84-459E-9E53-3A302E75A565}" sibTransId="{76DC9D81-3ECD-44D5-82C9-363E85D51A7D}"/>
    <dgm:cxn modelId="{4152D90E-EB3A-4052-B525-3124E3216DAF}" srcId="{94DEC5EB-8D22-44FB-B02A-AAEC4D7E6E6B}" destId="{C414A5A8-F864-40D8-8152-119932489D83}" srcOrd="2" destOrd="0" parTransId="{874E1718-4360-4883-9946-9932EA554B7E}" sibTransId="{318E53EE-BB6A-44BF-8A20-C9F4CA423227}"/>
    <dgm:cxn modelId="{1A55D12E-CE1C-4A0F-8B54-DA38025250E0}" type="presOf" srcId="{1C0949CC-01BD-4A84-8114-7DE3795D47A4}" destId="{F5C6F1FE-42B1-44D2-8F4F-6123AEEC61B8}" srcOrd="0" destOrd="2" presId="urn:microsoft.com/office/officeart/2005/8/layout/vList5"/>
    <dgm:cxn modelId="{545F8F38-8D19-41EB-BFC5-9A883711B67E}" srcId="{94DEC5EB-8D22-44FB-B02A-AAEC4D7E6E6B}" destId="{9CEC0348-ECCD-45B4-B117-E262075C663B}" srcOrd="3" destOrd="0" parTransId="{240DA138-D253-4BD1-9D2D-8B46A20015DB}" sibTransId="{6ECFB650-10ED-4AB9-8F32-9BD972FD477D}"/>
    <dgm:cxn modelId="{6A57653A-DC69-489B-855A-10F6A51E3043}" type="presOf" srcId="{6FAF600C-ACC0-4B78-ACB1-DCC5E123DC7D}" destId="{F5C6F1FE-42B1-44D2-8F4F-6123AEEC61B8}" srcOrd="0" destOrd="3" presId="urn:microsoft.com/office/officeart/2005/8/layout/vList5"/>
    <dgm:cxn modelId="{7D92E46D-D9AF-457B-A0C1-5CA666EBFD4A}" srcId="{CD3CA63B-BED0-4A61-8D1B-7958ED8D73FE}" destId="{C4E09D02-E655-437F-8E0A-D9428A521AA5}" srcOrd="1" destOrd="0" parTransId="{67D1D968-903A-4E3C-A74E-E4A247CF62D2}" sibTransId="{86F9E7B4-105F-4AF3-809F-F8645C213CFE}"/>
    <dgm:cxn modelId="{E65B3A52-E3E0-4BB5-AB4F-19A2BB421914}" type="presOf" srcId="{9A9F6FFE-C38F-4890-A343-5C4782AEDA00}" destId="{A626500D-CD11-4F0C-9AE0-2C2339C81C82}" srcOrd="0" destOrd="1" presId="urn:microsoft.com/office/officeart/2005/8/layout/vList5"/>
    <dgm:cxn modelId="{986FA575-A34A-4BC3-BF7C-A22471B379A0}" type="presOf" srcId="{E4E95C0A-ACC8-4A8D-9640-225DAD9A5139}" destId="{F5C6F1FE-42B1-44D2-8F4F-6123AEEC61B8}" srcOrd="0" destOrd="0" presId="urn:microsoft.com/office/officeart/2005/8/layout/vList5"/>
    <dgm:cxn modelId="{444D2F59-98E4-43FF-98CB-8AA6E73D24D8}" srcId="{D9812DD3-5619-40EA-9BD3-576FE6A707DF}" destId="{277408BF-8BAC-4DC5-A7EB-A36F38CD17B8}" srcOrd="0" destOrd="0" parTransId="{D52CE3EB-1F80-4403-8F62-A52B5B83B992}" sibTransId="{F280D3BA-2F19-454E-935D-17149CC03BC8}"/>
    <dgm:cxn modelId="{208B5D59-9D58-4516-8F6B-44F8CCA00AF1}" type="presOf" srcId="{60215B79-F07A-490A-8285-4896DFDDF24C}" destId="{071F1A00-21BE-4BF3-9391-C512F3F1E59F}" srcOrd="0" destOrd="0" presId="urn:microsoft.com/office/officeart/2005/8/layout/vList5"/>
    <dgm:cxn modelId="{FF7C2880-4C6F-462C-B2F2-6DC9F94A7560}" type="presOf" srcId="{D68E3477-5E37-4CB5-912D-F9FDAB8DE460}" destId="{071F1A00-21BE-4BF3-9391-C512F3F1E59F}" srcOrd="0" destOrd="1" presId="urn:microsoft.com/office/officeart/2005/8/layout/vList5"/>
    <dgm:cxn modelId="{5A646D83-6DD1-453C-97AA-C4A889289F84}" type="presOf" srcId="{C414A5A8-F864-40D8-8152-119932489D83}" destId="{A626500D-CD11-4F0C-9AE0-2C2339C81C82}" srcOrd="0" destOrd="2" presId="urn:microsoft.com/office/officeart/2005/8/layout/vList5"/>
    <dgm:cxn modelId="{7E4A9A92-1218-472E-B425-7EFC0D930601}" type="presOf" srcId="{EFC9BD95-8F6B-40A8-AA14-37463660326C}" destId="{A626500D-CD11-4F0C-9AE0-2C2339C81C82}" srcOrd="0" destOrd="0" presId="urn:microsoft.com/office/officeart/2005/8/layout/vList5"/>
    <dgm:cxn modelId="{136272AA-3B49-4902-BE47-FF70C6B1D3CF}" srcId="{CD3CA63B-BED0-4A61-8D1B-7958ED8D73FE}" destId="{1C0949CC-01BD-4A84-8114-7DE3795D47A4}" srcOrd="2" destOrd="0" parTransId="{034CC7CB-6D7D-441E-842C-063E31435A4E}" sibTransId="{97F560EC-802C-4096-BB6E-E6A19923891C}"/>
    <dgm:cxn modelId="{A069EFAA-9061-4A34-81EA-196CB33A0C1C}" srcId="{277408BF-8BAC-4DC5-A7EB-A36F38CD17B8}" destId="{D68E3477-5E37-4CB5-912D-F9FDAB8DE460}" srcOrd="1" destOrd="0" parTransId="{ACF06B86-7452-4157-A693-106D95E0745E}" sibTransId="{9E3CADF1-4B17-41F3-895E-EF1697DFDF6F}"/>
    <dgm:cxn modelId="{D65E67AF-677B-44D6-ABBE-8E5FD830F589}" type="presOf" srcId="{D9812DD3-5619-40EA-9BD3-576FE6A707DF}" destId="{EB10A16A-51A7-4E8B-B516-DA3F0A76C904}" srcOrd="0" destOrd="0" presId="urn:microsoft.com/office/officeart/2005/8/layout/vList5"/>
    <dgm:cxn modelId="{2D7C7AB2-11B8-4BFC-98F2-E5129C4606EC}" srcId="{277408BF-8BAC-4DC5-A7EB-A36F38CD17B8}" destId="{4F21D1BB-9348-486C-8E38-8E903B8ED90B}" srcOrd="2" destOrd="0" parTransId="{084846A1-E61B-4926-ABD1-DF815ABFD614}" sibTransId="{ED06EE9C-C5AB-426E-808E-2774DBBB981D}"/>
    <dgm:cxn modelId="{AD9395BF-239E-4FD6-A4E3-E0E01ED356E7}" type="presOf" srcId="{4F21D1BB-9348-486C-8E38-8E903B8ED90B}" destId="{071F1A00-21BE-4BF3-9391-C512F3F1E59F}" srcOrd="0" destOrd="2" presId="urn:microsoft.com/office/officeart/2005/8/layout/vList5"/>
    <dgm:cxn modelId="{47AAACC1-A5D9-413E-A84D-F2F2D43BEF33}" type="presOf" srcId="{C4E09D02-E655-437F-8E0A-D9428A521AA5}" destId="{F5C6F1FE-42B1-44D2-8F4F-6123AEEC61B8}" srcOrd="0" destOrd="1" presId="urn:microsoft.com/office/officeart/2005/8/layout/vList5"/>
    <dgm:cxn modelId="{B9714FCB-21AA-4C55-9C8D-170A1932DD42}" type="presOf" srcId="{9CEC0348-ECCD-45B4-B117-E262075C663B}" destId="{A626500D-CD11-4F0C-9AE0-2C2339C81C82}" srcOrd="0" destOrd="3" presId="urn:microsoft.com/office/officeart/2005/8/layout/vList5"/>
    <dgm:cxn modelId="{B44E8FCC-1E54-43A2-A2DC-DAD9F0630C5D}" type="presOf" srcId="{CD3CA63B-BED0-4A61-8D1B-7958ED8D73FE}" destId="{42FD609A-766C-4364-84B0-133FA338DDF5}" srcOrd="0" destOrd="0" presId="urn:microsoft.com/office/officeart/2005/8/layout/vList5"/>
    <dgm:cxn modelId="{F20331D1-AE22-4BD9-80B5-6ABD425DE215}" srcId="{94DEC5EB-8D22-44FB-B02A-AAEC4D7E6E6B}" destId="{9A9F6FFE-C38F-4890-A343-5C4782AEDA00}" srcOrd="1" destOrd="0" parTransId="{3F1EF141-0B30-4AB1-933C-ACFD03FDEB23}" sibTransId="{8B41624A-4FFE-4BED-85BD-CFBDA346503D}"/>
    <dgm:cxn modelId="{E5DEE4D6-A5A4-4486-A32B-9532F9ACB52B}" srcId="{CD3CA63B-BED0-4A61-8D1B-7958ED8D73FE}" destId="{E4E95C0A-ACC8-4A8D-9640-225DAD9A5139}" srcOrd="0" destOrd="0" parTransId="{10674EF1-1B72-4C8C-8835-D7CD1AFCEBB7}" sibTransId="{39E2502D-10AF-42C1-8D5D-0F84BD7BA7C1}"/>
    <dgm:cxn modelId="{B8466BDA-141F-4925-970C-013C1500876B}" srcId="{D9812DD3-5619-40EA-9BD3-576FE6A707DF}" destId="{94DEC5EB-8D22-44FB-B02A-AAEC4D7E6E6B}" srcOrd="1" destOrd="0" parTransId="{28A9A902-6EDC-4D89-8B17-347822421EA9}" sibTransId="{F3A98406-2B6F-4F42-B079-77E595E936BA}"/>
    <dgm:cxn modelId="{F4E347E0-5178-4A2D-998E-6D871DDA93F7}" srcId="{277408BF-8BAC-4DC5-A7EB-A36F38CD17B8}" destId="{60215B79-F07A-490A-8285-4896DFDDF24C}" srcOrd="0" destOrd="0" parTransId="{EA12EC96-5685-4692-A031-052745D679E3}" sibTransId="{469C39CE-AD1D-4C6E-95EC-76D7F154A4CF}"/>
    <dgm:cxn modelId="{81AB7FE7-8356-48B2-BEBE-9A3AB2C5F261}" srcId="{D9812DD3-5619-40EA-9BD3-576FE6A707DF}" destId="{CD3CA63B-BED0-4A61-8D1B-7958ED8D73FE}" srcOrd="2" destOrd="0" parTransId="{F7834F89-1A5A-47AE-9AAC-496FA3A3A166}" sibTransId="{B09A0CE8-BA7C-405A-8F65-685F357C71DC}"/>
    <dgm:cxn modelId="{0AFFAAF1-D86B-4BF8-BB7D-1E227CA83A23}" type="presOf" srcId="{94DEC5EB-8D22-44FB-B02A-AAEC4D7E6E6B}" destId="{12A11741-FEC6-4A96-B5D7-7011E53BEEFE}" srcOrd="0" destOrd="0" presId="urn:microsoft.com/office/officeart/2005/8/layout/vList5"/>
    <dgm:cxn modelId="{D818D8F2-BF7F-4B8A-B302-ADE214EF7236}" type="presOf" srcId="{277408BF-8BAC-4DC5-A7EB-A36F38CD17B8}" destId="{5EECEEA2-E3CD-409B-AFCC-AA0733B4D9F3}" srcOrd="0" destOrd="0" presId="urn:microsoft.com/office/officeart/2005/8/layout/vList5"/>
    <dgm:cxn modelId="{2A8D95FA-98D1-435A-8A8E-9313C1786BB3}" type="presParOf" srcId="{EB10A16A-51A7-4E8B-B516-DA3F0A76C904}" destId="{A029CF29-C6CB-44CB-9323-137BEA603311}" srcOrd="0" destOrd="0" presId="urn:microsoft.com/office/officeart/2005/8/layout/vList5"/>
    <dgm:cxn modelId="{9BCEC320-89E6-4C24-9B5D-05957942A4A0}" type="presParOf" srcId="{A029CF29-C6CB-44CB-9323-137BEA603311}" destId="{5EECEEA2-E3CD-409B-AFCC-AA0733B4D9F3}" srcOrd="0" destOrd="0" presId="urn:microsoft.com/office/officeart/2005/8/layout/vList5"/>
    <dgm:cxn modelId="{DE5BA031-9BA5-4B71-95B5-A2791B6F8342}" type="presParOf" srcId="{A029CF29-C6CB-44CB-9323-137BEA603311}" destId="{071F1A00-21BE-4BF3-9391-C512F3F1E59F}" srcOrd="1" destOrd="0" presId="urn:microsoft.com/office/officeart/2005/8/layout/vList5"/>
    <dgm:cxn modelId="{C0E14592-1ECE-4DDD-BE09-80F7AB27BD58}" type="presParOf" srcId="{EB10A16A-51A7-4E8B-B516-DA3F0A76C904}" destId="{12B3490E-48BC-4CD4-9D9D-104C91D01475}" srcOrd="1" destOrd="0" presId="urn:microsoft.com/office/officeart/2005/8/layout/vList5"/>
    <dgm:cxn modelId="{285BF55C-F1CD-47DC-86A8-7B926516EF5A}" type="presParOf" srcId="{EB10A16A-51A7-4E8B-B516-DA3F0A76C904}" destId="{91D0901D-3BD1-430E-892F-41B54A29656B}" srcOrd="2" destOrd="0" presId="urn:microsoft.com/office/officeart/2005/8/layout/vList5"/>
    <dgm:cxn modelId="{ED779F02-C0E4-4705-94B4-D7C032CAC3BC}" type="presParOf" srcId="{91D0901D-3BD1-430E-892F-41B54A29656B}" destId="{12A11741-FEC6-4A96-B5D7-7011E53BEEFE}" srcOrd="0" destOrd="0" presId="urn:microsoft.com/office/officeart/2005/8/layout/vList5"/>
    <dgm:cxn modelId="{4F93C4AF-133F-441E-8AD3-FA6DAF69B250}" type="presParOf" srcId="{91D0901D-3BD1-430E-892F-41B54A29656B}" destId="{A626500D-CD11-4F0C-9AE0-2C2339C81C82}" srcOrd="1" destOrd="0" presId="urn:microsoft.com/office/officeart/2005/8/layout/vList5"/>
    <dgm:cxn modelId="{5DE0E113-074B-4CD8-B1D8-F495E43D8C52}" type="presParOf" srcId="{EB10A16A-51A7-4E8B-B516-DA3F0A76C904}" destId="{E9966D5D-E02A-40B8-9F74-E94DCBC996AB}" srcOrd="3" destOrd="0" presId="urn:microsoft.com/office/officeart/2005/8/layout/vList5"/>
    <dgm:cxn modelId="{F6038BCA-A692-49D4-8DAA-3223952158F3}" type="presParOf" srcId="{EB10A16A-51A7-4E8B-B516-DA3F0A76C904}" destId="{31D8FABD-CD54-44AC-9476-C16E5A26AE6E}" srcOrd="4" destOrd="0" presId="urn:microsoft.com/office/officeart/2005/8/layout/vList5"/>
    <dgm:cxn modelId="{5DEBEC7E-C4CA-4A8A-9C47-2069287D313F}" type="presParOf" srcId="{31D8FABD-CD54-44AC-9476-C16E5A26AE6E}" destId="{42FD609A-766C-4364-84B0-133FA338DDF5}" srcOrd="0" destOrd="0" presId="urn:microsoft.com/office/officeart/2005/8/layout/vList5"/>
    <dgm:cxn modelId="{7BA73733-BBD3-456C-B3C0-08FF1DA4A3D1}" type="presParOf" srcId="{31D8FABD-CD54-44AC-9476-C16E5A26AE6E}" destId="{F5C6F1FE-42B1-44D2-8F4F-6123AEEC61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8FF90-6CD0-4C85-A39A-928A340230C3}">
      <dsp:nvSpPr>
        <dsp:cNvPr id="0" name=""/>
        <dsp:cNvSpPr/>
      </dsp:nvSpPr>
      <dsp:spPr>
        <a:xfrm>
          <a:off x="912003" y="0"/>
          <a:ext cx="10076795" cy="309634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66B8E-B9C5-40DC-BBB6-8E60DBEF75B4}">
      <dsp:nvSpPr>
        <dsp:cNvPr id="0" name=""/>
        <dsp:cNvSpPr/>
      </dsp:nvSpPr>
      <dsp:spPr>
        <a:xfrm>
          <a:off x="1266" y="928903"/>
          <a:ext cx="3601594" cy="12385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Article 114(5) much stricter to meet the criteria. </a:t>
          </a:r>
        </a:p>
        <a:p>
          <a:pPr marL="0" lvl="0" indent="0" algn="ctr" defTabSz="711200">
            <a:lnSpc>
              <a:spcPct val="90000"/>
            </a:lnSpc>
            <a:spcBef>
              <a:spcPct val="0"/>
            </a:spcBef>
            <a:spcAft>
              <a:spcPct val="35000"/>
            </a:spcAft>
            <a:buNone/>
          </a:pPr>
          <a:r>
            <a:rPr lang="en-US" sz="1600" u="sng" kern="1200" dirty="0">
              <a:latin typeface="Bell MT" panose="02020503060305020303" pitchFamily="18" charset="0"/>
            </a:rPr>
            <a:t>(</a:t>
          </a:r>
          <a:r>
            <a:rPr lang="en-US" sz="1600" i="1" u="sng" kern="1200" dirty="0">
              <a:latin typeface="Bell MT" panose="02020503060305020303" pitchFamily="18" charset="0"/>
            </a:rPr>
            <a:t>Denmark vs. Commission [2003])</a:t>
          </a:r>
          <a:endParaRPr lang="en-US" sz="1400" i="1" u="sng" kern="1200" dirty="0">
            <a:latin typeface="Bell MT" panose="02020503060305020303" pitchFamily="18" charset="0"/>
          </a:endParaRPr>
        </a:p>
      </dsp:txBody>
      <dsp:txXfrm>
        <a:off x="61726" y="989363"/>
        <a:ext cx="3480674" cy="1117617"/>
      </dsp:txXfrm>
    </dsp:sp>
    <dsp:sp modelId="{5987B285-7389-4024-8C3C-B6E2A62B77B8}">
      <dsp:nvSpPr>
        <dsp:cNvPr id="0" name=""/>
        <dsp:cNvSpPr/>
      </dsp:nvSpPr>
      <dsp:spPr>
        <a:xfrm>
          <a:off x="4126729" y="928903"/>
          <a:ext cx="3601594" cy="12385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Commission is allowed to be stricter in granting derogations under 114(5) due to its administrative discretion. </a:t>
          </a:r>
        </a:p>
        <a:p>
          <a:pPr marL="0" lvl="0" indent="0" algn="ctr" defTabSz="711200">
            <a:lnSpc>
              <a:spcPct val="90000"/>
            </a:lnSpc>
            <a:spcBef>
              <a:spcPct val="0"/>
            </a:spcBef>
            <a:spcAft>
              <a:spcPct val="35000"/>
            </a:spcAft>
            <a:buNone/>
          </a:pPr>
          <a:r>
            <a:rPr lang="en-US" sz="1600" u="sng" kern="1200" dirty="0">
              <a:latin typeface="Bell MT" panose="02020503060305020303" pitchFamily="18" charset="0"/>
            </a:rPr>
            <a:t>(</a:t>
          </a:r>
          <a:r>
            <a:rPr lang="en-US" sz="1600" i="1" u="sng" kern="1200" dirty="0">
              <a:latin typeface="Bell MT" panose="02020503060305020303" pitchFamily="18" charset="0"/>
            </a:rPr>
            <a:t>Austria vs. Commission [2005])</a:t>
          </a:r>
        </a:p>
      </dsp:txBody>
      <dsp:txXfrm>
        <a:off x="4187189" y="989363"/>
        <a:ext cx="3480674" cy="1117617"/>
      </dsp:txXfrm>
    </dsp:sp>
    <dsp:sp modelId="{7D99DF6B-ACC4-4DBB-94A2-AA805A2627BC}">
      <dsp:nvSpPr>
        <dsp:cNvPr id="0" name=""/>
        <dsp:cNvSpPr/>
      </dsp:nvSpPr>
      <dsp:spPr>
        <a:xfrm>
          <a:off x="8252192" y="928903"/>
          <a:ext cx="3601594" cy="12385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“new scientific evidence,” and existence of a specific state problem= cumulative conditions for Member State to prove. (Specificity clarified in </a:t>
          </a:r>
          <a:r>
            <a:rPr lang="en-US" sz="1600" i="1" u="sng" kern="1200" dirty="0">
              <a:latin typeface="Bell MT" panose="02020503060305020303" pitchFamily="18" charset="0"/>
            </a:rPr>
            <a:t>Netherlands vs. Commission [2007])</a:t>
          </a:r>
        </a:p>
      </dsp:txBody>
      <dsp:txXfrm>
        <a:off x="8312652" y="989363"/>
        <a:ext cx="3480674" cy="1117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F1A00-21BE-4BF3-9391-C512F3F1E59F}">
      <dsp:nvSpPr>
        <dsp:cNvPr id="0" name=""/>
        <dsp:cNvSpPr/>
      </dsp:nvSpPr>
      <dsp:spPr>
        <a:xfrm rot="5400000">
          <a:off x="7213418" y="-3025602"/>
          <a:ext cx="1273208" cy="7388256"/>
        </a:xfrm>
        <a:prstGeom prst="round2Same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Where the Union exhaustively regulates a matter to the exclusion of national legislators. Union has exclusive responsibility.</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Creates a European product standard, with free movement and prohibits non-conforming products.</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Leads to pre-emption &amp; legislative exclusivity. </a:t>
          </a:r>
        </a:p>
      </dsp:txBody>
      <dsp:txXfrm rot="-5400000">
        <a:off x="4155895" y="94074"/>
        <a:ext cx="7326103" cy="1148902"/>
      </dsp:txXfrm>
    </dsp:sp>
    <dsp:sp modelId="{5EECEEA2-E3CD-409B-AFCC-AA0733B4D9F3}">
      <dsp:nvSpPr>
        <dsp:cNvPr id="0" name=""/>
        <dsp:cNvSpPr/>
      </dsp:nvSpPr>
      <dsp:spPr>
        <a:xfrm>
          <a:off x="0" y="6"/>
          <a:ext cx="4155894" cy="1333012"/>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Total </a:t>
          </a:r>
          <a:r>
            <a:rPr lang="en-US" sz="2400" kern="1200" dirty="0" err="1">
              <a:latin typeface="Bell MT" panose="02020503060305020303" pitchFamily="18" charset="0"/>
            </a:rPr>
            <a:t>Harmonisation</a:t>
          </a:r>
          <a:endParaRPr lang="en-US" sz="2400" kern="1200" dirty="0">
            <a:latin typeface="Bell MT" panose="02020503060305020303" pitchFamily="18" charset="0"/>
          </a:endParaRPr>
        </a:p>
      </dsp:txBody>
      <dsp:txXfrm>
        <a:off x="65072" y="65078"/>
        <a:ext cx="4025750" cy="1202868"/>
      </dsp:txXfrm>
    </dsp:sp>
    <dsp:sp modelId="{A626500D-CD11-4F0C-9AE0-2C2339C81C82}">
      <dsp:nvSpPr>
        <dsp:cNvPr id="0" name=""/>
        <dsp:cNvSpPr/>
      </dsp:nvSpPr>
      <dsp:spPr>
        <a:xfrm rot="5400000">
          <a:off x="7253915" y="-1625939"/>
          <a:ext cx="1192214" cy="7388256"/>
        </a:xfrm>
        <a:prstGeom prst="round2Same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Establishment of a Union standard that establishes Free movement within the Internal Market.</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Manufacturers can choose whether to adopt the European Standard.</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Non-Conforming goods will not be prohibited.</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Union standard under this method tend to be stricter than national standards. </a:t>
          </a:r>
        </a:p>
      </dsp:txBody>
      <dsp:txXfrm rot="-5400000">
        <a:off x="4155895" y="1530280"/>
        <a:ext cx="7330057" cy="1075816"/>
      </dsp:txXfrm>
    </dsp:sp>
    <dsp:sp modelId="{12A11741-FEC6-4A96-B5D7-7011E53BEEFE}">
      <dsp:nvSpPr>
        <dsp:cNvPr id="0" name=""/>
        <dsp:cNvSpPr/>
      </dsp:nvSpPr>
      <dsp:spPr>
        <a:xfrm>
          <a:off x="0" y="1401682"/>
          <a:ext cx="4155894" cy="1333012"/>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Optional </a:t>
          </a:r>
          <a:r>
            <a:rPr lang="en-US" sz="2400" kern="1200" dirty="0" err="1">
              <a:latin typeface="Bell MT" panose="02020503060305020303" pitchFamily="18" charset="0"/>
            </a:rPr>
            <a:t>Harmonisation</a:t>
          </a:r>
          <a:endParaRPr lang="en-US" sz="2400" kern="1200" dirty="0">
            <a:latin typeface="Bell MT" panose="02020503060305020303" pitchFamily="18" charset="0"/>
          </a:endParaRPr>
        </a:p>
      </dsp:txBody>
      <dsp:txXfrm>
        <a:off x="65072" y="1466754"/>
        <a:ext cx="4025750" cy="1202868"/>
      </dsp:txXfrm>
    </dsp:sp>
    <dsp:sp modelId="{F5C6F1FE-42B1-44D2-8F4F-6123AEEC61B8}">
      <dsp:nvSpPr>
        <dsp:cNvPr id="0" name=""/>
        <dsp:cNvSpPr/>
      </dsp:nvSpPr>
      <dsp:spPr>
        <a:xfrm rot="5400000">
          <a:off x="7222408" y="-226276"/>
          <a:ext cx="1255228" cy="7388256"/>
        </a:xfrm>
        <a:prstGeom prst="round2Same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Member States are entitled to adopt stricter national standards.</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Complementary or stricter national laws are allowed.</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Mandatory minimum standard set to allow for upward diversity. </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Union &amp; national legislators act as co-regulators.</a:t>
          </a:r>
        </a:p>
      </dsp:txBody>
      <dsp:txXfrm rot="-5400000">
        <a:off x="4155895" y="2901512"/>
        <a:ext cx="7326981" cy="1132678"/>
      </dsp:txXfrm>
    </dsp:sp>
    <dsp:sp modelId="{42FD609A-766C-4364-84B0-133FA338DDF5}">
      <dsp:nvSpPr>
        <dsp:cNvPr id="0" name=""/>
        <dsp:cNvSpPr/>
      </dsp:nvSpPr>
      <dsp:spPr>
        <a:xfrm>
          <a:off x="0" y="2801345"/>
          <a:ext cx="4155894" cy="1333012"/>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Minimum </a:t>
          </a:r>
          <a:r>
            <a:rPr lang="en-US" sz="2400" kern="1200" dirty="0" err="1">
              <a:latin typeface="Bell MT" panose="02020503060305020303" pitchFamily="18" charset="0"/>
            </a:rPr>
            <a:t>Harmonisation</a:t>
          </a:r>
          <a:endParaRPr lang="en-US" sz="2400" kern="1200" dirty="0">
            <a:latin typeface="Bell MT" panose="02020503060305020303" pitchFamily="18" charset="0"/>
          </a:endParaRPr>
        </a:p>
      </dsp:txBody>
      <dsp:txXfrm>
        <a:off x="65072" y="2866417"/>
        <a:ext cx="4025750" cy="12028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
        <p:nvSpPr>
          <p:cNvPr id="5" name="Date Placeholder 4">
            <a:extLst>
              <a:ext uri="{FF2B5EF4-FFF2-40B4-BE49-F238E27FC236}">
                <a16:creationId xmlns:a16="http://schemas.microsoft.com/office/drawing/2014/main" id="{060CBF0C-95AA-45E4-B4C0-4A735EE60DBF}"/>
              </a:ext>
            </a:extLst>
          </p:cNvPr>
          <p:cNvSpPr>
            <a:spLocks noGrp="1"/>
          </p:cNvSpPr>
          <p:nvPr>
            <p:ph type="dt" idx="11"/>
          </p:nvPr>
        </p:nvSpPr>
        <p:spPr/>
        <p:txBody>
          <a:bodyPr/>
          <a:lstStyle/>
          <a:p>
            <a:endParaRPr lang="en-GB"/>
          </a:p>
        </p:txBody>
      </p:sp>
      <p:sp>
        <p:nvSpPr>
          <p:cNvPr id="6" name="Footer Placeholder 5">
            <a:extLst>
              <a:ext uri="{FF2B5EF4-FFF2-40B4-BE49-F238E27FC236}">
                <a16:creationId xmlns:a16="http://schemas.microsoft.com/office/drawing/2014/main" id="{4A4F360E-2493-4F6C-91D0-61D343CBDB8D}"/>
              </a:ext>
            </a:extLst>
          </p:cNvPr>
          <p:cNvSpPr>
            <a:spLocks noGrp="1"/>
          </p:cNvSpPr>
          <p:nvPr>
            <p:ph type="ftr" sz="quarter" idx="12"/>
          </p:nvPr>
        </p:nvSpPr>
        <p:spPr/>
        <p:txBody>
          <a:bodyPr/>
          <a:lstStyle/>
          <a:p>
            <a:r>
              <a:rPr lang="en-GB"/>
              <a:t>SCHUTZE.EU</a:t>
            </a:r>
          </a:p>
        </p:txBody>
      </p:sp>
    </p:spTree>
    <p:extLst>
      <p:ext uri="{BB962C8B-B14F-4D97-AF65-F5344CB8AC3E}">
        <p14:creationId xmlns:p14="http://schemas.microsoft.com/office/powerpoint/2010/main" val="151602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
        <p:nvSpPr>
          <p:cNvPr id="5" name="Date Placeholder 4">
            <a:extLst>
              <a:ext uri="{FF2B5EF4-FFF2-40B4-BE49-F238E27FC236}">
                <a16:creationId xmlns:a16="http://schemas.microsoft.com/office/drawing/2014/main" id="{F4779158-6956-4093-B0E1-81CA04B2E7D5}"/>
              </a:ext>
            </a:extLst>
          </p:cNvPr>
          <p:cNvSpPr>
            <a:spLocks noGrp="1"/>
          </p:cNvSpPr>
          <p:nvPr>
            <p:ph type="dt" idx="11"/>
          </p:nvPr>
        </p:nvSpPr>
        <p:spPr/>
        <p:txBody>
          <a:bodyPr/>
          <a:lstStyle/>
          <a:p>
            <a:endParaRPr lang="en-GB"/>
          </a:p>
        </p:txBody>
      </p:sp>
      <p:sp>
        <p:nvSpPr>
          <p:cNvPr id="6" name="Footer Placeholder 5">
            <a:extLst>
              <a:ext uri="{FF2B5EF4-FFF2-40B4-BE49-F238E27FC236}">
                <a16:creationId xmlns:a16="http://schemas.microsoft.com/office/drawing/2014/main" id="{1D81E130-31EF-48F6-B581-202541C3782C}"/>
              </a:ext>
            </a:extLst>
          </p:cNvPr>
          <p:cNvSpPr>
            <a:spLocks noGrp="1"/>
          </p:cNvSpPr>
          <p:nvPr>
            <p:ph type="ftr" sz="quarter" idx="12"/>
          </p:nvPr>
        </p:nvSpPr>
        <p:spPr/>
        <p:txBody>
          <a:bodyPr/>
          <a:lstStyle/>
          <a:p>
            <a:r>
              <a:rPr lang="en-GB"/>
              <a:t>SCHUTZE.EU</a:t>
            </a:r>
          </a:p>
        </p:txBody>
      </p:sp>
    </p:spTree>
    <p:extLst>
      <p:ext uri="{BB962C8B-B14F-4D97-AF65-F5344CB8AC3E}">
        <p14:creationId xmlns:p14="http://schemas.microsoft.com/office/powerpoint/2010/main" val="281363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a:p>
        </p:txBody>
      </p:sp>
      <p:sp>
        <p:nvSpPr>
          <p:cNvPr id="5" name="Date Placeholder 4">
            <a:extLst>
              <a:ext uri="{FF2B5EF4-FFF2-40B4-BE49-F238E27FC236}">
                <a16:creationId xmlns:a16="http://schemas.microsoft.com/office/drawing/2014/main" id="{158F574D-9BF2-418D-AAB7-A170F67F4089}"/>
              </a:ext>
            </a:extLst>
          </p:cNvPr>
          <p:cNvSpPr>
            <a:spLocks noGrp="1"/>
          </p:cNvSpPr>
          <p:nvPr>
            <p:ph type="dt" idx="11"/>
          </p:nvPr>
        </p:nvSpPr>
        <p:spPr/>
        <p:txBody>
          <a:bodyPr/>
          <a:lstStyle/>
          <a:p>
            <a:endParaRPr lang="en-GB"/>
          </a:p>
        </p:txBody>
      </p:sp>
      <p:sp>
        <p:nvSpPr>
          <p:cNvPr id="6" name="Footer Placeholder 5">
            <a:extLst>
              <a:ext uri="{FF2B5EF4-FFF2-40B4-BE49-F238E27FC236}">
                <a16:creationId xmlns:a16="http://schemas.microsoft.com/office/drawing/2014/main" id="{F00D78CF-1FD6-41AF-B0A9-9C6946EC9F64}"/>
              </a:ext>
            </a:extLst>
          </p:cNvPr>
          <p:cNvSpPr>
            <a:spLocks noGrp="1"/>
          </p:cNvSpPr>
          <p:nvPr>
            <p:ph type="ftr" sz="quarter" idx="12"/>
          </p:nvPr>
        </p:nvSpPr>
        <p:spPr/>
        <p:txBody>
          <a:bodyPr/>
          <a:lstStyle/>
          <a:p>
            <a:r>
              <a:rPr lang="en-GB"/>
              <a:t>SCHUTZE.EU</a:t>
            </a:r>
          </a:p>
        </p:txBody>
      </p:sp>
    </p:spTree>
    <p:extLst>
      <p:ext uri="{BB962C8B-B14F-4D97-AF65-F5344CB8AC3E}">
        <p14:creationId xmlns:p14="http://schemas.microsoft.com/office/powerpoint/2010/main" val="16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16</a:t>
            </a:fld>
            <a:endParaRPr lang="en-US"/>
          </a:p>
        </p:txBody>
      </p:sp>
      <p:sp>
        <p:nvSpPr>
          <p:cNvPr id="5" name="Date Placeholder 4">
            <a:extLst>
              <a:ext uri="{FF2B5EF4-FFF2-40B4-BE49-F238E27FC236}">
                <a16:creationId xmlns:a16="http://schemas.microsoft.com/office/drawing/2014/main" id="{142BD661-385C-4FD4-894A-926B187A347E}"/>
              </a:ext>
            </a:extLst>
          </p:cNvPr>
          <p:cNvSpPr>
            <a:spLocks noGrp="1"/>
          </p:cNvSpPr>
          <p:nvPr>
            <p:ph type="dt" idx="11"/>
          </p:nvPr>
        </p:nvSpPr>
        <p:spPr/>
        <p:txBody>
          <a:bodyPr/>
          <a:lstStyle/>
          <a:p>
            <a:endParaRPr lang="en-GB"/>
          </a:p>
        </p:txBody>
      </p:sp>
      <p:sp>
        <p:nvSpPr>
          <p:cNvPr id="6" name="Footer Placeholder 5">
            <a:extLst>
              <a:ext uri="{FF2B5EF4-FFF2-40B4-BE49-F238E27FC236}">
                <a16:creationId xmlns:a16="http://schemas.microsoft.com/office/drawing/2014/main" id="{5429D63B-61F4-458D-8ACF-732FD044AEF3}"/>
              </a:ext>
            </a:extLst>
          </p:cNvPr>
          <p:cNvSpPr>
            <a:spLocks noGrp="1"/>
          </p:cNvSpPr>
          <p:nvPr>
            <p:ph type="ftr" sz="quarter" idx="12"/>
          </p:nvPr>
        </p:nvSpPr>
        <p:spPr/>
        <p:txBody>
          <a:bodyPr/>
          <a:lstStyle/>
          <a:p>
            <a:r>
              <a:rPr lang="en-GB"/>
              <a:t>SCHUTZE.EU</a:t>
            </a:r>
          </a:p>
        </p:txBody>
      </p:sp>
    </p:spTree>
    <p:extLst>
      <p:ext uri="{BB962C8B-B14F-4D97-AF65-F5344CB8AC3E}">
        <p14:creationId xmlns:p14="http://schemas.microsoft.com/office/powerpoint/2010/main" val="62194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creativecommons.org/licenses/by-nc-sa/2.0/" TargetMode="External"/><Relationship Id="rId5" Type="http://schemas.openxmlformats.org/officeDocument/2006/relationships/hyperlink" Target="http://www.seos-project.eu/modules/agriculture/agriculture-c08-p01.fr.html"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Belize_farming_gm.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European_flag_(5089697932).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fabiusmaximus.com/2012/12/31/internet-communities-4742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p>
            <a:r>
              <a:rPr lang="en-US" sz="5400" b="1" dirty="0">
                <a:latin typeface="Bell MT" panose="02020503060305020303" pitchFamily="18" charset="0"/>
              </a:rPr>
              <a:t>The EUROPEAN UNION</a:t>
            </a:r>
          </a:p>
        </p:txBody>
      </p:sp>
      <p:sp>
        <p:nvSpPr>
          <p:cNvPr id="3" name="Subtitle 2"/>
          <p:cNvSpPr>
            <a:spLocks noGrp="1"/>
          </p:cNvSpPr>
          <p:nvPr>
            <p:ph type="subTitle" idx="1"/>
          </p:nvPr>
        </p:nvSpPr>
        <p:spPr>
          <a:xfrm>
            <a:off x="1217612" y="4865394"/>
            <a:ext cx="7848600" cy="1143000"/>
          </a:xfrm>
        </p:spPr>
        <p:txBody>
          <a:bodyPr>
            <a:normAutofit/>
          </a:bodyPr>
          <a:lstStyle/>
          <a:p>
            <a:r>
              <a:rPr lang="en-US" sz="2400" b="1" dirty="0">
                <a:latin typeface="Bell MT" panose="02020503060305020303" pitchFamily="18" charset="0"/>
              </a:rPr>
              <a:t>Free Movement of Goods: Positive Integration</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4" cy="656398"/>
          </a:xfrm>
          <a:prstGeom prst="rect">
            <a:avLst/>
          </a:prstGeom>
          <a:noFill/>
        </p:spPr>
        <p:txBody>
          <a:bodyPr wrap="square" rtlCol="0">
            <a:spAutoFit/>
          </a:bodyPr>
          <a:lstStyle/>
          <a:p>
            <a:pPr algn="ctr">
              <a:lnSpc>
                <a:spcPct val="90000"/>
              </a:lnSpc>
            </a:pPr>
            <a:r>
              <a:rPr lang="en-GB" sz="4000" b="1" u="sng" dirty="0">
                <a:solidFill>
                  <a:schemeClr val="tx2">
                    <a:lumMod val="75000"/>
                    <a:lumOff val="25000"/>
                  </a:schemeClr>
                </a:solidFill>
                <a:latin typeface="Bell MT" panose="02020503060305020303" pitchFamily="18" charset="0"/>
              </a:rPr>
              <a:t>HARMONISATION METHODS</a:t>
            </a:r>
          </a:p>
        </p:txBody>
      </p:sp>
      <p:sp>
        <p:nvSpPr>
          <p:cNvPr id="6" name="TextBox 5"/>
          <p:cNvSpPr txBox="1"/>
          <p:nvPr/>
        </p:nvSpPr>
        <p:spPr>
          <a:xfrm>
            <a:off x="310901" y="798927"/>
            <a:ext cx="11544151" cy="1852174"/>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Internal market competences are shared competences. (</a:t>
            </a:r>
            <a:r>
              <a:rPr lang="en-GB" sz="2200" i="1" u="sng" dirty="0">
                <a:solidFill>
                  <a:srgbClr val="0070C0"/>
                </a:solidFill>
                <a:latin typeface="Bell MT" panose="02020503060305020303" pitchFamily="18" charset="0"/>
              </a:rPr>
              <a:t>Article 4(2)(a)TFEU</a:t>
            </a:r>
            <a:r>
              <a:rPr lang="en-GB" sz="2200" dirty="0">
                <a:latin typeface="Bell MT" panose="02020503060305020303" pitchFamily="18" charset="0"/>
              </a:rPr>
              <a:t>)</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European and National legislation can conflict.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Union law always prevails when conflict occurs.</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Different mechanisms have been applied by the EU to harmonise goods and these have changed over time. </a:t>
            </a:r>
          </a:p>
        </p:txBody>
      </p:sp>
      <p:graphicFrame>
        <p:nvGraphicFramePr>
          <p:cNvPr id="3" name="Diagram 2">
            <a:extLst>
              <a:ext uri="{FF2B5EF4-FFF2-40B4-BE49-F238E27FC236}">
                <a16:creationId xmlns:a16="http://schemas.microsoft.com/office/drawing/2014/main" id="{51BB9E46-A327-4BE7-AD39-32447366A5D6}"/>
              </a:ext>
            </a:extLst>
          </p:cNvPr>
          <p:cNvGraphicFramePr/>
          <p:nvPr>
            <p:extLst>
              <p:ext uri="{D42A27DB-BD31-4B8C-83A1-F6EECF244321}">
                <p14:modId xmlns:p14="http://schemas.microsoft.com/office/powerpoint/2010/main" val="86256517"/>
              </p:ext>
            </p:extLst>
          </p:nvPr>
        </p:nvGraphicFramePr>
        <p:xfrm>
          <a:off x="310901" y="2604990"/>
          <a:ext cx="11544151" cy="4136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86E2FFC-5628-43C6-9AF1-C26093CB506F}"/>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198"/>
                    </a14:imgEffect>
                    <a14:imgEffect>
                      <a14:saturation sat="110000"/>
                    </a14:imgEffect>
                    <a14:imgEffect>
                      <a14:brightnessContrast bright="100000" contrast="-64000"/>
                    </a14:imgEffect>
                  </a14:imgLayer>
                </a14:imgProps>
              </a:ext>
              <a:ext uri="{28A0092B-C50C-407E-A947-70E740481C1C}">
                <a14:useLocalDpi xmlns:a14="http://schemas.microsoft.com/office/drawing/2010/main"/>
              </a:ext>
            </a:extLst>
          </a:blip>
          <a:stretch>
            <a:fillRect/>
          </a:stretch>
        </p:blipFill>
        <p:spPr>
          <a:xfrm>
            <a:off x="-23268" y="1909672"/>
            <a:ext cx="12212093" cy="4976204"/>
          </a:xfrm>
          <a:prstGeom prst="rect">
            <a:avLst/>
          </a:prstGeom>
        </p:spPr>
      </p:pic>
      <p:sp>
        <p:nvSpPr>
          <p:cNvPr id="2" name="TextBox 1"/>
          <p:cNvSpPr txBox="1"/>
          <p:nvPr/>
        </p:nvSpPr>
        <p:spPr>
          <a:xfrm>
            <a:off x="1" y="187825"/>
            <a:ext cx="12188824"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OLD APPROACH TO HARMONISATION</a:t>
            </a:r>
          </a:p>
        </p:txBody>
      </p:sp>
      <p:sp>
        <p:nvSpPr>
          <p:cNvPr id="4" name="TextBox 3">
            <a:extLst>
              <a:ext uri="{FF2B5EF4-FFF2-40B4-BE49-F238E27FC236}">
                <a16:creationId xmlns:a16="http://schemas.microsoft.com/office/drawing/2014/main" id="{0B86CA29-0979-4AE3-81A1-BF354767F5D9}"/>
              </a:ext>
            </a:extLst>
          </p:cNvPr>
          <p:cNvSpPr txBox="1"/>
          <p:nvPr/>
        </p:nvSpPr>
        <p:spPr>
          <a:xfrm>
            <a:off x="261764" y="908720"/>
            <a:ext cx="11809312" cy="5511637"/>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200" i="1" u="sng" dirty="0">
                <a:solidFill>
                  <a:srgbClr val="0070C0"/>
                </a:solidFill>
                <a:latin typeface="Bell MT" panose="02020503060305020303" pitchFamily="18" charset="0"/>
              </a:rPr>
              <a:t>Directive 70/50 </a:t>
            </a:r>
            <a:r>
              <a:rPr lang="en-GB" sz="2200" dirty="0">
                <a:solidFill>
                  <a:schemeClr val="tx2">
                    <a:lumMod val="75000"/>
                    <a:lumOff val="25000"/>
                  </a:schemeClr>
                </a:solidFill>
                <a:latin typeface="Bell MT" panose="02020503060305020303" pitchFamily="18" charset="0"/>
              </a:rPr>
              <a:t>establishes the original harmonisation programme. </a:t>
            </a:r>
          </a:p>
          <a:p>
            <a:pPr marL="342900" indent="-342900">
              <a:lnSpc>
                <a:spcPct val="90000"/>
              </a:lnSpc>
              <a:spcBef>
                <a:spcPts val="6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To eliminate trade restrictions or distortions of competition, positive integration through harmonisation was deemed to be the only approach.</a:t>
            </a:r>
          </a:p>
          <a:p>
            <a:pPr marL="342900" indent="-342900">
              <a:lnSpc>
                <a:spcPct val="90000"/>
              </a:lnSpc>
              <a:spcBef>
                <a:spcPts val="6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It failed for two reasons:</a:t>
            </a:r>
          </a:p>
          <a:p>
            <a:pPr marL="914400" lvl="1" indent="-457200">
              <a:lnSpc>
                <a:spcPct val="90000"/>
              </a:lnSpc>
              <a:spcBef>
                <a:spcPts val="600"/>
              </a:spcBef>
              <a:buAutoNum type="arabicPeriod"/>
            </a:pPr>
            <a:r>
              <a:rPr lang="en-GB" sz="2200" dirty="0">
                <a:solidFill>
                  <a:schemeClr val="tx2">
                    <a:lumMod val="75000"/>
                    <a:lumOff val="25000"/>
                  </a:schemeClr>
                </a:solidFill>
                <a:latin typeface="Bell MT" panose="02020503060305020303" pitchFamily="18" charset="0"/>
              </a:rPr>
              <a:t>Low legislative output and total harmonisation as the chosen method was inconsistent and lacked clarity. Too much focus on total harmonisation led to Optional harmonisation which yielded more results. </a:t>
            </a:r>
          </a:p>
          <a:p>
            <a:pPr marL="914400" lvl="1" indent="-457200">
              <a:lnSpc>
                <a:spcPct val="90000"/>
              </a:lnSpc>
              <a:spcBef>
                <a:spcPts val="600"/>
              </a:spcBef>
              <a:buAutoNum type="arabicPeriod"/>
            </a:pPr>
            <a:r>
              <a:rPr lang="en-GB" sz="2200" dirty="0">
                <a:solidFill>
                  <a:schemeClr val="tx2">
                    <a:lumMod val="75000"/>
                    <a:lumOff val="25000"/>
                  </a:schemeClr>
                </a:solidFill>
                <a:latin typeface="Bell MT" panose="02020503060305020303" pitchFamily="18" charset="0"/>
              </a:rPr>
              <a:t>The vertical approach to harmonisation opted for was difficult as the Union was trying to harmonise the products themselves.</a:t>
            </a:r>
          </a:p>
          <a:p>
            <a:pPr marL="342900" indent="-342900">
              <a:lnSpc>
                <a:spcPct val="90000"/>
              </a:lnSpc>
              <a:spcBef>
                <a:spcPts val="6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Total harmonisation + vertical approach=diminished the delivery rate of the harmonisation (negotiations were needed for every detail.</a:t>
            </a:r>
          </a:p>
          <a:p>
            <a:pPr marL="342900" indent="-342900">
              <a:lnSpc>
                <a:spcPct val="90000"/>
              </a:lnSpc>
              <a:spcBef>
                <a:spcPts val="600"/>
              </a:spcBef>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Ratti</a:t>
            </a:r>
            <a:r>
              <a:rPr lang="en-GB" sz="2200" i="1" u="sng" dirty="0">
                <a:solidFill>
                  <a:schemeClr val="accent6">
                    <a:lumMod val="75000"/>
                  </a:schemeClr>
                </a:solidFill>
                <a:latin typeface="Bell MT" panose="02020503060305020303" pitchFamily="18" charset="0"/>
              </a:rPr>
              <a:t> [1979] </a:t>
            </a:r>
            <a:r>
              <a:rPr lang="en-GB" sz="2200" dirty="0">
                <a:solidFill>
                  <a:schemeClr val="tx2">
                    <a:lumMod val="75000"/>
                    <a:lumOff val="25000"/>
                  </a:schemeClr>
                </a:solidFill>
                <a:latin typeface="Bell MT" panose="02020503060305020303" pitchFamily="18" charset="0"/>
              </a:rPr>
              <a:t>established that stricter legislation was not permitted when total harmonisation is applied as it goes beyond the terms of the directive. </a:t>
            </a:r>
          </a:p>
          <a:p>
            <a:pPr marL="342900" indent="-342900">
              <a:lnSpc>
                <a:spcPct val="90000"/>
              </a:lnSpc>
              <a:spcBef>
                <a:spcPts val="600"/>
              </a:spcBef>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Commission v. Denmark [1987] </a:t>
            </a:r>
            <a:r>
              <a:rPr lang="en-GB" sz="2200" dirty="0">
                <a:solidFill>
                  <a:schemeClr val="tx2">
                    <a:lumMod val="75000"/>
                    <a:lumOff val="25000"/>
                  </a:schemeClr>
                </a:solidFill>
                <a:latin typeface="Bell MT" panose="02020503060305020303" pitchFamily="18" charset="0"/>
              </a:rPr>
              <a:t>stricter limits were applied by Denmark and the Commission brought proceedings for wrongful implementation. The Court held that as the standard imposed was stricter than that required it was contrary to EU legislation.</a:t>
            </a:r>
          </a:p>
        </p:txBody>
      </p:sp>
      <p:sp>
        <p:nvSpPr>
          <p:cNvPr id="3" name="Footer Placeholder 2">
            <a:extLst>
              <a:ext uri="{FF2B5EF4-FFF2-40B4-BE49-F238E27FC236}">
                <a16:creationId xmlns:a16="http://schemas.microsoft.com/office/drawing/2014/main" id="{A2E54CCE-9911-42A7-A968-52E87B4F4B69}"/>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29034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000"/>
                    </a14:imgEffect>
                    <a14:imgEffect>
                      <a14:colorTemperature colorTemp="7119"/>
                    </a14:imgEffect>
                    <a14:imgEffect>
                      <a14:saturation sat="135000"/>
                    </a14:imgEffect>
                    <a14:imgEffect>
                      <a14:brightnessContrast bright="12000" contrast="22000"/>
                    </a14:imgEffect>
                  </a14:imgLayer>
                </a14:imgProps>
              </a:ext>
              <a:ext uri="{28A0092B-C50C-407E-A947-70E740481C1C}">
                <a14:useLocalDpi xmlns:a14="http://schemas.microsoft.com/office/drawing/2010/main"/>
              </a:ext>
            </a:extLst>
          </a:blip>
          <a:srcRect/>
          <a:stretch/>
        </p:blipFill>
        <p:spPr>
          <a:xfrm rot="10800000">
            <a:off x="9358972" y="-24341"/>
            <a:ext cx="2829853" cy="4520232"/>
          </a:xfrm>
          <a:prstGeom prst="rect">
            <a:avLst/>
          </a:prstGeom>
        </p:spPr>
      </p:pic>
      <p:sp>
        <p:nvSpPr>
          <p:cNvPr id="2" name="Title 1"/>
          <p:cNvSpPr>
            <a:spLocks noGrp="1"/>
          </p:cNvSpPr>
          <p:nvPr>
            <p:ph type="title"/>
          </p:nvPr>
        </p:nvSpPr>
        <p:spPr>
          <a:xfrm>
            <a:off x="0" y="235438"/>
            <a:ext cx="12188825" cy="669540"/>
          </a:xfrm>
        </p:spPr>
        <p:txBody>
          <a:bodyPr/>
          <a:lstStyle/>
          <a:p>
            <a:pPr algn="ctr"/>
            <a:r>
              <a:rPr lang="en-US" u="sng" dirty="0">
                <a:solidFill>
                  <a:schemeClr val="tx2"/>
                </a:solidFill>
                <a:latin typeface="Bell MT" panose="02020503060305020303" pitchFamily="18" charset="0"/>
              </a:rPr>
              <a:t>New approach to </a:t>
            </a:r>
            <a:r>
              <a:rPr lang="en-US" u="sng" dirty="0" err="1">
                <a:solidFill>
                  <a:schemeClr val="tx2"/>
                </a:solidFill>
                <a:latin typeface="Bell MT" panose="02020503060305020303" pitchFamily="18" charset="0"/>
              </a:rPr>
              <a:t>harmonisation</a:t>
            </a:r>
            <a:endParaRPr lang="en-US" u="sng" dirty="0">
              <a:solidFill>
                <a:schemeClr val="tx2"/>
              </a:solidFill>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F9AF9147-2D9D-4517-BE28-C118BBC10486}"/>
              </a:ext>
            </a:extLst>
          </p:cNvPr>
          <p:cNvSpPr txBox="1"/>
          <p:nvPr/>
        </p:nvSpPr>
        <p:spPr>
          <a:xfrm>
            <a:off x="261764" y="904978"/>
            <a:ext cx="11665296" cy="5563061"/>
          </a:xfrm>
          <a:prstGeom prst="rect">
            <a:avLst/>
          </a:prstGeom>
          <a:noFill/>
        </p:spPr>
        <p:txBody>
          <a:bodyPr wrap="square" rtlCol="0">
            <a:spAutoFit/>
          </a:bodyPr>
          <a:lstStyle/>
          <a:p>
            <a:pPr>
              <a:lnSpc>
                <a:spcPct val="90000"/>
              </a:lnSpc>
              <a:spcBef>
                <a:spcPts val="600"/>
              </a:spcBef>
            </a:pPr>
            <a:r>
              <a:rPr lang="en-GB" sz="2300" dirty="0">
                <a:latin typeface="Bell MT" panose="02020503060305020303" pitchFamily="18" charset="0"/>
              </a:rPr>
              <a:t>Reduction in the intensity of European Harmonisation.</a:t>
            </a:r>
          </a:p>
          <a:p>
            <a:pPr algn="ctr">
              <a:lnSpc>
                <a:spcPct val="90000"/>
              </a:lnSpc>
              <a:spcBef>
                <a:spcPts val="600"/>
              </a:spcBef>
            </a:pPr>
            <a:endParaRPr lang="en-GB" sz="2300" b="1" i="1" u="sng" dirty="0">
              <a:solidFill>
                <a:schemeClr val="accent6">
                  <a:lumMod val="75000"/>
                </a:schemeClr>
              </a:solidFill>
              <a:latin typeface="Bell MT" panose="02020503060305020303" pitchFamily="18" charset="0"/>
            </a:endParaRPr>
          </a:p>
          <a:p>
            <a:pPr algn="ctr">
              <a:lnSpc>
                <a:spcPct val="90000"/>
              </a:lnSpc>
              <a:spcBef>
                <a:spcPts val="600"/>
              </a:spcBef>
            </a:pPr>
            <a:r>
              <a:rPr lang="en-GB" sz="2300" b="1" i="1" u="sng" dirty="0">
                <a:solidFill>
                  <a:schemeClr val="accent6">
                    <a:lumMod val="75000"/>
                  </a:schemeClr>
                </a:solidFill>
                <a:latin typeface="Bell MT" panose="02020503060305020303" pitchFamily="18" charset="0"/>
              </a:rPr>
              <a:t>CASSIS de DIJON [1979]</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Judgement elevated the principle of mutual recognition; absent or pending harmonisation would result in mutually recognised national standards being applied. </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Removed obstacles arising in product requirement disparities.</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Resulted in a political consequence namely the Union reducing its scope of positive integration by aligning its harmonisation principles in line with Cassis. </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Commission reduced the scope for positive integration &amp; harmonisation would only occur where there was inadequate mutual recognition. </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New Horizontal Approach to harmonisation introduced via the 1985 White Paper. </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Didn’t explicitly mention minimum harmonisation, but cases such as </a:t>
            </a:r>
            <a:r>
              <a:rPr lang="en-GB" sz="2300" i="1" u="sng" dirty="0">
                <a:solidFill>
                  <a:schemeClr val="accent6">
                    <a:lumMod val="75000"/>
                  </a:schemeClr>
                </a:solidFill>
                <a:latin typeface="Bell MT" panose="02020503060305020303" pitchFamily="18" charset="0"/>
              </a:rPr>
              <a:t>Gallaher [1993] </a:t>
            </a:r>
            <a:r>
              <a:rPr lang="en-GB" sz="2300" dirty="0">
                <a:latin typeface="Bell MT" panose="02020503060305020303" pitchFamily="18" charset="0"/>
              </a:rPr>
              <a:t>demonstrate the rise in this methods application and the acceptance of stricter national standards when this method is applied. </a:t>
            </a:r>
          </a:p>
          <a:p>
            <a:pPr marL="342900" indent="-342900">
              <a:lnSpc>
                <a:spcPct val="90000"/>
              </a:lnSpc>
              <a:spcBef>
                <a:spcPts val="600"/>
              </a:spcBef>
              <a:buFont typeface="Arial" panose="020B0604020202020204" pitchFamily="34" charset="0"/>
              <a:buChar char="•"/>
            </a:pPr>
            <a:endParaRPr lang="en-GB" sz="2300" dirty="0"/>
          </a:p>
        </p:txBody>
      </p:sp>
      <p:sp>
        <p:nvSpPr>
          <p:cNvPr id="3" name="Footer Placeholder 2">
            <a:extLst>
              <a:ext uri="{FF2B5EF4-FFF2-40B4-BE49-F238E27FC236}">
                <a16:creationId xmlns:a16="http://schemas.microsoft.com/office/drawing/2014/main" id="{1BEDE07B-AE69-4E5C-B2C8-57D91198886B}"/>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229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592219-DAEA-436F-BEC1-0ECAAB316209}"/>
              </a:ext>
            </a:extLst>
          </p:cNvPr>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a:off x="6742484" y="1181479"/>
            <a:ext cx="4968552" cy="2411314"/>
          </a:xfrm>
          <a:prstGeom prst="rect">
            <a:avLst/>
          </a:prstGeom>
        </p:spPr>
      </p:pic>
      <p:sp>
        <p:nvSpPr>
          <p:cNvPr id="5" name="Title 4"/>
          <p:cNvSpPr>
            <a:spLocks noGrp="1"/>
          </p:cNvSpPr>
          <p:nvPr>
            <p:ph type="title"/>
          </p:nvPr>
        </p:nvSpPr>
        <p:spPr>
          <a:xfrm>
            <a:off x="0" y="188640"/>
            <a:ext cx="12188825" cy="691480"/>
          </a:xfrm>
        </p:spPr>
        <p:txBody>
          <a:bodyPr/>
          <a:lstStyle/>
          <a:p>
            <a:pPr algn="ctr"/>
            <a:r>
              <a:rPr lang="en-US" b="1" u="sng" dirty="0">
                <a:latin typeface="Bell MT" panose="02020503060305020303" pitchFamily="18" charset="0"/>
              </a:rPr>
              <a:t>Common agricultural policy (CAP)</a:t>
            </a:r>
          </a:p>
        </p:txBody>
      </p:sp>
      <p:sp>
        <p:nvSpPr>
          <p:cNvPr id="8" name="TextBox 7">
            <a:extLst>
              <a:ext uri="{FF2B5EF4-FFF2-40B4-BE49-F238E27FC236}">
                <a16:creationId xmlns:a16="http://schemas.microsoft.com/office/drawing/2014/main" id="{8B13CFC0-AE47-4C58-ABE1-00BA1ABD11AD}"/>
              </a:ext>
            </a:extLst>
          </p:cNvPr>
          <p:cNvSpPr txBox="1"/>
          <p:nvPr/>
        </p:nvSpPr>
        <p:spPr>
          <a:xfrm>
            <a:off x="333772" y="980728"/>
            <a:ext cx="6408712" cy="2739724"/>
          </a:xfrm>
          <a:prstGeom prst="rect">
            <a:avLst/>
          </a:prstGeom>
          <a:noFill/>
        </p:spPr>
        <p:txBody>
          <a:bodyPr wrap="square" rtlCol="0">
            <a:spAutoFit/>
          </a:bodyPr>
          <a:lstStyle/>
          <a:p>
            <a:pPr marL="342900" indent="-342900">
              <a:lnSpc>
                <a:spcPct val="90000"/>
              </a:lnSpc>
              <a:spcBef>
                <a:spcPts val="8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Agriculture policies included within the scope of the internal market. </a:t>
            </a:r>
          </a:p>
          <a:p>
            <a:pPr marL="342900" indent="-342900">
              <a:lnSpc>
                <a:spcPct val="90000"/>
              </a:lnSpc>
              <a:spcBef>
                <a:spcPts val="8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Title III allows the Union to define and implement CAP which also includes the Common Fisheries Policy as well.</a:t>
            </a:r>
          </a:p>
          <a:p>
            <a:pPr marL="342900" indent="-342900">
              <a:lnSpc>
                <a:spcPct val="90000"/>
              </a:lnSpc>
              <a:spcBef>
                <a:spcPts val="8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Article 38 TFEU defines the inclusion of CAP/CFP into the internal market as a collective </a:t>
            </a:r>
            <a:r>
              <a:rPr lang="en-GB" sz="2200" i="1" dirty="0" err="1">
                <a:solidFill>
                  <a:schemeClr val="tx2">
                    <a:lumMod val="75000"/>
                    <a:lumOff val="25000"/>
                  </a:schemeClr>
                </a:solidFill>
                <a:latin typeface="Bell MT" panose="02020503060305020303" pitchFamily="18" charset="0"/>
              </a:rPr>
              <a:t>lex</a:t>
            </a:r>
            <a:r>
              <a:rPr lang="en-GB" sz="2200" i="1" dirty="0">
                <a:solidFill>
                  <a:schemeClr val="tx2">
                    <a:lumMod val="75000"/>
                    <a:lumOff val="25000"/>
                  </a:schemeClr>
                </a:solidFill>
                <a:latin typeface="Bell MT" panose="02020503060305020303" pitchFamily="18" charset="0"/>
              </a:rPr>
              <a:t> </a:t>
            </a:r>
            <a:r>
              <a:rPr lang="en-GB" sz="2200" i="1" dirty="0" err="1">
                <a:solidFill>
                  <a:schemeClr val="tx2">
                    <a:lumMod val="75000"/>
                    <a:lumOff val="25000"/>
                  </a:schemeClr>
                </a:solidFill>
                <a:latin typeface="Bell MT" panose="02020503060305020303" pitchFamily="18" charset="0"/>
              </a:rPr>
              <a:t>specialis</a:t>
            </a:r>
            <a:r>
              <a:rPr lang="en-GB" sz="2200" i="1" dirty="0">
                <a:solidFill>
                  <a:schemeClr val="tx2">
                    <a:lumMod val="75000"/>
                    <a:lumOff val="25000"/>
                  </a:schemeClr>
                </a:solidFill>
                <a:latin typeface="Bell MT" panose="02020503060305020303" pitchFamily="18" charset="0"/>
              </a:rPr>
              <a:t>.</a:t>
            </a:r>
          </a:p>
        </p:txBody>
      </p:sp>
      <p:sp>
        <p:nvSpPr>
          <p:cNvPr id="2" name="Footer Placeholder 1">
            <a:extLst>
              <a:ext uri="{FF2B5EF4-FFF2-40B4-BE49-F238E27FC236}">
                <a16:creationId xmlns:a16="http://schemas.microsoft.com/office/drawing/2014/main" id="{DB60B964-8608-449D-BC40-92E2A85AECF4}"/>
              </a:ext>
            </a:extLst>
          </p:cNvPr>
          <p:cNvSpPr>
            <a:spLocks noGrp="1"/>
          </p:cNvSpPr>
          <p:nvPr>
            <p:ph type="ftr" sz="quarter" idx="11"/>
          </p:nvPr>
        </p:nvSpPr>
        <p:spPr/>
        <p:txBody>
          <a:bodyPr/>
          <a:lstStyle/>
          <a:p>
            <a:r>
              <a:rPr lang="en-GB"/>
              <a:t>SCHUTZE.EU</a:t>
            </a:r>
          </a:p>
        </p:txBody>
      </p:sp>
      <p:sp>
        <p:nvSpPr>
          <p:cNvPr id="3" name="Rectangle 2">
            <a:extLst>
              <a:ext uri="{FF2B5EF4-FFF2-40B4-BE49-F238E27FC236}">
                <a16:creationId xmlns:a16="http://schemas.microsoft.com/office/drawing/2014/main" id="{07DA896C-17A0-455C-AEC1-52274CDF17D8}"/>
              </a:ext>
            </a:extLst>
          </p:cNvPr>
          <p:cNvSpPr/>
          <p:nvPr/>
        </p:nvSpPr>
        <p:spPr>
          <a:xfrm>
            <a:off x="5468562" y="3974490"/>
            <a:ext cx="6502651" cy="2131224"/>
          </a:xfrm>
          <a:prstGeom prst="rect">
            <a:avLst/>
          </a:prstGeom>
        </p:spPr>
        <p:txBody>
          <a:bodyPr wrap="square">
            <a:spAutoFit/>
          </a:bodyPr>
          <a:lstStyle/>
          <a:p>
            <a:pPr marL="342900" indent="-342900">
              <a:lnSpc>
                <a:spcPct val="90000"/>
              </a:lnSpc>
              <a:spcBef>
                <a:spcPts val="8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Positive and negative integration defines the implementation of CAP into the internal market. </a:t>
            </a:r>
          </a:p>
          <a:p>
            <a:pPr marL="342900" indent="-342900">
              <a:lnSpc>
                <a:spcPct val="90000"/>
              </a:lnSpc>
              <a:spcBef>
                <a:spcPts val="8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Article 39 provides the basis for the widely interpreted objectives of CAP.</a:t>
            </a:r>
          </a:p>
          <a:p>
            <a:pPr marL="342900" indent="-342900">
              <a:lnSpc>
                <a:spcPct val="90000"/>
              </a:lnSpc>
              <a:spcBef>
                <a:spcPts val="8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Article 40 provides the methods these objectives can be achieved.</a:t>
            </a:r>
          </a:p>
        </p:txBody>
      </p:sp>
      <p:pic>
        <p:nvPicPr>
          <p:cNvPr id="7" name="Picture 6" descr="A person standing on a lush green field&#10;&#10;Description generated with high confidence">
            <a:extLst>
              <a:ext uri="{FF2B5EF4-FFF2-40B4-BE49-F238E27FC236}">
                <a16:creationId xmlns:a16="http://schemas.microsoft.com/office/drawing/2014/main" id="{AC679BC7-50BE-4CFC-8BFC-3EE04E71A49A}"/>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599581" y="3830474"/>
            <a:ext cx="4824537" cy="2534165"/>
          </a:xfrm>
          <a:prstGeom prst="rect">
            <a:avLst/>
          </a:prstGeom>
        </p:spPr>
      </p:pic>
      <p:sp>
        <p:nvSpPr>
          <p:cNvPr id="9" name="TextBox 8">
            <a:extLst>
              <a:ext uri="{FF2B5EF4-FFF2-40B4-BE49-F238E27FC236}">
                <a16:creationId xmlns:a16="http://schemas.microsoft.com/office/drawing/2014/main" id="{BA39A5F9-B13A-4C64-B34A-BF6328CE8BE7}"/>
              </a:ext>
            </a:extLst>
          </p:cNvPr>
          <p:cNvSpPr txBox="1"/>
          <p:nvPr/>
        </p:nvSpPr>
        <p:spPr>
          <a:xfrm>
            <a:off x="621803" y="6165304"/>
            <a:ext cx="4824537" cy="169277"/>
          </a:xfrm>
          <a:prstGeom prst="rect">
            <a:avLst/>
          </a:prstGeom>
          <a:noFill/>
        </p:spPr>
        <p:txBody>
          <a:bodyPr wrap="square" rtlCol="0">
            <a:spAutoFit/>
          </a:bodyPr>
          <a:lstStyle/>
          <a:p>
            <a:r>
              <a:rPr lang="en-GB" sz="500" dirty="0">
                <a:solidFill>
                  <a:schemeClr val="bg1"/>
                </a:solidFill>
                <a:hlinkClick r:id="rId5" tooltip="http://www.seos-project.eu/modules/agriculture/agriculture-c08-p01.fr.html">
                  <a:extLst>
                    <a:ext uri="{A12FA001-AC4F-418D-AE19-62706E023703}">
                      <ahyp:hlinkClr xmlns:ahyp="http://schemas.microsoft.com/office/drawing/2018/hyperlinkcolor" val="tx"/>
                    </a:ext>
                  </a:extLst>
                </a:hlinkClick>
              </a:rPr>
              <a:t>This Photo</a:t>
            </a:r>
            <a:r>
              <a:rPr lang="en-GB" sz="500" dirty="0">
                <a:solidFill>
                  <a:schemeClr val="bg1"/>
                </a:solidFill>
              </a:rPr>
              <a:t> by Unknown Author is licensed under </a:t>
            </a:r>
            <a:r>
              <a:rPr lang="en-GB" sz="500" dirty="0">
                <a:solidFill>
                  <a:schemeClr val="bg1"/>
                </a:solidFill>
                <a:hlinkClick r:id="rId6" tooltip="https://creativecommons.org/licenses/by-nc-sa/2.0/">
                  <a:extLst>
                    <a:ext uri="{A12FA001-AC4F-418D-AE19-62706E023703}">
                      <ahyp:hlinkClr xmlns:ahyp="http://schemas.microsoft.com/office/drawing/2018/hyperlinkcolor" val="tx"/>
                    </a:ext>
                  </a:extLst>
                </a:hlinkClick>
              </a:rPr>
              <a:t>CC BY-NC-SA</a:t>
            </a:r>
            <a:endParaRPr lang="en-GB" sz="500" dirty="0">
              <a:solidFill>
                <a:schemeClr val="bg1"/>
              </a:solidFill>
            </a:endParaRP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60648"/>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OLD CAP: VERTICAL HARMONISATION </a:t>
            </a:r>
          </a:p>
        </p:txBody>
      </p:sp>
      <p:sp>
        <p:nvSpPr>
          <p:cNvPr id="5" name="TextBox 4">
            <a:extLst>
              <a:ext uri="{FF2B5EF4-FFF2-40B4-BE49-F238E27FC236}">
                <a16:creationId xmlns:a16="http://schemas.microsoft.com/office/drawing/2014/main" id="{326FD8D7-6B64-4A63-9058-7F81D25DD1CA}"/>
              </a:ext>
            </a:extLst>
          </p:cNvPr>
          <p:cNvSpPr txBox="1"/>
          <p:nvPr/>
        </p:nvSpPr>
        <p:spPr>
          <a:xfrm>
            <a:off x="5014291" y="1196752"/>
            <a:ext cx="6984777" cy="5283691"/>
          </a:xfrm>
          <a:prstGeom prst="rect">
            <a:avLst/>
          </a:prstGeom>
          <a:noFill/>
        </p:spPr>
        <p:txBody>
          <a:bodyPr wrap="square" rtlCol="0">
            <a:spAutoFit/>
          </a:bodyPr>
          <a:lstStyle/>
          <a:p>
            <a:pPr algn="ctr">
              <a:lnSpc>
                <a:spcPct val="90000"/>
              </a:lnSpc>
              <a:spcBef>
                <a:spcPts val="600"/>
              </a:spcBef>
            </a:pPr>
            <a:r>
              <a:rPr lang="en-GB" sz="2200" u="sng" dirty="0">
                <a:latin typeface="Bell MT" panose="02020503060305020303" pitchFamily="18" charset="0"/>
              </a:rPr>
              <a:t>Product Support through Common Prices</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Common Market Organisations established for individual goods on the basis of </a:t>
            </a:r>
            <a:r>
              <a:rPr lang="en-GB" sz="2200" i="1" u="sng" dirty="0">
                <a:solidFill>
                  <a:srgbClr val="0070C0"/>
                </a:solidFill>
                <a:latin typeface="Bell MT" panose="02020503060305020303" pitchFamily="18" charset="0"/>
              </a:rPr>
              <a:t>Article 43 TFEU</a:t>
            </a:r>
            <a:r>
              <a:rPr lang="en-GB" sz="2200" dirty="0">
                <a:latin typeface="Bell MT" panose="02020503060305020303" pitchFamily="18" charset="0"/>
              </a:rPr>
              <a:t>.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Wide range of regulatory methods (could use all measures to achieve objectives of </a:t>
            </a:r>
            <a:r>
              <a:rPr lang="en-GB" sz="2200" i="1" u="sng" dirty="0">
                <a:solidFill>
                  <a:srgbClr val="0070C0"/>
                </a:solidFill>
                <a:latin typeface="Bell MT" panose="02020503060305020303" pitchFamily="18" charset="0"/>
              </a:rPr>
              <a:t>Article 39 TFEU</a:t>
            </a:r>
            <a:r>
              <a:rPr lang="en-GB" sz="2200" dirty="0">
                <a:latin typeface="Bell MT" panose="02020503060305020303" pitchFamily="18" charset="0"/>
              </a:rPr>
              <a:t>)</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Price regulation through the market principle that was designed in order to ensure producers obtained an adequate income and to stabilise product markets.</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Regulation of common prices evolved into the policy instrument of CAP. </a:t>
            </a:r>
          </a:p>
          <a:p>
            <a:pPr algn="ctr">
              <a:lnSpc>
                <a:spcPct val="90000"/>
              </a:lnSpc>
              <a:spcBef>
                <a:spcPts val="600"/>
              </a:spcBef>
            </a:pPr>
            <a:r>
              <a:rPr lang="en-GB" sz="2200" u="sng" dirty="0">
                <a:latin typeface="Bell MT" panose="02020503060305020303" pitchFamily="18" charset="0"/>
              </a:rPr>
              <a:t>Legislative Pre-Emption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See </a:t>
            </a:r>
            <a:r>
              <a:rPr lang="en-GB" sz="2200" i="1" u="sng" dirty="0">
                <a:solidFill>
                  <a:schemeClr val="accent6">
                    <a:lumMod val="75000"/>
                  </a:schemeClr>
                </a:solidFill>
                <a:latin typeface="Bell MT" panose="02020503060305020303" pitchFamily="18" charset="0"/>
              </a:rPr>
              <a:t>Galli [1975] </a:t>
            </a:r>
            <a:r>
              <a:rPr lang="en-GB" sz="2200" dirty="0">
                <a:latin typeface="Bell MT" panose="02020503060305020303" pitchFamily="18" charset="0"/>
              </a:rPr>
              <a:t>(Para 10-16, 29-30)</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Member states could not affect prices set by the Union.</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Single market creation; strong pre-emption standard.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Compassion</a:t>
            </a:r>
            <a:r>
              <a:rPr lang="en-GB" sz="2200" u="sng" dirty="0">
                <a:solidFill>
                  <a:schemeClr val="accent6">
                    <a:lumMod val="75000"/>
                  </a:schemeClr>
                </a:solidFill>
                <a:latin typeface="Bell MT" panose="02020503060305020303" pitchFamily="18" charset="0"/>
              </a:rPr>
              <a:t> [1998])</a:t>
            </a:r>
          </a:p>
        </p:txBody>
      </p:sp>
      <p:pic>
        <p:nvPicPr>
          <p:cNvPr id="7" name="Picture 6">
            <a:extLst>
              <a:ext uri="{FF2B5EF4-FFF2-40B4-BE49-F238E27FC236}">
                <a16:creationId xmlns:a16="http://schemas.microsoft.com/office/drawing/2014/main" id="{8F90A585-7061-411A-A333-D0C67968F32C}"/>
              </a:ext>
            </a:extLst>
          </p:cNvPr>
          <p:cNvPicPr>
            <a:picLocks noChangeAspect="1"/>
          </p:cNvPicPr>
          <p:nvPr/>
        </p:nvPicPr>
        <p:blipFill>
          <a:blip r:embed="rId2"/>
          <a:stretch>
            <a:fillRect/>
          </a:stretch>
        </p:blipFill>
        <p:spPr>
          <a:xfrm>
            <a:off x="261764" y="1385853"/>
            <a:ext cx="4543425" cy="4536504"/>
          </a:xfrm>
          <a:prstGeom prst="rect">
            <a:avLst/>
          </a:prstGeom>
        </p:spPr>
      </p:pic>
      <p:sp>
        <p:nvSpPr>
          <p:cNvPr id="3" name="Footer Placeholder 2">
            <a:extLst>
              <a:ext uri="{FF2B5EF4-FFF2-40B4-BE49-F238E27FC236}">
                <a16:creationId xmlns:a16="http://schemas.microsoft.com/office/drawing/2014/main" id="{5242D2A2-1A9A-469E-928C-3CF77EF3DBA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06326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NEW CAP: HORIZONTAL HARMONISATION</a:t>
            </a:r>
          </a:p>
        </p:txBody>
      </p:sp>
      <p:sp>
        <p:nvSpPr>
          <p:cNvPr id="3" name="TextBox 2">
            <a:extLst>
              <a:ext uri="{FF2B5EF4-FFF2-40B4-BE49-F238E27FC236}">
                <a16:creationId xmlns:a16="http://schemas.microsoft.com/office/drawing/2014/main" id="{B0504C9A-A0A6-4C84-BC12-DD2FFDEA5BB1}"/>
              </a:ext>
            </a:extLst>
          </p:cNvPr>
          <p:cNvSpPr txBox="1"/>
          <p:nvPr/>
        </p:nvSpPr>
        <p:spPr>
          <a:xfrm>
            <a:off x="333772" y="858538"/>
            <a:ext cx="7075834" cy="5810822"/>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Insistence of uniformity under the Old CAP was a result of the Union intervention method.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vertical approach demonstrated through the price support system aligned CAP to the dominant dual federalist approach that originally governed the internal market.</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This approach created more problems than it solved.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Agricultural surplus started to cause a problem and lead to the </a:t>
            </a:r>
            <a:r>
              <a:rPr lang="en-GB" sz="2200" dirty="0" err="1">
                <a:latin typeface="Bell MT" panose="02020503060305020303" pitchFamily="18" charset="0"/>
              </a:rPr>
              <a:t>MacSharry</a:t>
            </a:r>
            <a:r>
              <a:rPr lang="en-GB" sz="2200" dirty="0">
                <a:latin typeface="Bell MT" panose="02020503060305020303" pitchFamily="18" charset="0"/>
              </a:rPr>
              <a:t> Reforms and the Agenda 2000 proposals.</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CAP was decoupled from the price mechanism and product support and CMO’s moved towards horizontal legislation.</a:t>
            </a:r>
          </a:p>
          <a:p>
            <a:pPr marL="342900" indent="-342900">
              <a:lnSpc>
                <a:spcPct val="90000"/>
              </a:lnSpc>
              <a:spcBef>
                <a:spcPts val="600"/>
              </a:spcBef>
              <a:buFont typeface="Wingdings" panose="05000000000000000000" pitchFamily="2" charset="2"/>
              <a:buChar char="§"/>
            </a:pPr>
            <a:r>
              <a:rPr lang="en-GB" sz="2200" i="1" u="sng" dirty="0">
                <a:solidFill>
                  <a:srgbClr val="0070C0"/>
                </a:solidFill>
                <a:latin typeface="Bell MT" panose="02020503060305020303" pitchFamily="18" charset="0"/>
              </a:rPr>
              <a:t>Regulation 1308/2013 </a:t>
            </a:r>
            <a:r>
              <a:rPr lang="en-GB" sz="2200" dirty="0">
                <a:latin typeface="Bell MT" panose="02020503060305020303" pitchFamily="18" charset="0"/>
              </a:rPr>
              <a:t>established a Single Common Market Organisation.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Movement towards co-operative federalism.</a:t>
            </a:r>
          </a:p>
          <a:p>
            <a:pPr>
              <a:lnSpc>
                <a:spcPct val="90000"/>
              </a:lnSpc>
              <a:spcBef>
                <a:spcPts val="600"/>
              </a:spcBef>
            </a:pPr>
            <a:endParaRPr lang="en-GB" sz="2200" dirty="0"/>
          </a:p>
        </p:txBody>
      </p:sp>
      <p:sp>
        <p:nvSpPr>
          <p:cNvPr id="5" name="Footer Placeholder 4">
            <a:extLst>
              <a:ext uri="{FF2B5EF4-FFF2-40B4-BE49-F238E27FC236}">
                <a16:creationId xmlns:a16="http://schemas.microsoft.com/office/drawing/2014/main" id="{E5BC6C95-2755-4062-ADBF-6EE68F293F08}"/>
              </a:ext>
            </a:extLst>
          </p:cNvPr>
          <p:cNvSpPr>
            <a:spLocks noGrp="1"/>
          </p:cNvSpPr>
          <p:nvPr>
            <p:ph type="ftr" sz="quarter" idx="11"/>
          </p:nvPr>
        </p:nvSpPr>
        <p:spPr/>
        <p:txBody>
          <a:bodyPr/>
          <a:lstStyle/>
          <a:p>
            <a:r>
              <a:rPr lang="en-GB"/>
              <a:t>SCHUTZE.EU</a:t>
            </a:r>
          </a:p>
        </p:txBody>
      </p:sp>
      <p:pic>
        <p:nvPicPr>
          <p:cNvPr id="7" name="Picture 6" descr="A person standing next to a tree&#10;&#10;Description generated with high confidence">
            <a:extLst>
              <a:ext uri="{FF2B5EF4-FFF2-40B4-BE49-F238E27FC236}">
                <a16:creationId xmlns:a16="http://schemas.microsoft.com/office/drawing/2014/main" id="{A50F873D-3494-4C9A-B238-DE74160B7DFA}"/>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750596" y="914568"/>
            <a:ext cx="3939902" cy="5253203"/>
          </a:xfrm>
          <a:prstGeom prst="rect">
            <a:avLst/>
          </a:prstGeom>
        </p:spPr>
      </p:pic>
      <p:sp>
        <p:nvSpPr>
          <p:cNvPr id="8" name="TextBox 7">
            <a:extLst>
              <a:ext uri="{FF2B5EF4-FFF2-40B4-BE49-F238E27FC236}">
                <a16:creationId xmlns:a16="http://schemas.microsoft.com/office/drawing/2014/main" id="{62C1B5A4-29F1-41F4-8A16-22515A2B73EE}"/>
              </a:ext>
            </a:extLst>
          </p:cNvPr>
          <p:cNvSpPr txBox="1"/>
          <p:nvPr/>
        </p:nvSpPr>
        <p:spPr>
          <a:xfrm>
            <a:off x="7783281" y="5952327"/>
            <a:ext cx="3939902" cy="215444"/>
          </a:xfrm>
          <a:prstGeom prst="rect">
            <a:avLst/>
          </a:prstGeom>
          <a:noFill/>
        </p:spPr>
        <p:txBody>
          <a:bodyPr wrap="square" rtlCol="0">
            <a:spAutoFit/>
          </a:bodyPr>
          <a:lstStyle/>
          <a:p>
            <a:pPr algn="r"/>
            <a:r>
              <a:rPr lang="en-GB" sz="800" dirty="0">
                <a:solidFill>
                  <a:schemeClr val="bg1"/>
                </a:solidFill>
                <a:hlinkClick r:id="rId3" tooltip="http://en.wikipedia.org/wiki/File:Belize_farming_gm.jpg">
                  <a:extLst>
                    <a:ext uri="{A12FA001-AC4F-418D-AE19-62706E023703}">
                      <ahyp:hlinkClr xmlns:ahyp="http://schemas.microsoft.com/office/drawing/2018/hyperlinkcolor" val="tx"/>
                    </a:ext>
                  </a:extLst>
                </a:hlinkClick>
              </a:rPr>
              <a:t>This Photo</a:t>
            </a:r>
            <a:r>
              <a:rPr lang="en-GB" sz="800" dirty="0">
                <a:solidFill>
                  <a:schemeClr val="bg1"/>
                </a:solidFill>
              </a:rPr>
              <a:t> by Unknown Author is licensed under </a:t>
            </a:r>
            <a:r>
              <a:rPr lang="en-GB" sz="800" dirty="0">
                <a:solidFill>
                  <a:schemeClr val="bg1"/>
                </a:solidFill>
                <a:hlinkClick r:id="rId4" tooltip="https://creativecommons.org/licenses/by-sa/3.0/">
                  <a:extLst>
                    <a:ext uri="{A12FA001-AC4F-418D-AE19-62706E023703}">
                      <ahyp:hlinkClr xmlns:ahyp="http://schemas.microsoft.com/office/drawing/2018/hyperlinkcolor" val="tx"/>
                    </a:ext>
                  </a:extLst>
                </a:hlinkClick>
              </a:rPr>
              <a:t>CC BY-SA</a:t>
            </a:r>
            <a:endParaRPr lang="en-GB" sz="800" dirty="0">
              <a:solidFill>
                <a:schemeClr val="bg1"/>
              </a:solidFill>
            </a:endParaRPr>
          </a:p>
        </p:txBody>
      </p:sp>
    </p:spTree>
    <p:extLst>
      <p:ext uri="{BB962C8B-B14F-4D97-AF65-F5344CB8AC3E}">
        <p14:creationId xmlns:p14="http://schemas.microsoft.com/office/powerpoint/2010/main" val="1780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987" y="202940"/>
            <a:ext cx="5878388" cy="691480"/>
          </a:xfrm>
        </p:spPr>
        <p:txBody>
          <a:bodyPr/>
          <a:lstStyle/>
          <a:p>
            <a:r>
              <a:rPr lang="en-US" b="1" u="sng" dirty="0">
                <a:solidFill>
                  <a:schemeClr val="tx2"/>
                </a:solidFill>
                <a:latin typeface="Bell MT" panose="02020503060305020303" pitchFamily="18" charset="0"/>
              </a:rPr>
              <a:t>CONCLUSION</a:t>
            </a:r>
          </a:p>
        </p:txBody>
      </p:sp>
      <p:sp>
        <p:nvSpPr>
          <p:cNvPr id="4" name="TextBox 3">
            <a:extLst>
              <a:ext uri="{FF2B5EF4-FFF2-40B4-BE49-F238E27FC236}">
                <a16:creationId xmlns:a16="http://schemas.microsoft.com/office/drawing/2014/main" id="{0F12DB39-7606-49D1-8BF0-7C7180EDA83F}"/>
              </a:ext>
            </a:extLst>
          </p:cNvPr>
          <p:cNvSpPr txBox="1"/>
          <p:nvPr/>
        </p:nvSpPr>
        <p:spPr>
          <a:xfrm>
            <a:off x="536355" y="1089930"/>
            <a:ext cx="6638176" cy="4525470"/>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300" dirty="0">
                <a:latin typeface="Bell MT" panose="02020503060305020303" pitchFamily="18" charset="0"/>
              </a:rPr>
              <a:t>The internal market is a key component on the free movement of goods. </a:t>
            </a:r>
          </a:p>
          <a:p>
            <a:pPr marL="342900" indent="-342900">
              <a:lnSpc>
                <a:spcPct val="90000"/>
              </a:lnSpc>
              <a:spcBef>
                <a:spcPts val="1200"/>
              </a:spcBef>
              <a:buFont typeface="Wingdings" panose="05000000000000000000" pitchFamily="2" charset="2"/>
              <a:buChar char="§"/>
            </a:pPr>
            <a:r>
              <a:rPr lang="en-GB" sz="2300" dirty="0">
                <a:latin typeface="Bell MT" panose="02020503060305020303" pitchFamily="18" charset="0"/>
              </a:rPr>
              <a:t>Positive integration has developed significantly in relation to the Internal Market.</a:t>
            </a:r>
          </a:p>
          <a:p>
            <a:pPr marL="342900" indent="-342900">
              <a:lnSpc>
                <a:spcPct val="90000"/>
              </a:lnSpc>
              <a:spcBef>
                <a:spcPts val="1200"/>
              </a:spcBef>
              <a:buFont typeface="Wingdings" panose="05000000000000000000" pitchFamily="2" charset="2"/>
              <a:buChar char="§"/>
            </a:pPr>
            <a:r>
              <a:rPr lang="en-GB" sz="2300" dirty="0">
                <a:latin typeface="Bell MT" panose="02020503060305020303" pitchFamily="18" charset="0"/>
              </a:rPr>
              <a:t>Movement from vertical to horizontal integration</a:t>
            </a:r>
          </a:p>
          <a:p>
            <a:pPr marL="342900" indent="-342900">
              <a:lnSpc>
                <a:spcPct val="90000"/>
              </a:lnSpc>
              <a:spcBef>
                <a:spcPts val="1200"/>
              </a:spcBef>
              <a:buFont typeface="Wingdings" panose="05000000000000000000" pitchFamily="2" charset="2"/>
              <a:buChar char="§"/>
            </a:pPr>
            <a:r>
              <a:rPr lang="en-GB" sz="2300" dirty="0">
                <a:latin typeface="Bell MT" panose="02020503060305020303" pitchFamily="18" charset="0"/>
              </a:rPr>
              <a:t>Application of the Harmonisation competences have changed over time.</a:t>
            </a:r>
          </a:p>
          <a:p>
            <a:pPr marL="342900" indent="-342900">
              <a:lnSpc>
                <a:spcPct val="90000"/>
              </a:lnSpc>
              <a:spcBef>
                <a:spcPts val="1200"/>
              </a:spcBef>
              <a:buFont typeface="Wingdings" panose="05000000000000000000" pitchFamily="2" charset="2"/>
              <a:buChar char="§"/>
            </a:pPr>
            <a:r>
              <a:rPr lang="en-GB" sz="2300" dirty="0">
                <a:latin typeface="Bell MT" panose="02020503060305020303" pitchFamily="18" charset="0"/>
              </a:rPr>
              <a:t>Much more efficient now.</a:t>
            </a:r>
          </a:p>
          <a:p>
            <a:pPr marL="342900" indent="-342900">
              <a:lnSpc>
                <a:spcPct val="90000"/>
              </a:lnSpc>
              <a:spcBef>
                <a:spcPts val="1200"/>
              </a:spcBef>
              <a:buFont typeface="Wingdings" panose="05000000000000000000" pitchFamily="2" charset="2"/>
              <a:buChar char="§"/>
            </a:pPr>
            <a:r>
              <a:rPr lang="en-GB" sz="2300" dirty="0">
                <a:latin typeface="Bell MT" panose="02020503060305020303" pitchFamily="18" charset="0"/>
              </a:rPr>
              <a:t>Shift to a co-operative approach.</a:t>
            </a:r>
          </a:p>
          <a:p>
            <a:pPr marL="342900" indent="-342900">
              <a:lnSpc>
                <a:spcPct val="90000"/>
              </a:lnSpc>
              <a:spcBef>
                <a:spcPts val="1200"/>
              </a:spcBef>
              <a:buFont typeface="Wingdings" panose="05000000000000000000" pitchFamily="2" charset="2"/>
              <a:buChar char="§"/>
            </a:pPr>
            <a:r>
              <a:rPr lang="en-GB" sz="2300" dirty="0">
                <a:latin typeface="Bell MT" panose="02020503060305020303" pitchFamily="18" charset="0"/>
              </a:rPr>
              <a:t>Shared CAP competence shows this development also. </a:t>
            </a:r>
          </a:p>
        </p:txBody>
      </p:sp>
      <p:sp>
        <p:nvSpPr>
          <p:cNvPr id="2" name="Footer Placeholder 1">
            <a:extLst>
              <a:ext uri="{FF2B5EF4-FFF2-40B4-BE49-F238E27FC236}">
                <a16:creationId xmlns:a16="http://schemas.microsoft.com/office/drawing/2014/main" id="{135DAB6F-9D59-4342-8CA3-99D90F1451E0}"/>
              </a:ext>
            </a:extLst>
          </p:cNvPr>
          <p:cNvSpPr>
            <a:spLocks noGrp="1"/>
          </p:cNvSpPr>
          <p:nvPr>
            <p:ph type="ftr" sz="quarter" idx="11"/>
          </p:nvPr>
        </p:nvSpPr>
        <p:spPr/>
        <p:txBody>
          <a:bodyPr/>
          <a:lstStyle/>
          <a:p>
            <a:r>
              <a:rPr lang="en-GB"/>
              <a:t>SCHUTZE.EU</a:t>
            </a:r>
          </a:p>
        </p:txBody>
      </p:sp>
      <p:pic>
        <p:nvPicPr>
          <p:cNvPr id="6" name="Picture 5" descr="A close up of a flag&#10;&#10;Description generated with very high confidence">
            <a:extLst>
              <a:ext uri="{FF2B5EF4-FFF2-40B4-BE49-F238E27FC236}">
                <a16:creationId xmlns:a16="http://schemas.microsoft.com/office/drawing/2014/main" id="{7A06C289-53DB-41F4-AFC0-51BC6E3665A9}"/>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534572" y="548680"/>
            <a:ext cx="3939249" cy="5517232"/>
          </a:xfrm>
          <a:prstGeom prst="rect">
            <a:avLst/>
          </a:prstGeom>
        </p:spPr>
      </p:pic>
      <p:sp>
        <p:nvSpPr>
          <p:cNvPr id="7" name="TextBox 6">
            <a:extLst>
              <a:ext uri="{FF2B5EF4-FFF2-40B4-BE49-F238E27FC236}">
                <a16:creationId xmlns:a16="http://schemas.microsoft.com/office/drawing/2014/main" id="{90F42DC8-EF25-48C8-BAB8-D2BF2560CB7A}"/>
              </a:ext>
            </a:extLst>
          </p:cNvPr>
          <p:cNvSpPr txBox="1"/>
          <p:nvPr/>
        </p:nvSpPr>
        <p:spPr>
          <a:xfrm>
            <a:off x="8837285" y="5871617"/>
            <a:ext cx="7410255" cy="200055"/>
          </a:xfrm>
          <a:prstGeom prst="rect">
            <a:avLst/>
          </a:prstGeom>
          <a:noFill/>
        </p:spPr>
        <p:txBody>
          <a:bodyPr wrap="square" rtlCol="0">
            <a:spAutoFit/>
          </a:bodyPr>
          <a:lstStyle/>
          <a:p>
            <a:r>
              <a:rPr lang="en-GB" sz="700" dirty="0">
                <a:solidFill>
                  <a:schemeClr val="bg1"/>
                </a:solidFill>
                <a:hlinkClick r:id="rId4" tooltip="http://commons.wikimedia.org/wiki/File:European_flag_(5089697932).jpg">
                  <a:extLst>
                    <a:ext uri="{A12FA001-AC4F-418D-AE19-62706E023703}">
                      <ahyp:hlinkClr xmlns:ahyp="http://schemas.microsoft.com/office/drawing/2018/hyperlinkcolor" val="tx"/>
                    </a:ext>
                  </a:extLst>
                </a:hlinkClick>
              </a:rPr>
              <a:t>This Photo</a:t>
            </a:r>
            <a:r>
              <a:rPr lang="en-GB" sz="700" dirty="0">
                <a:solidFill>
                  <a:schemeClr val="bg1"/>
                </a:solidFill>
              </a:rPr>
              <a:t> by Unknown Author is licensed under </a:t>
            </a:r>
            <a:r>
              <a:rPr lang="en-GB" sz="700" dirty="0">
                <a:solidFill>
                  <a:schemeClr val="bg1"/>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dirty="0">
              <a:solidFill>
                <a:schemeClr val="bg1"/>
              </a:solidFill>
            </a:endParaRPr>
          </a:p>
        </p:txBody>
      </p:sp>
    </p:spTree>
    <p:extLst>
      <p:ext uri="{BB962C8B-B14F-4D97-AF65-F5344CB8AC3E}">
        <p14:creationId xmlns:p14="http://schemas.microsoft.com/office/powerpoint/2010/main" val="325769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6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6BA67F-C80F-470E-9CF3-60CAE306FA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7012" y="1091666"/>
            <a:ext cx="3795530" cy="2553357"/>
          </a:xfrm>
          <a:prstGeom prst="rect">
            <a:avLst/>
          </a:prstGeom>
        </p:spPr>
      </p:pic>
      <p:sp>
        <p:nvSpPr>
          <p:cNvPr id="4" name="Title 3"/>
          <p:cNvSpPr>
            <a:spLocks noGrp="1"/>
          </p:cNvSpPr>
          <p:nvPr>
            <p:ph type="title"/>
          </p:nvPr>
        </p:nvSpPr>
        <p:spPr>
          <a:xfrm>
            <a:off x="-1" y="121716"/>
            <a:ext cx="12188825" cy="823007"/>
          </a:xfrm>
        </p:spPr>
        <p:txBody>
          <a:bodyPr>
            <a:normAutofit/>
          </a:bodyPr>
          <a:lstStyle/>
          <a:p>
            <a:pPr algn="ctr"/>
            <a:r>
              <a:rPr lang="en-US" b="1" u="sng" dirty="0">
                <a:solidFill>
                  <a:schemeClr val="tx2"/>
                </a:solidFill>
                <a:latin typeface="Bell MT" panose="02020503060305020303" pitchFamily="18" charset="0"/>
              </a:rPr>
              <a:t>HARMONISATION COMPETENCES</a:t>
            </a:r>
          </a:p>
        </p:txBody>
      </p:sp>
      <p:sp>
        <p:nvSpPr>
          <p:cNvPr id="2" name="Content Placeholder 1"/>
          <p:cNvSpPr>
            <a:spLocks noGrp="1"/>
          </p:cNvSpPr>
          <p:nvPr>
            <p:ph sz="half" idx="2"/>
          </p:nvPr>
        </p:nvSpPr>
        <p:spPr>
          <a:xfrm>
            <a:off x="329240" y="1118605"/>
            <a:ext cx="7272808" cy="4902683"/>
          </a:xfrm>
        </p:spPr>
        <p:txBody>
          <a:bodyPr>
            <a:normAutofit/>
          </a:bodyPr>
          <a:lstStyle/>
          <a:p>
            <a:pPr>
              <a:spcBef>
                <a:spcPts val="1200"/>
              </a:spcBef>
              <a:buFont typeface="Wingdings" panose="05000000000000000000" pitchFamily="2" charset="2"/>
              <a:buChar char="§"/>
            </a:pPr>
            <a:r>
              <a:rPr lang="en-GB" sz="2300" dirty="0">
                <a:latin typeface="Bell MT" panose="02020503060305020303" pitchFamily="18" charset="0"/>
              </a:rPr>
              <a:t>The Union adopts positive legislation in order to remove the diversity of national laws.</a:t>
            </a:r>
          </a:p>
          <a:p>
            <a:pPr>
              <a:spcBef>
                <a:spcPts val="1200"/>
              </a:spcBef>
              <a:buFont typeface="Wingdings" panose="05000000000000000000" pitchFamily="2" charset="2"/>
              <a:buChar char="§"/>
            </a:pPr>
            <a:r>
              <a:rPr lang="en-GB" sz="2300" i="1" u="sng" dirty="0">
                <a:solidFill>
                  <a:srgbClr val="0070C0"/>
                </a:solidFill>
                <a:latin typeface="Bell MT" panose="02020503060305020303" pitchFamily="18" charset="0"/>
              </a:rPr>
              <a:t>Article 26(1) TFEU</a:t>
            </a:r>
            <a:r>
              <a:rPr lang="en-GB" sz="2300" dirty="0">
                <a:latin typeface="Bell MT" panose="02020503060305020303" pitchFamily="18" charset="0"/>
              </a:rPr>
              <a:t>: Harmonisation principle</a:t>
            </a:r>
          </a:p>
          <a:p>
            <a:pPr>
              <a:spcBef>
                <a:spcPts val="1200"/>
              </a:spcBef>
              <a:buFont typeface="Wingdings" panose="05000000000000000000" pitchFamily="2" charset="2"/>
              <a:buChar char="§"/>
            </a:pPr>
            <a:r>
              <a:rPr lang="en-GB" sz="2300" dirty="0">
                <a:latin typeface="Bell MT" panose="02020503060305020303" pitchFamily="18" charset="0"/>
              </a:rPr>
              <a:t>Legislative competences for positive integration are often found within the specific policy areas of the Union.</a:t>
            </a:r>
          </a:p>
          <a:p>
            <a:pPr>
              <a:spcBef>
                <a:spcPts val="1200"/>
              </a:spcBef>
              <a:buFont typeface="Wingdings" panose="05000000000000000000" pitchFamily="2" charset="2"/>
              <a:buChar char="§"/>
            </a:pPr>
            <a:r>
              <a:rPr lang="en-GB" sz="2300" i="1" u="sng" dirty="0">
                <a:solidFill>
                  <a:srgbClr val="0070C0"/>
                </a:solidFill>
                <a:latin typeface="Bell MT" panose="02020503060305020303" pitchFamily="18" charset="0"/>
              </a:rPr>
              <a:t>Article 114 &amp; 115 </a:t>
            </a:r>
            <a:r>
              <a:rPr lang="en-GB" sz="2300" dirty="0">
                <a:latin typeface="Bell MT" panose="02020503060305020303" pitchFamily="18" charset="0"/>
              </a:rPr>
              <a:t>provide the Union with a general harmonisation competence for the </a:t>
            </a:r>
            <a:r>
              <a:rPr lang="en-GB" sz="2300" i="1" dirty="0">
                <a:latin typeface="Bell MT" panose="02020503060305020303" pitchFamily="18" charset="0"/>
              </a:rPr>
              <a:t>“approximation of the provisions laid down by the law, regulation or administrative action in Member States which have as their object the establishment and functioning of the internal market.” </a:t>
            </a:r>
            <a:r>
              <a:rPr lang="en-GB" sz="2300" dirty="0">
                <a:latin typeface="Bell MT" panose="02020503060305020303" pitchFamily="18" charset="0"/>
              </a:rPr>
              <a:t>(Article 114(1))</a:t>
            </a:r>
          </a:p>
          <a:p>
            <a:pPr>
              <a:spcBef>
                <a:spcPts val="1200"/>
              </a:spcBef>
              <a:buFont typeface="Wingdings" panose="05000000000000000000" pitchFamily="2" charset="2"/>
              <a:buChar char="§"/>
            </a:pPr>
            <a:r>
              <a:rPr lang="en-GB" sz="2300" dirty="0">
                <a:latin typeface="Bell MT" panose="02020503060305020303" pitchFamily="18" charset="0"/>
              </a:rPr>
              <a:t>Specific harmonisation competences found in </a:t>
            </a:r>
            <a:r>
              <a:rPr lang="en-GB" sz="2300" i="1" u="sng" dirty="0">
                <a:solidFill>
                  <a:srgbClr val="0070C0"/>
                </a:solidFill>
                <a:latin typeface="Bell MT" panose="02020503060305020303" pitchFamily="18" charset="0"/>
              </a:rPr>
              <a:t>Article 110-118 </a:t>
            </a:r>
            <a:r>
              <a:rPr lang="en-GB" sz="2300" dirty="0">
                <a:latin typeface="Bell MT" panose="02020503060305020303" pitchFamily="18" charset="0"/>
              </a:rPr>
              <a:t>(excluding Article 114 &amp; 115)</a:t>
            </a:r>
          </a:p>
        </p:txBody>
      </p:sp>
      <p:sp>
        <p:nvSpPr>
          <p:cNvPr id="5" name="Footer Placeholder 4">
            <a:extLst>
              <a:ext uri="{FF2B5EF4-FFF2-40B4-BE49-F238E27FC236}">
                <a16:creationId xmlns:a16="http://schemas.microsoft.com/office/drawing/2014/main" id="{85E8EEC2-9D8A-485B-96CC-469C527585BD}"/>
              </a:ext>
            </a:extLst>
          </p:cNvPr>
          <p:cNvSpPr>
            <a:spLocks noGrp="1"/>
          </p:cNvSpPr>
          <p:nvPr>
            <p:ph type="ftr" sz="quarter" idx="11"/>
          </p:nvPr>
        </p:nvSpPr>
        <p:spPr/>
        <p:txBody>
          <a:bodyPr/>
          <a:lstStyle/>
          <a:p>
            <a:r>
              <a:rPr lang="en-GB"/>
              <a:t>SCHUTZE.EU</a:t>
            </a:r>
          </a:p>
        </p:txBody>
      </p:sp>
      <p:sp>
        <p:nvSpPr>
          <p:cNvPr id="10" name="TextBox 9">
            <a:extLst>
              <a:ext uri="{FF2B5EF4-FFF2-40B4-BE49-F238E27FC236}">
                <a16:creationId xmlns:a16="http://schemas.microsoft.com/office/drawing/2014/main" id="{0F3FA5E7-3228-4694-B165-6B6F4E104965}"/>
              </a:ext>
            </a:extLst>
          </p:cNvPr>
          <p:cNvSpPr txBox="1"/>
          <p:nvPr/>
        </p:nvSpPr>
        <p:spPr>
          <a:xfrm>
            <a:off x="8636327" y="6587945"/>
            <a:ext cx="3434749" cy="169277"/>
          </a:xfrm>
          <a:prstGeom prst="rect">
            <a:avLst/>
          </a:prstGeom>
          <a:noFill/>
        </p:spPr>
        <p:txBody>
          <a:bodyPr wrap="square" rtlCol="0">
            <a:spAutoFit/>
          </a:bodyPr>
          <a:lstStyle/>
          <a:p>
            <a:pPr algn="r"/>
            <a:r>
              <a:rPr lang="en-GB" sz="500" dirty="0">
                <a:hlinkClick r:id="rId4" tooltip="http://fabiusmaximus.com/2012/12/31/internet-communities-47427/"/>
              </a:rPr>
              <a:t>This Photo</a:t>
            </a:r>
            <a:r>
              <a:rPr lang="en-GB" sz="500" dirty="0"/>
              <a:t> by Unknown Author is licensed under </a:t>
            </a:r>
            <a:r>
              <a:rPr lang="en-GB" sz="500" dirty="0">
                <a:hlinkClick r:id="rId5" tooltip="https://creativecommons.org/licenses/by/4.0/"/>
              </a:rPr>
              <a:t>CC BY</a:t>
            </a:r>
            <a:endParaRPr lang="en-GB" sz="500" dirty="0"/>
          </a:p>
        </p:txBody>
      </p:sp>
      <p:pic>
        <p:nvPicPr>
          <p:cNvPr id="9" name="Picture 8">
            <a:extLst>
              <a:ext uri="{FF2B5EF4-FFF2-40B4-BE49-F238E27FC236}">
                <a16:creationId xmlns:a16="http://schemas.microsoft.com/office/drawing/2014/main" id="{72C67F27-B1ED-42A2-80BA-99DCB25798E1}"/>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6021" b="94328" l="8667" r="90000">
                        <a14:foregroundMark x1="52667" y1="28447" x2="52667" y2="28447"/>
                        <a14:foregroundMark x1="48917" y1="9860" x2="48917" y2="9860"/>
                        <a14:foregroundMark x1="80333" y1="16841" x2="80333" y2="16841"/>
                        <a14:foregroundMark x1="49667" y1="6021" x2="49667" y2="6021"/>
                        <a14:foregroundMark x1="21583" y1="18761" x2="21583" y2="18761"/>
                        <a14:foregroundMark x1="25250" y1="35864" x2="25250" y2="35864"/>
                        <a14:foregroundMark x1="25250" y1="35864" x2="25250" y2="35864"/>
                        <a14:foregroundMark x1="19750" y1="12216" x2="19750" y2="12216"/>
                        <a14:foregroundMark x1="13083" y1="59424" x2="13083" y2="59424"/>
                        <a14:foregroundMark x1="8667" y1="43194" x2="8667" y2="43194"/>
                        <a14:foregroundMark x1="21917" y1="64834" x2="21917" y2="64834"/>
                        <a14:foregroundMark x1="23750" y1="43194" x2="23750" y2="43194"/>
                        <a14:foregroundMark x1="23750" y1="43194" x2="23750" y2="43194"/>
                        <a14:foregroundMark x1="11583" y1="50175" x2="11583" y2="50175"/>
                        <a14:foregroundMark x1="11583" y1="50175" x2="11583" y2="50175"/>
                        <a14:foregroundMark x1="9750" y1="46684" x2="9750" y2="46684"/>
                        <a14:foregroundMark x1="31167" y1="94328" x2="31167" y2="94328"/>
                        <a14:foregroundMark x1="79250" y1="48604" x2="79250" y2="48604"/>
                        <a14:foregroundMark x1="76333" y1="42757" x2="76333" y2="42757"/>
                        <a14:foregroundMark x1="75583" y1="72600" x2="75583" y2="72600"/>
                        <a14:foregroundMark x1="78500" y1="28447" x2="78500" y2="28447"/>
                        <a14:foregroundMark x1="87000" y1="60209" x2="87000" y2="60209"/>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32748" y="2602023"/>
            <a:ext cx="4226837" cy="4036630"/>
          </a:xfrm>
          <a:prstGeom prst="rect">
            <a:avLst/>
          </a:prstGeom>
        </p:spPr>
      </p:pic>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0314"/>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GENERAL COMPETENCES</a:t>
            </a:r>
          </a:p>
        </p:txBody>
      </p:sp>
      <p:sp>
        <p:nvSpPr>
          <p:cNvPr id="3" name="TextBox 2"/>
          <p:cNvSpPr txBox="1"/>
          <p:nvPr/>
        </p:nvSpPr>
        <p:spPr>
          <a:xfrm>
            <a:off x="196323" y="868340"/>
            <a:ext cx="11796178" cy="5468035"/>
          </a:xfrm>
          <a:prstGeom prst="rect">
            <a:avLst/>
          </a:prstGeom>
          <a:noFill/>
        </p:spPr>
        <p:txBody>
          <a:bodyPr wrap="square" rtlCol="0">
            <a:spAutoFit/>
          </a:bodyPr>
          <a:lstStyle/>
          <a:p>
            <a:pPr algn="ctr">
              <a:lnSpc>
                <a:spcPct val="90000"/>
              </a:lnSpc>
              <a:spcBef>
                <a:spcPts val="300"/>
              </a:spcBef>
            </a:pPr>
            <a:r>
              <a:rPr lang="en-GB" sz="2000" u="sng" dirty="0">
                <a:solidFill>
                  <a:schemeClr val="tx2"/>
                </a:solidFill>
                <a:latin typeface="Bell MT" panose="02020503060305020303" pitchFamily="18" charset="0"/>
              </a:rPr>
              <a:t>Before the Single European Act (SEA):</a:t>
            </a:r>
          </a:p>
          <a:p>
            <a:pPr marL="342900" indent="-342900">
              <a:lnSpc>
                <a:spcPct val="90000"/>
              </a:lnSpc>
              <a:spcBef>
                <a:spcPts val="300"/>
              </a:spcBef>
              <a:buFont typeface="Wingdings" panose="05000000000000000000" pitchFamily="2" charset="2"/>
              <a:buChar char="§"/>
            </a:pPr>
            <a:r>
              <a:rPr lang="en-GB" sz="2000" dirty="0">
                <a:solidFill>
                  <a:schemeClr val="tx2"/>
                </a:solidFill>
                <a:latin typeface="Bell MT" panose="02020503060305020303" pitchFamily="18" charset="0"/>
              </a:rPr>
              <a:t>Sole harmonisation principles for the “internal market” used to be found in Article 115 &amp; 116 of TFEU. </a:t>
            </a:r>
          </a:p>
          <a:p>
            <a:pPr marL="342900" indent="-342900">
              <a:lnSpc>
                <a:spcPct val="90000"/>
              </a:lnSpc>
              <a:spcBef>
                <a:spcPts val="300"/>
              </a:spcBef>
              <a:buFont typeface="Wingdings" panose="05000000000000000000" pitchFamily="2" charset="2"/>
              <a:buChar char="§"/>
            </a:pPr>
            <a:r>
              <a:rPr lang="en-GB" sz="2000" dirty="0">
                <a:solidFill>
                  <a:schemeClr val="tx2"/>
                </a:solidFill>
                <a:latin typeface="Bell MT" panose="02020503060305020303" pitchFamily="18" charset="0"/>
              </a:rPr>
              <a:t>Art 115;  became an unlimited principle allowing the creation of harmonisation directives that had a direct effect on the establishment/functioning of the common market.</a:t>
            </a:r>
          </a:p>
          <a:p>
            <a:pPr marL="342900" indent="-342900">
              <a:lnSpc>
                <a:spcPct val="90000"/>
              </a:lnSpc>
              <a:spcBef>
                <a:spcPts val="300"/>
              </a:spcBef>
              <a:buFont typeface="Wingdings" panose="05000000000000000000" pitchFamily="2" charset="2"/>
              <a:buChar char="§"/>
            </a:pPr>
            <a:r>
              <a:rPr lang="en-GB" sz="2000" dirty="0">
                <a:solidFill>
                  <a:schemeClr val="tx2"/>
                </a:solidFill>
                <a:latin typeface="Bell MT" panose="02020503060305020303" pitchFamily="18" charset="0"/>
              </a:rPr>
              <a:t>Article 116; Allowed the Union to issue directives were differences between national laws was distorting the common market. (narrower scope)</a:t>
            </a:r>
          </a:p>
          <a:p>
            <a:pPr marL="342900" indent="-342900">
              <a:lnSpc>
                <a:spcPct val="90000"/>
              </a:lnSpc>
              <a:spcBef>
                <a:spcPts val="300"/>
              </a:spcBef>
              <a:buFont typeface="Wingdings" panose="05000000000000000000" pitchFamily="2" charset="2"/>
              <a:buChar char="§"/>
            </a:pPr>
            <a:r>
              <a:rPr lang="en-GB" sz="2000" dirty="0">
                <a:solidFill>
                  <a:schemeClr val="tx2"/>
                </a:solidFill>
                <a:latin typeface="Bell MT" panose="02020503060305020303" pitchFamily="18" charset="0"/>
              </a:rPr>
              <a:t>Article 115 directives required unanimity in the Council initially. This limited the exercise of the Union’s harmonisation competences.</a:t>
            </a:r>
          </a:p>
          <a:p>
            <a:pPr algn="ctr">
              <a:lnSpc>
                <a:spcPct val="90000"/>
              </a:lnSpc>
              <a:spcBef>
                <a:spcPts val="300"/>
              </a:spcBef>
            </a:pPr>
            <a:r>
              <a:rPr lang="en-GB" sz="2000" i="1" u="sng" dirty="0">
                <a:solidFill>
                  <a:srgbClr val="0070C0"/>
                </a:solidFill>
                <a:latin typeface="Bell MT" panose="02020503060305020303" pitchFamily="18" charset="0"/>
              </a:rPr>
              <a:t>Article 114 TFEU</a:t>
            </a:r>
          </a:p>
          <a:p>
            <a:pPr marL="342900" indent="-342900">
              <a:lnSpc>
                <a:spcPct val="90000"/>
              </a:lnSpc>
              <a:spcBef>
                <a:spcPts val="300"/>
              </a:spcBef>
              <a:buFont typeface="Wingdings" panose="05000000000000000000" pitchFamily="2" charset="2"/>
              <a:buChar char="§"/>
            </a:pPr>
            <a:r>
              <a:rPr lang="en-GB" sz="2000" dirty="0">
                <a:solidFill>
                  <a:schemeClr val="tx2"/>
                </a:solidFill>
                <a:latin typeface="Bell MT" panose="02020503060305020303" pitchFamily="18" charset="0"/>
              </a:rPr>
              <a:t>Established in SEA, it textually widened the Union’s internal market competence &amp; removed the requirement of unanimity in the Council.</a:t>
            </a:r>
          </a:p>
          <a:p>
            <a:pPr marL="342900" indent="-342900">
              <a:lnSpc>
                <a:spcPct val="90000"/>
              </a:lnSpc>
              <a:spcBef>
                <a:spcPts val="300"/>
              </a:spcBef>
              <a:buFont typeface="Wingdings" panose="05000000000000000000" pitchFamily="2" charset="2"/>
              <a:buChar char="§"/>
            </a:pPr>
            <a:r>
              <a:rPr lang="en-GB" sz="2000" dirty="0">
                <a:solidFill>
                  <a:schemeClr val="tx2"/>
                </a:solidFill>
                <a:latin typeface="Bell MT" panose="02020503060305020303" pitchFamily="18" charset="0"/>
              </a:rPr>
              <a:t>Gives legislator’s a horizontal competence to harmonise national laws and qualified majority voting is now all that is required in the Council. (however unanimity still needed for free movement of persons &amp; rights/interests of employed persons; Article 114(2))</a:t>
            </a:r>
          </a:p>
          <a:p>
            <a:pPr marL="342900" indent="-342900">
              <a:lnSpc>
                <a:spcPct val="90000"/>
              </a:lnSpc>
              <a:spcBef>
                <a:spcPts val="300"/>
              </a:spcBef>
              <a:buFont typeface="Arial" panose="020B0604020202020204" pitchFamily="34" charset="0"/>
              <a:buChar char="•"/>
            </a:pPr>
            <a:r>
              <a:rPr lang="en-GB" sz="2000" dirty="0">
                <a:solidFill>
                  <a:schemeClr val="tx2"/>
                </a:solidFill>
                <a:latin typeface="Bell MT" panose="02020503060305020303" pitchFamily="18" charset="0"/>
              </a:rPr>
              <a:t>Two other qualifications created; </a:t>
            </a:r>
          </a:p>
          <a:p>
            <a:pPr marL="971550" lvl="1" indent="-514350">
              <a:lnSpc>
                <a:spcPct val="90000"/>
              </a:lnSpc>
              <a:spcBef>
                <a:spcPts val="300"/>
              </a:spcBef>
              <a:buFont typeface="+mj-lt"/>
              <a:buAutoNum type="romanUcPeriod"/>
            </a:pPr>
            <a:r>
              <a:rPr lang="en-GB" sz="2000" dirty="0">
                <a:solidFill>
                  <a:schemeClr val="tx2"/>
                </a:solidFill>
                <a:latin typeface="Bell MT" panose="02020503060305020303" pitchFamily="18" charset="0"/>
              </a:rPr>
              <a:t>Article 114(3) obliges the commission to bases its legislative proposals on a high level of protection to these sensitive interests</a:t>
            </a:r>
          </a:p>
          <a:p>
            <a:pPr marL="971550" lvl="1" indent="-514350">
              <a:lnSpc>
                <a:spcPct val="90000"/>
              </a:lnSpc>
              <a:spcBef>
                <a:spcPts val="300"/>
              </a:spcBef>
              <a:buFont typeface="+mj-lt"/>
              <a:buAutoNum type="romanUcPeriod"/>
            </a:pPr>
            <a:r>
              <a:rPr lang="en-GB" sz="2000" dirty="0">
                <a:solidFill>
                  <a:schemeClr val="tx2"/>
                </a:solidFill>
                <a:latin typeface="Bell MT" panose="02020503060305020303" pitchFamily="18" charset="0"/>
              </a:rPr>
              <a:t>Article 114(4)-(5) Allows for differential positive integration.</a:t>
            </a:r>
          </a:p>
        </p:txBody>
      </p:sp>
      <p:sp>
        <p:nvSpPr>
          <p:cNvPr id="4" name="Footer Placeholder 3">
            <a:extLst>
              <a:ext uri="{FF2B5EF4-FFF2-40B4-BE49-F238E27FC236}">
                <a16:creationId xmlns:a16="http://schemas.microsoft.com/office/drawing/2014/main" id="{04FAB518-A06D-4C00-9C7F-6551AA45E9D2}"/>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832DC7-E166-4261-B330-B7C2CFD2FF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46363" y="2246207"/>
            <a:ext cx="4552706" cy="3384376"/>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503670">
            <a:off x="7748441" y="-620493"/>
            <a:ext cx="4773440" cy="3501411"/>
          </a:xfrm>
          <a:prstGeom prst="rect">
            <a:avLst/>
          </a:prstGeom>
        </p:spPr>
      </p:pic>
      <p:sp>
        <p:nvSpPr>
          <p:cNvPr id="2" name="Title 1"/>
          <p:cNvSpPr>
            <a:spLocks noGrp="1"/>
          </p:cNvSpPr>
          <p:nvPr>
            <p:ph type="title"/>
          </p:nvPr>
        </p:nvSpPr>
        <p:spPr>
          <a:xfrm>
            <a:off x="6670477" y="736883"/>
            <a:ext cx="5518348" cy="691480"/>
          </a:xfrm>
        </p:spPr>
        <p:txBody>
          <a:bodyPr>
            <a:noAutofit/>
          </a:bodyPr>
          <a:lstStyle/>
          <a:p>
            <a:pPr algn="r"/>
            <a:r>
              <a:rPr lang="en-GB" b="1" u="sng" dirty="0">
                <a:solidFill>
                  <a:schemeClr val="tx2"/>
                </a:solidFill>
                <a:latin typeface="Bell MT" panose="02020503060305020303" pitchFamily="18" charset="0"/>
              </a:rPr>
              <a:t>The concept of approximation</a:t>
            </a:r>
          </a:p>
        </p:txBody>
      </p:sp>
      <p:sp>
        <p:nvSpPr>
          <p:cNvPr id="5" name="TextBox 4"/>
          <p:cNvSpPr txBox="1"/>
          <p:nvPr/>
        </p:nvSpPr>
        <p:spPr>
          <a:xfrm>
            <a:off x="189756" y="479923"/>
            <a:ext cx="6984776" cy="5898153"/>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Article 114 separated harmonisation from directives; allowing the adoption of any legislative instrument.</a:t>
            </a:r>
          </a:p>
          <a:p>
            <a:pPr marL="342900" indent="-342900">
              <a:lnSpc>
                <a:spcPct val="90000"/>
              </a:lnSpc>
              <a:spcBef>
                <a:spcPts val="600"/>
              </a:spcBef>
              <a:buFont typeface="Wingdings" panose="05000000000000000000" pitchFamily="2" charset="2"/>
              <a:buChar char="§"/>
            </a:pPr>
            <a:r>
              <a:rPr lang="en-GB" sz="2300" i="1" u="sng" dirty="0">
                <a:solidFill>
                  <a:schemeClr val="accent6">
                    <a:lumMod val="75000"/>
                  </a:schemeClr>
                </a:solidFill>
                <a:latin typeface="Bell MT" panose="02020503060305020303" pitchFamily="18" charset="0"/>
              </a:rPr>
              <a:t>Germany v Council [1994]</a:t>
            </a:r>
            <a:r>
              <a:rPr lang="en-GB" sz="2300" i="1" dirty="0">
                <a:solidFill>
                  <a:schemeClr val="accent6">
                    <a:lumMod val="75000"/>
                  </a:schemeClr>
                </a:solidFill>
                <a:latin typeface="Bell MT" panose="02020503060305020303" pitchFamily="18" charset="0"/>
              </a:rPr>
              <a:t> </a:t>
            </a:r>
            <a:r>
              <a:rPr lang="en-GB" sz="2300" dirty="0">
                <a:latin typeface="Bell MT" panose="02020503060305020303" pitchFamily="18" charset="0"/>
              </a:rPr>
              <a:t>considered whether a decision or executive act could harmonise national laws. </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Article 114 also allows for the establishment of a centralised authorisation procedure through the Council or creating further executive infrastructures.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UK v Parliament &amp; Council [2005])</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Union enjoys an almost total freedom with regard the method of creating a harmonisation act.</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Article 114  can only harmonise existing rights.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Spain v Council [1995]</a:t>
            </a:r>
            <a:r>
              <a:rPr lang="en-GB" sz="2300" u="sng" dirty="0">
                <a:solidFill>
                  <a:schemeClr val="accent6">
                    <a:lumMod val="75000"/>
                  </a:schemeClr>
                </a:solidFill>
                <a:latin typeface="Bell MT" panose="02020503060305020303" pitchFamily="18" charset="0"/>
              </a:rPr>
              <a:t>) </a:t>
            </a:r>
            <a:r>
              <a:rPr lang="en-GB" sz="2300" dirty="0">
                <a:latin typeface="Bell MT" panose="02020503060305020303" pitchFamily="18" charset="0"/>
              </a:rPr>
              <a:t>however the Union can in the absence of national laws use its harmonisation power to prevent the future fragmentation of the internal market. (See </a:t>
            </a:r>
            <a:r>
              <a:rPr lang="en-GB" sz="2300" i="1" u="sng" dirty="0">
                <a:solidFill>
                  <a:schemeClr val="accent6">
                    <a:lumMod val="75000"/>
                  </a:schemeClr>
                </a:solidFill>
                <a:latin typeface="Bell MT" panose="02020503060305020303" pitchFamily="18" charset="0"/>
              </a:rPr>
              <a:t>Vodafone [2010]) </a:t>
            </a:r>
          </a:p>
          <a:p>
            <a:pPr marL="342900" indent="-342900">
              <a:lnSpc>
                <a:spcPct val="90000"/>
              </a:lnSpc>
              <a:spcBef>
                <a:spcPts val="600"/>
              </a:spcBef>
              <a:buFont typeface="Arial" panose="020B0604020202020204" pitchFamily="34" charset="0"/>
              <a:buChar char="•"/>
            </a:pPr>
            <a:endParaRPr lang="en-GB" sz="2300" dirty="0">
              <a:latin typeface="Bell MT" panose="02020503060305020303" pitchFamily="18" charset="0"/>
            </a:endParaRPr>
          </a:p>
        </p:txBody>
      </p:sp>
      <p:sp>
        <p:nvSpPr>
          <p:cNvPr id="3" name="Footer Placeholder 2">
            <a:extLst>
              <a:ext uri="{FF2B5EF4-FFF2-40B4-BE49-F238E27FC236}">
                <a16:creationId xmlns:a16="http://schemas.microsoft.com/office/drawing/2014/main" id="{628C1839-0FA5-40A7-B345-15FFEE9DE2A2}"/>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2404" y="443804"/>
            <a:ext cx="6018226" cy="1761060"/>
          </a:xfrm>
          <a:prstGeom prst="rect">
            <a:avLst/>
          </a:prstGeom>
          <a:noFill/>
        </p:spPr>
        <p:txBody>
          <a:bodyPr wrap="square" rtlCol="0">
            <a:spAutoFit/>
          </a:bodyPr>
          <a:lstStyle/>
          <a:p>
            <a:pPr algn="r">
              <a:lnSpc>
                <a:spcPct val="90000"/>
              </a:lnSpc>
            </a:pPr>
            <a:r>
              <a:rPr lang="en-GB" sz="4000" b="1" u="sng" dirty="0">
                <a:solidFill>
                  <a:schemeClr val="tx2"/>
                </a:solidFill>
                <a:latin typeface="Bell MT" panose="02020503060305020303" pitchFamily="18" charset="0"/>
              </a:rPr>
              <a:t>THE FUNCTIONING </a:t>
            </a:r>
          </a:p>
          <a:p>
            <a:pPr algn="r">
              <a:lnSpc>
                <a:spcPct val="90000"/>
              </a:lnSpc>
            </a:pPr>
            <a:r>
              <a:rPr lang="en-GB" sz="4000" b="1" u="sng" dirty="0">
                <a:solidFill>
                  <a:schemeClr val="tx2"/>
                </a:solidFill>
                <a:latin typeface="Bell MT" panose="02020503060305020303" pitchFamily="18" charset="0"/>
              </a:rPr>
              <a:t>OF THE INTERNAL </a:t>
            </a:r>
          </a:p>
          <a:p>
            <a:pPr algn="r">
              <a:lnSpc>
                <a:spcPct val="90000"/>
              </a:lnSpc>
            </a:pPr>
            <a:r>
              <a:rPr lang="en-GB" sz="4000" b="1" u="sng" dirty="0">
                <a:solidFill>
                  <a:schemeClr val="tx2"/>
                </a:solidFill>
                <a:latin typeface="Bell MT" panose="02020503060305020303" pitchFamily="18" charset="0"/>
              </a:rPr>
              <a:t>MARKET </a:t>
            </a:r>
          </a:p>
        </p:txBody>
      </p:sp>
      <p:sp>
        <p:nvSpPr>
          <p:cNvPr id="3" name="TextBox 2">
            <a:extLst>
              <a:ext uri="{FF2B5EF4-FFF2-40B4-BE49-F238E27FC236}">
                <a16:creationId xmlns:a16="http://schemas.microsoft.com/office/drawing/2014/main" id="{A7C7869E-E853-4D5A-801B-69A0CE9A655A}"/>
              </a:ext>
            </a:extLst>
          </p:cNvPr>
          <p:cNvSpPr txBox="1"/>
          <p:nvPr/>
        </p:nvSpPr>
        <p:spPr>
          <a:xfrm>
            <a:off x="333772" y="548680"/>
            <a:ext cx="6552728" cy="4621201"/>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Unions internal market competence is horizontal in nature.</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Article 114 applies to any national measure that affects the establishment or functioning of the internal market.</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Concerns the </a:t>
            </a:r>
            <a:r>
              <a:rPr lang="en-GB" sz="2200" dirty="0">
                <a:solidFill>
                  <a:srgbClr val="00B050"/>
                </a:solidFill>
                <a:latin typeface="Bell MT" panose="02020503060305020303" pitchFamily="18" charset="0"/>
              </a:rPr>
              <a:t>functioning and the establishment</a:t>
            </a:r>
            <a:r>
              <a:rPr lang="en-GB" sz="2200" dirty="0">
                <a:latin typeface="Bell MT" panose="02020503060305020303" pitchFamily="18" charset="0"/>
              </a:rPr>
              <a:t> of the internal market separately.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Combining both of these means that the scope of positive integration under Article 114 is wider than the negative  under Article 34 TFEU because:</a:t>
            </a:r>
          </a:p>
          <a:p>
            <a:pPr marL="457200" indent="-457200">
              <a:lnSpc>
                <a:spcPct val="90000"/>
              </a:lnSpc>
              <a:buFont typeface="+mj-lt"/>
              <a:buAutoNum type="arabicPeriod"/>
            </a:pPr>
            <a:r>
              <a:rPr lang="en-GB" dirty="0">
                <a:latin typeface="Bell MT" panose="02020503060305020303" pitchFamily="18" charset="0"/>
              </a:rPr>
              <a:t>Article 114 can be used to harmonise future disparities in national laws if it is likely that there will be divergence that will cause obstacles in trade.</a:t>
            </a:r>
          </a:p>
          <a:p>
            <a:pPr marL="457200" indent="-457200">
              <a:lnSpc>
                <a:spcPct val="90000"/>
              </a:lnSpc>
              <a:buFont typeface="+mj-lt"/>
              <a:buAutoNum type="arabicPeriod"/>
            </a:pPr>
            <a:r>
              <a:rPr lang="en-GB" dirty="0">
                <a:latin typeface="Bell MT" panose="02020503060305020303" pitchFamily="18" charset="0"/>
              </a:rPr>
              <a:t>The Union measure under Article 114 must actually contribute to the elimination of these obstacles.</a:t>
            </a:r>
          </a:p>
        </p:txBody>
      </p:sp>
      <p:pic>
        <p:nvPicPr>
          <p:cNvPr id="4" name="Picture 3">
            <a:extLst>
              <a:ext uri="{FF2B5EF4-FFF2-40B4-BE49-F238E27FC236}">
                <a16:creationId xmlns:a16="http://schemas.microsoft.com/office/drawing/2014/main" id="{A8410553-3BDB-4B50-BD94-017DB79F26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84778" y="2346102"/>
            <a:ext cx="4848141" cy="2728950"/>
          </a:xfrm>
          <a:prstGeom prst="rect">
            <a:avLst/>
          </a:prstGeom>
        </p:spPr>
      </p:pic>
      <p:sp>
        <p:nvSpPr>
          <p:cNvPr id="7" name="Footer Placeholder 6">
            <a:extLst>
              <a:ext uri="{FF2B5EF4-FFF2-40B4-BE49-F238E27FC236}">
                <a16:creationId xmlns:a16="http://schemas.microsoft.com/office/drawing/2014/main" id="{35B10F3B-ED89-48B6-864A-FEC66762BE63}"/>
              </a:ext>
            </a:extLst>
          </p:cNvPr>
          <p:cNvSpPr>
            <a:spLocks noGrp="1"/>
          </p:cNvSpPr>
          <p:nvPr>
            <p:ph type="ftr" sz="quarter" idx="11"/>
          </p:nvPr>
        </p:nvSpPr>
        <p:spPr/>
        <p:txBody>
          <a:bodyPr/>
          <a:lstStyle/>
          <a:p>
            <a:r>
              <a:rPr lang="en-GB"/>
              <a:t>SCHUTZE.EU</a:t>
            </a:r>
          </a:p>
        </p:txBody>
      </p:sp>
      <p:sp>
        <p:nvSpPr>
          <p:cNvPr id="9" name="Rectangle 8">
            <a:extLst>
              <a:ext uri="{FF2B5EF4-FFF2-40B4-BE49-F238E27FC236}">
                <a16:creationId xmlns:a16="http://schemas.microsoft.com/office/drawing/2014/main" id="{DCF862A8-9E80-49B4-B758-8A177AD9000A}"/>
              </a:ext>
            </a:extLst>
          </p:cNvPr>
          <p:cNvSpPr/>
          <p:nvPr/>
        </p:nvSpPr>
        <p:spPr>
          <a:xfrm>
            <a:off x="333772" y="5169881"/>
            <a:ext cx="11740194" cy="1088888"/>
          </a:xfrm>
          <a:prstGeom prst="rect">
            <a:avLst/>
          </a:prstGeom>
        </p:spPr>
        <p:txBody>
          <a:bodyPr wrap="square">
            <a:spAutoFit/>
          </a:bodyPr>
          <a:lstStyle/>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Limits on the internal market competence.</a:t>
            </a:r>
          </a:p>
          <a:p>
            <a:pPr marL="342900" indent="-342900">
              <a:lnSpc>
                <a:spcPct val="90000"/>
              </a:lnSpc>
              <a:spcBef>
                <a:spcPts val="600"/>
              </a:spcBef>
              <a:buFont typeface="Wingdings" panose="05000000000000000000" pitchFamily="2" charset="2"/>
              <a:buChar char="§"/>
            </a:pPr>
            <a:r>
              <a:rPr lang="en-GB" sz="2200" i="1" dirty="0">
                <a:latin typeface="Bell MT" panose="02020503060305020303" pitchFamily="18" charset="0"/>
              </a:rPr>
              <a:t>Tobacco Advertising [2000] </a:t>
            </a:r>
            <a:r>
              <a:rPr lang="en-GB" sz="2200" dirty="0">
                <a:latin typeface="Bell MT" panose="02020503060305020303" pitchFamily="18" charset="0"/>
              </a:rPr>
              <a:t>confirms the existence of constitutional limits for competence. Article 114 is deemed to be incapable of granting any general powers of regulation to the Union. </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80" y="228599"/>
            <a:ext cx="12174645" cy="823007"/>
          </a:xfrm>
        </p:spPr>
        <p:txBody>
          <a:bodyPr>
            <a:normAutofit/>
          </a:bodyPr>
          <a:lstStyle/>
          <a:p>
            <a:pPr algn="ctr"/>
            <a:r>
              <a:rPr lang="en-US" b="1" u="sng" dirty="0">
                <a:solidFill>
                  <a:schemeClr val="tx2"/>
                </a:solidFill>
                <a:latin typeface="Bell MT" panose="02020503060305020303" pitchFamily="18" charset="0"/>
              </a:rPr>
              <a:t>ARTICLE 114(2) TFEU &amp; BEYOND</a:t>
            </a:r>
          </a:p>
        </p:txBody>
      </p:sp>
      <p:sp>
        <p:nvSpPr>
          <p:cNvPr id="6" name="TextBox 5">
            <a:extLst>
              <a:ext uri="{FF2B5EF4-FFF2-40B4-BE49-F238E27FC236}">
                <a16:creationId xmlns:a16="http://schemas.microsoft.com/office/drawing/2014/main" id="{CBEAEBAE-067D-4F66-9943-17C0C4B2BDAC}"/>
              </a:ext>
            </a:extLst>
          </p:cNvPr>
          <p:cNvSpPr txBox="1"/>
          <p:nvPr/>
        </p:nvSpPr>
        <p:spPr>
          <a:xfrm>
            <a:off x="4557811" y="1164545"/>
            <a:ext cx="7200800" cy="5283882"/>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200" dirty="0">
                <a:latin typeface="Bell MT" panose="02020503060305020303" pitchFamily="18" charset="0"/>
              </a:rPr>
              <a:t>Article 114 is treated like a “normal” competence.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Titanium Dioxide Case</a:t>
            </a:r>
            <a:r>
              <a:rPr lang="en-GB" sz="2200" u="sng" dirty="0">
                <a:solidFill>
                  <a:schemeClr val="accent6">
                    <a:lumMod val="75000"/>
                  </a:schemeClr>
                </a:solidFill>
                <a:latin typeface="Bell MT" panose="02020503060305020303" pitchFamily="18" charset="0"/>
              </a:rPr>
              <a:t>)</a:t>
            </a:r>
          </a:p>
          <a:p>
            <a:pPr marL="342900" indent="-342900">
              <a:lnSpc>
                <a:spcPct val="90000"/>
              </a:lnSpc>
              <a:spcBef>
                <a:spcPts val="1200"/>
              </a:spcBef>
              <a:buFont typeface="Wingdings" panose="05000000000000000000" pitchFamily="2" charset="2"/>
              <a:buChar char="§"/>
            </a:pPr>
            <a:r>
              <a:rPr lang="en-GB" sz="2200" dirty="0">
                <a:latin typeface="Bell MT" panose="02020503060305020303" pitchFamily="18" charset="0"/>
              </a:rPr>
              <a:t>Courts have recourse to a </a:t>
            </a:r>
            <a:r>
              <a:rPr lang="en-GB" sz="2200" u="sng" dirty="0">
                <a:solidFill>
                  <a:srgbClr val="00B050"/>
                </a:solidFill>
                <a:latin typeface="Bell MT" panose="02020503060305020303" pitchFamily="18" charset="0"/>
              </a:rPr>
              <a:t>centre of gravity doctrine</a:t>
            </a:r>
            <a:r>
              <a:rPr lang="en-GB" sz="2200" dirty="0">
                <a:solidFill>
                  <a:srgbClr val="00B050"/>
                </a:solidFill>
                <a:latin typeface="Bell MT" panose="02020503060305020303" pitchFamily="18" charset="0"/>
              </a:rPr>
              <a:t> </a:t>
            </a:r>
            <a:r>
              <a:rPr lang="en-GB" sz="2200" dirty="0">
                <a:latin typeface="Bell MT" panose="02020503060305020303" pitchFamily="18" charset="0"/>
              </a:rPr>
              <a:t>when determining whether Article 114 or a specific legal competence applies. </a:t>
            </a:r>
          </a:p>
          <a:p>
            <a:pPr marL="342900" indent="-342900">
              <a:lnSpc>
                <a:spcPct val="90000"/>
              </a:lnSpc>
              <a:spcBef>
                <a:spcPts val="1200"/>
              </a:spcBef>
              <a:buFont typeface="Wingdings" panose="05000000000000000000" pitchFamily="2" charset="2"/>
              <a:buChar char="§"/>
            </a:pPr>
            <a:r>
              <a:rPr lang="en-GB" sz="2200" dirty="0">
                <a:latin typeface="Bell MT" panose="02020503060305020303" pitchFamily="18" charset="0"/>
              </a:rPr>
              <a:t>Article 114(2) excludes three matters from its legislative scope: </a:t>
            </a:r>
            <a:r>
              <a:rPr lang="en-GB" sz="2200" i="1" dirty="0">
                <a:latin typeface="Bell MT" panose="02020503060305020303" pitchFamily="18" charset="0"/>
              </a:rPr>
              <a:t>(i.e. “</a:t>
            </a:r>
            <a:r>
              <a:rPr lang="en-US" sz="2200" i="1" dirty="0">
                <a:latin typeface="Bell MT" panose="02020503060305020303" pitchFamily="18" charset="0"/>
              </a:rPr>
              <a:t>fiscal provisions, to those relating to the free movement of persons nor to those relating to the rights and interests of employed persons.”)</a:t>
            </a:r>
            <a:endParaRPr lang="en-GB" sz="2200" i="1" dirty="0">
              <a:latin typeface="Bell MT" panose="02020503060305020303" pitchFamily="18" charset="0"/>
            </a:endParaRPr>
          </a:p>
          <a:p>
            <a:pPr marL="342900" indent="-342900">
              <a:lnSpc>
                <a:spcPct val="90000"/>
              </a:lnSpc>
              <a:spcBef>
                <a:spcPts val="1200"/>
              </a:spcBef>
              <a:buFont typeface="Wingdings" panose="05000000000000000000" pitchFamily="2" charset="2"/>
              <a:buChar char="§"/>
            </a:pPr>
            <a:r>
              <a:rPr lang="en-GB" sz="2200" dirty="0">
                <a:latin typeface="Bell MT" panose="02020503060305020303" pitchFamily="18" charset="0"/>
              </a:rPr>
              <a:t>Specific Union competences such as public health are excluded from harmonisation </a:t>
            </a:r>
            <a:r>
              <a:rPr lang="en-GB" sz="2200" u="sng" dirty="0">
                <a:latin typeface="Bell MT" panose="02020503060305020303" pitchFamily="18" charset="0"/>
              </a:rPr>
              <a:t>but</a:t>
            </a:r>
            <a:r>
              <a:rPr lang="en-GB" sz="2200" dirty="0">
                <a:latin typeface="Bell MT" panose="02020503060305020303" pitchFamily="18" charset="0"/>
              </a:rPr>
              <a:t> these do not limit the scope of Article 114:</a:t>
            </a:r>
          </a:p>
          <a:p>
            <a:pPr marL="342900" indent="-342900">
              <a:lnSpc>
                <a:spcPct val="90000"/>
              </a:lnSpc>
              <a:spcBef>
                <a:spcPts val="1200"/>
              </a:spcBef>
              <a:buFont typeface="Wingdings" panose="05000000000000000000" pitchFamily="2" charset="2"/>
              <a:buChar char="§"/>
            </a:pPr>
            <a:r>
              <a:rPr lang="en-GB" sz="2200" dirty="0">
                <a:latin typeface="Bell MT" panose="02020503060305020303" pitchFamily="18" charset="0"/>
              </a:rPr>
              <a:t>Exclusion of harmonisation does not mean that harmonising measures adopted on the basis of other provisions have no affect.</a:t>
            </a:r>
          </a:p>
        </p:txBody>
      </p:sp>
      <p:sp>
        <p:nvSpPr>
          <p:cNvPr id="2" name="Footer Placeholder 1">
            <a:extLst>
              <a:ext uri="{FF2B5EF4-FFF2-40B4-BE49-F238E27FC236}">
                <a16:creationId xmlns:a16="http://schemas.microsoft.com/office/drawing/2014/main" id="{4329700B-6F53-494C-810F-898D860B74D0}"/>
              </a:ext>
            </a:extLst>
          </p:cNvPr>
          <p:cNvSpPr>
            <a:spLocks noGrp="1"/>
          </p:cNvSpPr>
          <p:nvPr>
            <p:ph type="ftr" sz="quarter" idx="11"/>
          </p:nvPr>
        </p:nvSpPr>
        <p:spPr/>
        <p:txBody>
          <a:bodyPr/>
          <a:lstStyle/>
          <a:p>
            <a:r>
              <a:rPr lang="en-GB"/>
              <a:t>SCHUTZE.EU</a:t>
            </a:r>
          </a:p>
        </p:txBody>
      </p:sp>
      <p:pic>
        <p:nvPicPr>
          <p:cNvPr id="9" name="Content Placeholder 8">
            <a:extLst>
              <a:ext uri="{FF2B5EF4-FFF2-40B4-BE49-F238E27FC236}">
                <a16:creationId xmlns:a16="http://schemas.microsoft.com/office/drawing/2014/main" id="{A3D562C4-669E-4B39-B9DB-64B169498CFB}"/>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61764" y="1565729"/>
            <a:ext cx="4114773" cy="3531393"/>
          </a:xfrm>
        </p:spPr>
      </p:pic>
    </p:spTree>
    <p:extLst>
      <p:ext uri="{BB962C8B-B14F-4D97-AF65-F5344CB8AC3E}">
        <p14:creationId xmlns:p14="http://schemas.microsoft.com/office/powerpoint/2010/main" val="25911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22680" y="3398129"/>
            <a:ext cx="5261304" cy="5188146"/>
          </a:xfrm>
          <a:prstGeom prst="rect">
            <a:avLst/>
          </a:prstGeom>
        </p:spPr>
      </p:pic>
      <p:sp>
        <p:nvSpPr>
          <p:cNvPr id="2" name="TextBox 1"/>
          <p:cNvSpPr txBox="1"/>
          <p:nvPr/>
        </p:nvSpPr>
        <p:spPr>
          <a:xfrm>
            <a:off x="-1" y="262104"/>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DEROGATIONS UNDER ARTICLE 114(4) &amp;(5)</a:t>
            </a:r>
          </a:p>
        </p:txBody>
      </p:sp>
      <p:sp>
        <p:nvSpPr>
          <p:cNvPr id="3" name="TextBox 2">
            <a:extLst>
              <a:ext uri="{FF2B5EF4-FFF2-40B4-BE49-F238E27FC236}">
                <a16:creationId xmlns:a16="http://schemas.microsoft.com/office/drawing/2014/main" id="{D0F22FC1-D8AD-4D77-A233-B63444BC733C}"/>
              </a:ext>
            </a:extLst>
          </p:cNvPr>
          <p:cNvSpPr txBox="1"/>
          <p:nvPr/>
        </p:nvSpPr>
        <p:spPr>
          <a:xfrm>
            <a:off x="318899" y="933164"/>
            <a:ext cx="11701300" cy="3455690"/>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Once the Union has adopted a harmonisation measure all conflicting national measures must be disapplied. </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(4) &amp; (5) were drafted in parallel with </a:t>
            </a:r>
            <a:r>
              <a:rPr lang="en-GB" sz="2200" i="1" u="sng" dirty="0">
                <a:solidFill>
                  <a:srgbClr val="0070C0"/>
                </a:solidFill>
                <a:latin typeface="Bell MT" panose="02020503060305020303" pitchFamily="18" charset="0"/>
              </a:rPr>
              <a:t>Article 36 TFEU </a:t>
            </a:r>
            <a:r>
              <a:rPr lang="en-GB" sz="2200" dirty="0">
                <a:solidFill>
                  <a:schemeClr val="tx2">
                    <a:lumMod val="75000"/>
                    <a:lumOff val="25000"/>
                  </a:schemeClr>
                </a:solidFill>
                <a:latin typeface="Bell MT" panose="02020503060305020303" pitchFamily="18" charset="0"/>
              </a:rPr>
              <a:t>and provide the basis of the justifications a National State can apply to maintain or introduce national measures that conflict with the harmonised Union measure. </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Only covers laws that do not conform; does not cover National measures that are stricter.</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Derogations are subject to administrative procedures of the Commission (Article 114(6)-(8)) and subject to judicial review as well. (</a:t>
            </a:r>
            <a:r>
              <a:rPr lang="en-GB" sz="2200" i="1" u="sng" dirty="0">
                <a:solidFill>
                  <a:srgbClr val="0070C0"/>
                </a:solidFill>
                <a:latin typeface="Bell MT" panose="02020503060305020303" pitchFamily="18" charset="0"/>
              </a:rPr>
              <a:t>Article 114(9) TFEU</a:t>
            </a:r>
            <a:r>
              <a:rPr lang="en-GB" sz="2200" dirty="0">
                <a:solidFill>
                  <a:schemeClr val="tx2">
                    <a:lumMod val="75000"/>
                    <a:lumOff val="25000"/>
                  </a:schemeClr>
                </a:solidFill>
                <a:latin typeface="Bell MT" panose="02020503060305020303" pitchFamily="18" charset="0"/>
              </a:rPr>
              <a:t>)</a:t>
            </a:r>
          </a:p>
          <a:p>
            <a:pPr marL="342900" indent="-342900">
              <a:lnSpc>
                <a:spcPct val="90000"/>
              </a:lnSpc>
              <a:spcBef>
                <a:spcPts val="1200"/>
              </a:spcBef>
              <a:buFont typeface="Wingdings" panose="05000000000000000000" pitchFamily="2" charset="2"/>
              <a:buChar char="§"/>
            </a:pPr>
            <a:endParaRPr lang="en-GB" sz="2200" dirty="0">
              <a:latin typeface="Bell MT" panose="02020503060305020303" pitchFamily="18" charset="0"/>
            </a:endParaRPr>
          </a:p>
        </p:txBody>
      </p:sp>
      <p:graphicFrame>
        <p:nvGraphicFramePr>
          <p:cNvPr id="8" name="Diagram 7">
            <a:extLst>
              <a:ext uri="{FF2B5EF4-FFF2-40B4-BE49-F238E27FC236}">
                <a16:creationId xmlns:a16="http://schemas.microsoft.com/office/drawing/2014/main" id="{4DBC0CDF-C862-4E06-A115-5E8C09D1E860}"/>
              </a:ext>
            </a:extLst>
          </p:cNvPr>
          <p:cNvGraphicFramePr/>
          <p:nvPr>
            <p:extLst>
              <p:ext uri="{D42A27DB-BD31-4B8C-83A1-F6EECF244321}">
                <p14:modId xmlns:p14="http://schemas.microsoft.com/office/powerpoint/2010/main" val="1475758327"/>
              </p:ext>
            </p:extLst>
          </p:nvPr>
        </p:nvGraphicFramePr>
        <p:xfrm>
          <a:off x="165146" y="3761178"/>
          <a:ext cx="11855053"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F6067A9-D9F7-4B1F-848B-23CF5ED3FDC9}"/>
              </a:ext>
            </a:extLst>
          </p:cNvPr>
          <p:cNvSpPr txBox="1"/>
          <p:nvPr/>
        </p:nvSpPr>
        <p:spPr>
          <a:xfrm>
            <a:off x="6169549" y="4130249"/>
            <a:ext cx="3459537" cy="372666"/>
          </a:xfrm>
          <a:prstGeom prst="rect">
            <a:avLst/>
          </a:prstGeom>
          <a:noFill/>
        </p:spPr>
        <p:txBody>
          <a:bodyPr wrap="none" rtlCol="0">
            <a:spAutoFit/>
          </a:bodyPr>
          <a:lstStyle/>
          <a:p>
            <a:pPr>
              <a:lnSpc>
                <a:spcPct val="90000"/>
              </a:lnSpc>
            </a:pPr>
            <a:r>
              <a:rPr lang="en-GB" sz="2000" b="1" u="sng" dirty="0">
                <a:solidFill>
                  <a:schemeClr val="tx2"/>
                </a:solidFill>
                <a:latin typeface="Bell MT" panose="02020503060305020303" pitchFamily="18" charset="0"/>
              </a:rPr>
              <a:t>Application of Article 114(5)</a:t>
            </a:r>
          </a:p>
        </p:txBody>
      </p:sp>
      <p:sp>
        <p:nvSpPr>
          <p:cNvPr id="4" name="Footer Placeholder 3">
            <a:extLst>
              <a:ext uri="{FF2B5EF4-FFF2-40B4-BE49-F238E27FC236}">
                <a16:creationId xmlns:a16="http://schemas.microsoft.com/office/drawing/2014/main" id="{412AD240-CED9-4A1C-A024-3408CE286ACD}"/>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A9AC2D-2241-40F2-AD4F-567E025010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46540" y="1278357"/>
            <a:ext cx="4464497" cy="3960439"/>
          </a:xfrm>
          <a:prstGeom prst="rect">
            <a:avLst/>
          </a:prstGeom>
        </p:spPr>
      </p:pic>
      <p:sp>
        <p:nvSpPr>
          <p:cNvPr id="2" name="Title 1"/>
          <p:cNvSpPr>
            <a:spLocks noGrp="1"/>
          </p:cNvSpPr>
          <p:nvPr>
            <p:ph type="title"/>
          </p:nvPr>
        </p:nvSpPr>
        <p:spPr>
          <a:xfrm>
            <a:off x="0" y="235438"/>
            <a:ext cx="12188825" cy="669540"/>
          </a:xfrm>
        </p:spPr>
        <p:txBody>
          <a:bodyPr/>
          <a:lstStyle/>
          <a:p>
            <a:pPr algn="ctr"/>
            <a:r>
              <a:rPr lang="en-US" b="1" u="sng" dirty="0">
                <a:latin typeface="Bell MT" panose="02020503060305020303" pitchFamily="18" charset="0"/>
              </a:rPr>
              <a:t>SPECIAL COMPETENCES</a:t>
            </a: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40289002-FDFE-43CE-B84F-E6E3423F73F9}"/>
              </a:ext>
            </a:extLst>
          </p:cNvPr>
          <p:cNvSpPr txBox="1"/>
          <p:nvPr/>
        </p:nvSpPr>
        <p:spPr>
          <a:xfrm>
            <a:off x="261764" y="904978"/>
            <a:ext cx="6912768" cy="6047809"/>
          </a:xfrm>
          <a:prstGeom prst="rect">
            <a:avLst/>
          </a:prstGeom>
          <a:noFill/>
        </p:spPr>
        <p:txBody>
          <a:bodyPr wrap="square" rtlCol="0">
            <a:spAutoFit/>
          </a:bodyPr>
          <a:lstStyle/>
          <a:p>
            <a:pPr algn="ctr">
              <a:lnSpc>
                <a:spcPct val="90000"/>
              </a:lnSpc>
              <a:spcBef>
                <a:spcPts val="1200"/>
              </a:spcBef>
            </a:pPr>
            <a:r>
              <a:rPr lang="en-GB" sz="2200" u="sng" dirty="0">
                <a:solidFill>
                  <a:schemeClr val="tx2">
                    <a:lumMod val="75000"/>
                    <a:lumOff val="25000"/>
                  </a:schemeClr>
                </a:solidFill>
                <a:latin typeface="Bell MT" panose="02020503060305020303" pitchFamily="18" charset="0"/>
              </a:rPr>
              <a:t>Tax Harmonisation: </a:t>
            </a:r>
            <a:r>
              <a:rPr lang="en-GB" sz="2200" i="1" u="sng" dirty="0">
                <a:solidFill>
                  <a:srgbClr val="0070C0"/>
                </a:solidFill>
                <a:latin typeface="Bell MT" panose="02020503060305020303" pitchFamily="18" charset="0"/>
              </a:rPr>
              <a:t>Article 113 TFEU</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Allows the Union (with unanimous consent) to harmonise all forms of indirect taxation. (consumer taxes)</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Sales taxes/excise duties. </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Union-wide system for VAT. (</a:t>
            </a:r>
            <a:r>
              <a:rPr lang="en-GB" sz="2200" i="1" dirty="0">
                <a:solidFill>
                  <a:srgbClr val="0070C0"/>
                </a:solidFill>
                <a:latin typeface="Bell MT" panose="02020503060305020303" pitchFamily="18" charset="0"/>
              </a:rPr>
              <a:t>Directive 2006/112</a:t>
            </a:r>
            <a:r>
              <a:rPr lang="en-GB" sz="2200" dirty="0">
                <a:solidFill>
                  <a:schemeClr val="tx2">
                    <a:lumMod val="75000"/>
                    <a:lumOff val="25000"/>
                  </a:schemeClr>
                </a:solidFill>
                <a:latin typeface="Bell MT" panose="02020503060305020303" pitchFamily="18" charset="0"/>
              </a:rPr>
              <a:t>) sets a minimum VAT rate, states can opt for higher.</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Union can also harmonise special consumer taxes. (On products such as tobacco and alcohol.)</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Article 113 excludes direct taxes.</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All tax harmonisation is subject to a </a:t>
            </a:r>
            <a:r>
              <a:rPr lang="en-GB" sz="2200" u="sng" dirty="0">
                <a:solidFill>
                  <a:srgbClr val="00B050"/>
                </a:solidFill>
                <a:latin typeface="Bell MT" panose="02020503060305020303" pitchFamily="18" charset="0"/>
              </a:rPr>
              <a:t>fiscal veto</a:t>
            </a:r>
            <a:r>
              <a:rPr lang="en-GB" sz="2200" dirty="0">
                <a:solidFill>
                  <a:srgbClr val="00B050"/>
                </a:solidFill>
                <a:latin typeface="Bell MT" panose="02020503060305020303" pitchFamily="18" charset="0"/>
              </a:rPr>
              <a:t> </a:t>
            </a:r>
            <a:r>
              <a:rPr lang="en-GB" sz="2200" dirty="0">
                <a:solidFill>
                  <a:schemeClr val="tx2">
                    <a:lumMod val="75000"/>
                    <a:lumOff val="25000"/>
                  </a:schemeClr>
                </a:solidFill>
                <a:latin typeface="Bell MT" panose="02020503060305020303" pitchFamily="18" charset="0"/>
              </a:rPr>
              <a:t>which makes harmonisation difficult.</a:t>
            </a:r>
          </a:p>
          <a:p>
            <a:pPr marL="342900" indent="-342900">
              <a:lnSpc>
                <a:spcPct val="90000"/>
              </a:lnSpc>
              <a:spcBef>
                <a:spcPts val="1200"/>
              </a:spcBef>
              <a:buFont typeface="Wingdings" panose="05000000000000000000" pitchFamily="2" charset="2"/>
              <a:buChar char="§"/>
            </a:pPr>
            <a:endParaRPr lang="en-GB" sz="2200" dirty="0">
              <a:solidFill>
                <a:schemeClr val="tx2">
                  <a:lumMod val="75000"/>
                  <a:lumOff val="25000"/>
                </a:schemeClr>
              </a:solidFill>
              <a:latin typeface="Bell MT" panose="02020503060305020303" pitchFamily="18" charset="0"/>
            </a:endParaRPr>
          </a:p>
          <a:p>
            <a:pPr marL="342900" indent="-342900">
              <a:lnSpc>
                <a:spcPct val="90000"/>
              </a:lnSpc>
              <a:spcBef>
                <a:spcPts val="1200"/>
              </a:spcBef>
              <a:buFont typeface="Wingdings" panose="05000000000000000000" pitchFamily="2" charset="2"/>
              <a:buChar char="§"/>
            </a:pPr>
            <a:endParaRPr lang="en-GB" sz="2200" dirty="0">
              <a:solidFill>
                <a:schemeClr val="tx2">
                  <a:lumMod val="75000"/>
                  <a:lumOff val="25000"/>
                </a:schemeClr>
              </a:solidFill>
            </a:endParaRPr>
          </a:p>
          <a:p>
            <a:pPr marL="342900" indent="-342900">
              <a:lnSpc>
                <a:spcPct val="90000"/>
              </a:lnSpc>
              <a:spcBef>
                <a:spcPts val="1200"/>
              </a:spcBef>
              <a:buFont typeface="Wingdings" panose="05000000000000000000" pitchFamily="2" charset="2"/>
              <a:buChar char="§"/>
            </a:pPr>
            <a:endParaRPr lang="en-GB" sz="2200" dirty="0">
              <a:solidFill>
                <a:schemeClr val="tx2">
                  <a:lumMod val="75000"/>
                  <a:lumOff val="25000"/>
                </a:schemeClr>
              </a:solidFill>
            </a:endParaRPr>
          </a:p>
        </p:txBody>
      </p:sp>
      <p:sp>
        <p:nvSpPr>
          <p:cNvPr id="3" name="Footer Placeholder 2">
            <a:extLst>
              <a:ext uri="{FF2B5EF4-FFF2-40B4-BE49-F238E27FC236}">
                <a16:creationId xmlns:a16="http://schemas.microsoft.com/office/drawing/2014/main" id="{B84505BA-8B27-4CBD-BB2C-91CF71AD230C}"/>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188640"/>
            <a:ext cx="12188825" cy="653064"/>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SPECIAL COMPETENCES (</a:t>
            </a:r>
            <a:r>
              <a:rPr lang="en-GB" sz="4000" i="1" u="sng" dirty="0">
                <a:solidFill>
                  <a:schemeClr val="tx2"/>
                </a:solidFill>
                <a:latin typeface="Bell MT" panose="02020503060305020303" pitchFamily="18" charset="0"/>
              </a:rPr>
              <a:t>cont.</a:t>
            </a:r>
            <a:r>
              <a:rPr lang="en-GB" sz="4000" u="sng" dirty="0">
                <a:solidFill>
                  <a:schemeClr val="tx2"/>
                </a:solidFill>
                <a:latin typeface="Bell MT" panose="02020503060305020303" pitchFamily="18" charset="0"/>
              </a:rPr>
              <a:t>)</a:t>
            </a:r>
          </a:p>
        </p:txBody>
      </p:sp>
      <p:sp>
        <p:nvSpPr>
          <p:cNvPr id="2" name="TextBox 1">
            <a:extLst>
              <a:ext uri="{FF2B5EF4-FFF2-40B4-BE49-F238E27FC236}">
                <a16:creationId xmlns:a16="http://schemas.microsoft.com/office/drawing/2014/main" id="{315FBFDE-4BAA-47B6-847E-27353EC22121}"/>
              </a:ext>
            </a:extLst>
          </p:cNvPr>
          <p:cNvSpPr txBox="1"/>
          <p:nvPr/>
        </p:nvSpPr>
        <p:spPr>
          <a:xfrm>
            <a:off x="4078188" y="921423"/>
            <a:ext cx="7920880" cy="3606500"/>
          </a:xfrm>
          <a:prstGeom prst="rect">
            <a:avLst/>
          </a:prstGeom>
          <a:noFill/>
        </p:spPr>
        <p:txBody>
          <a:bodyPr wrap="square" rtlCol="0">
            <a:spAutoFit/>
          </a:bodyPr>
          <a:lstStyle/>
          <a:p>
            <a:pPr algn="ctr">
              <a:lnSpc>
                <a:spcPct val="90000"/>
              </a:lnSpc>
              <a:spcBef>
                <a:spcPts val="1200"/>
              </a:spcBef>
            </a:pPr>
            <a:r>
              <a:rPr lang="en-GB" sz="2200" u="sng" dirty="0">
                <a:solidFill>
                  <a:schemeClr val="tx2">
                    <a:lumMod val="75000"/>
                    <a:lumOff val="25000"/>
                  </a:schemeClr>
                </a:solidFill>
                <a:latin typeface="Bell MT" panose="02020503060305020303" pitchFamily="18" charset="0"/>
              </a:rPr>
              <a:t>Intellectual Property Harmonisation</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Union actively engaged in the harmonisation of intellectual property rights via Article 114 however to create a set of Union wide intellectual property right’s Article 352 is the basis. (Which can be seen in Regulation 207/2009 that establishes the Union Trade Mark.)</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Article 352 has unanimity clause which has hindered intellectual property harmonisation which has resulted in Article 118. </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This gives the Union a specific legal basis for creating IP rights and enforcing them.</a:t>
            </a:r>
          </a:p>
        </p:txBody>
      </p:sp>
      <p:pic>
        <p:nvPicPr>
          <p:cNvPr id="7" name="Picture 6">
            <a:extLst>
              <a:ext uri="{FF2B5EF4-FFF2-40B4-BE49-F238E27FC236}">
                <a16:creationId xmlns:a16="http://schemas.microsoft.com/office/drawing/2014/main" id="{CC2ABEBD-0805-4E98-9A45-A3A3CAF22F23}"/>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497" b="94180" l="3892" r="94575">
                        <a14:foregroundMark x1="47642" y1="73810" x2="47642" y2="73810"/>
                        <a14:foregroundMark x1="46934" y1="70767" x2="46934" y2="70767"/>
                        <a14:foregroundMark x1="36085" y1="85053" x2="36085" y2="85053"/>
                        <a14:foregroundMark x1="33844" y1="80423" x2="33844" y2="80423"/>
                        <a14:foregroundMark x1="33844" y1="83598" x2="33844" y2="83598"/>
                        <a14:foregroundMark x1="30542" y1="94180" x2="30542" y2="94180"/>
                        <a14:foregroundMark x1="31486" y1="86376" x2="31486" y2="86376"/>
                        <a14:foregroundMark x1="33137" y1="79762" x2="33137" y2="79762"/>
                        <a14:foregroundMark x1="46698" y1="90873" x2="46698" y2="90873"/>
                        <a14:foregroundMark x1="22524" y1="76720" x2="22524" y2="76720"/>
                        <a14:foregroundMark x1="11439" y1="46561" x2="11439" y2="46561"/>
                        <a14:foregroundMark x1="14269" y1="40741" x2="14269" y2="40741"/>
                        <a14:foregroundMark x1="12854" y1="44974" x2="12854" y2="44974"/>
                        <a14:foregroundMark x1="8255" y1="41534" x2="8255" y2="41534"/>
                        <a14:foregroundMark x1="5778" y1="48545" x2="5778" y2="48545"/>
                        <a14:foregroundMark x1="4127" y1="47354" x2="4127" y2="47354"/>
                        <a14:foregroundMark x1="17689" y1="55820" x2="17689" y2="55820"/>
                        <a14:foregroundMark x1="13679" y1="55291" x2="13679" y2="55291"/>
                        <a14:foregroundMark x1="7193" y1="51984" x2="7193" y2="51984"/>
                        <a14:foregroundMark x1="17335" y1="47487" x2="17335" y2="47487"/>
                        <a14:foregroundMark x1="14976" y1="49074" x2="14976" y2="49074"/>
                        <a14:foregroundMark x1="12264" y1="49471" x2="12264" y2="49471"/>
                        <a14:foregroundMark x1="8255" y1="50794" x2="8255" y2="50794"/>
                        <a14:foregroundMark x1="16156" y1="34788" x2="16156" y2="34788"/>
                        <a14:foregroundMark x1="20519" y1="49206" x2="20519" y2="49206"/>
                        <a14:foregroundMark x1="20401" y1="48016" x2="20401" y2="48016"/>
                        <a14:foregroundMark x1="19575" y1="46825" x2="19575" y2="46825"/>
                        <a14:foregroundMark x1="24292" y1="84259" x2="24292" y2="84259"/>
                        <a14:foregroundMark x1="68160" y1="84127" x2="68160" y2="84127"/>
                        <a14:foregroundMark x1="65684" y1="88095" x2="65684" y2="88095"/>
                        <a14:foregroundMark x1="68632" y1="78968" x2="68632" y2="78968"/>
                        <a14:foregroundMark x1="79481" y1="73810" x2="79481" y2="73810"/>
                        <a14:foregroundMark x1="53774" y1="77778" x2="53774" y2="77778"/>
                        <a14:foregroundMark x1="88208" y1="44444" x2="88208" y2="44444"/>
                        <a14:foregroundMark x1="87146" y1="42196" x2="87146" y2="42196"/>
                        <a14:foregroundMark x1="87028" y1="45767" x2="87028" y2="45767"/>
                        <a14:foregroundMark x1="84316" y1="43254" x2="84316" y2="43254"/>
                        <a14:foregroundMark x1="84080" y1="51984" x2="84080" y2="51984"/>
                        <a14:foregroundMark x1="88561" y1="52513" x2="88561" y2="52513"/>
                        <a14:foregroundMark x1="94811" y1="50397" x2="94811" y2="50397"/>
                        <a14:foregroundMark x1="94811" y1="45899" x2="94811" y2="45899"/>
                        <a14:foregroundMark x1="78774" y1="25661" x2="78774" y2="25661"/>
                        <a14:foregroundMark x1="65212" y1="31217" x2="65212" y2="31217"/>
                        <a14:foregroundMark x1="65920" y1="15873" x2="65920" y2="15873"/>
                        <a14:foregroundMark x1="63915" y1="18519" x2="63915" y2="18519"/>
                        <a14:foregroundMark x1="69693" y1="6085" x2="69693" y2="6085"/>
                        <a14:foregroundMark x1="68750" y1="4497" x2="68750" y2="4497"/>
                        <a14:foregroundMark x1="39033" y1="12963" x2="39033" y2="12963"/>
                        <a14:foregroundMark x1="35967" y1="12698" x2="35967" y2="12698"/>
                        <a14:foregroundMark x1="31014" y1="14021" x2="31014" y2="14021"/>
                        <a14:foregroundMark x1="47052" y1="10185" x2="47052" y2="10185"/>
                        <a14:foregroundMark x1="50590" y1="19841" x2="50590" y2="19841"/>
                        <a14:foregroundMark x1="32311" y1="29894" x2="32311" y2="29894"/>
                        <a14:foregroundMark x1="10849" y1="50132" x2="10849" y2="50132"/>
                        <a14:foregroundMark x1="66981" y1="82540" x2="66981" y2="82540"/>
                        <a14:foregroundMark x1="67335" y1="87963" x2="67335" y2="87963"/>
                        <a14:foregroundMark x1="27594" y1="13889" x2="27594" y2="13889"/>
                        <a14:foregroundMark x1="30660" y1="9656" x2="30660" y2="9656"/>
                      </a14:backgroundRemoval>
                    </a14:imgEffect>
                  </a14:imgLayer>
                </a14:imgProps>
              </a:ext>
              <a:ext uri="{28A0092B-C50C-407E-A947-70E740481C1C}">
                <a14:useLocalDpi xmlns:a14="http://schemas.microsoft.com/office/drawing/2010/main"/>
              </a:ext>
            </a:extLst>
          </a:blip>
          <a:stretch>
            <a:fillRect/>
          </a:stretch>
        </p:blipFill>
        <p:spPr>
          <a:xfrm>
            <a:off x="5663" y="771245"/>
            <a:ext cx="4216541" cy="3759087"/>
          </a:xfrm>
          <a:prstGeom prst="rect">
            <a:avLst/>
          </a:prstGeom>
        </p:spPr>
      </p:pic>
      <p:sp>
        <p:nvSpPr>
          <p:cNvPr id="5" name="Footer Placeholder 4">
            <a:extLst>
              <a:ext uri="{FF2B5EF4-FFF2-40B4-BE49-F238E27FC236}">
                <a16:creationId xmlns:a16="http://schemas.microsoft.com/office/drawing/2014/main" id="{FD84E90C-A87E-487A-AE85-77F56C2BC0E5}"/>
              </a:ext>
            </a:extLst>
          </p:cNvPr>
          <p:cNvSpPr>
            <a:spLocks noGrp="1"/>
          </p:cNvSpPr>
          <p:nvPr>
            <p:ph type="ftr" sz="quarter" idx="11"/>
          </p:nvPr>
        </p:nvSpPr>
        <p:spPr/>
        <p:txBody>
          <a:bodyPr/>
          <a:lstStyle/>
          <a:p>
            <a:r>
              <a:rPr lang="en-GB"/>
              <a:t>SCHUTZE.EU</a:t>
            </a:r>
          </a:p>
        </p:txBody>
      </p:sp>
      <p:sp>
        <p:nvSpPr>
          <p:cNvPr id="6" name="Rectangle 5">
            <a:extLst>
              <a:ext uri="{FF2B5EF4-FFF2-40B4-BE49-F238E27FC236}">
                <a16:creationId xmlns:a16="http://schemas.microsoft.com/office/drawing/2014/main" id="{27B6B8E1-1237-43AA-86C5-9DD71610F3A1}"/>
              </a:ext>
            </a:extLst>
          </p:cNvPr>
          <p:cNvSpPr/>
          <p:nvPr/>
        </p:nvSpPr>
        <p:spPr>
          <a:xfrm>
            <a:off x="189755" y="4530332"/>
            <a:ext cx="11809311" cy="1929118"/>
          </a:xfrm>
          <a:prstGeom prst="rect">
            <a:avLst/>
          </a:prstGeom>
        </p:spPr>
        <p:txBody>
          <a:bodyPr wrap="square">
            <a:spAutoFit/>
          </a:bodyPr>
          <a:lstStyle/>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Article 118 is complemented by Article 262 TFEU that gives the Union the power to create IP Courts. </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Article 118 was used to create a European Patent via Regulation 1257/2012 with a unitary character applied uniformly. </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It is an optional form of harmonisation.</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2121</Words>
  <Application>Microsoft Office PowerPoint</Application>
  <PresentationFormat>Custom</PresentationFormat>
  <Paragraphs>175</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Bell MT</vt:lpstr>
      <vt:lpstr>Century Gothic</vt:lpstr>
      <vt:lpstr>Wingdings</vt:lpstr>
      <vt:lpstr>Continental Europe 16x9</vt:lpstr>
      <vt:lpstr>The EUROPEAN UNION</vt:lpstr>
      <vt:lpstr>HARMONISATION COMPETENCES</vt:lpstr>
      <vt:lpstr>PowerPoint Presentation</vt:lpstr>
      <vt:lpstr>The concept of approximation</vt:lpstr>
      <vt:lpstr>PowerPoint Presentation</vt:lpstr>
      <vt:lpstr>ARTICLE 114(2) TFEU &amp; BEYOND</vt:lpstr>
      <vt:lpstr>PowerPoint Presentation</vt:lpstr>
      <vt:lpstr>SPECIAL COMPETENCES</vt:lpstr>
      <vt:lpstr>PowerPoint Presentation</vt:lpstr>
      <vt:lpstr>PowerPoint Presentation</vt:lpstr>
      <vt:lpstr>PowerPoint Presentation</vt:lpstr>
      <vt:lpstr>New approach to harmonisation</vt:lpstr>
      <vt:lpstr>Common agricultural policy (CAP)</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2018-09-11T11:41:10Z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