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99" r:id="rId4"/>
    <p:sldId id="297" r:id="rId5"/>
    <p:sldId id="256" r:id="rId6"/>
    <p:sldId id="257" r:id="rId7"/>
    <p:sldId id="258" r:id="rId8"/>
    <p:sldId id="259" r:id="rId9"/>
    <p:sldId id="260" r:id="rId10"/>
    <p:sldId id="261"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7" r:id="rId34"/>
    <p:sldId id="288" r:id="rId3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5E6254F-94AB-4837-8F5D-89008E8A31D2}" type="datetimeFigureOut">
              <a:rPr lang="it-IT" smtClean="0"/>
              <a:pPr/>
              <a:t>10/03/2016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F4D21D-9254-4D04-B59F-3DDCEA6BCFF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5E6254F-94AB-4837-8F5D-89008E8A31D2}" type="datetimeFigureOut">
              <a:rPr lang="it-IT" smtClean="0"/>
              <a:pPr/>
              <a:t>10/03/2016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F4D21D-9254-4D04-B59F-3DDCEA6BCFF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5E6254F-94AB-4837-8F5D-89008E8A31D2}" type="datetimeFigureOut">
              <a:rPr lang="it-IT" smtClean="0"/>
              <a:pPr/>
              <a:t>10/03/2016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F4D21D-9254-4D04-B59F-3DDCEA6BCFFC}"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4500"/>
            </a:lvl1pPr>
          </a:lstStyle>
          <a:p>
            <a:r>
              <a:rPr lang="it-IT" smtClean="0"/>
              <a:t>Fare clic per modificare lo stile del titolo</a:t>
            </a:r>
            <a:endParaRPr lang="it-IT"/>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3907823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962435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txBody>
          <a:bodyPr anchor="b"/>
          <a:lstStyle>
            <a:lvl1pPr>
              <a:defRPr sz="4500"/>
            </a:lvl1pPr>
          </a:lstStyle>
          <a:p>
            <a:r>
              <a:rPr lang="it-IT" smtClean="0"/>
              <a:t>Fare clic per modificare lo stile del titolo</a:t>
            </a:r>
            <a:endParaRPr lang="it-IT"/>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355216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286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291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251146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365126"/>
            <a:ext cx="78867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14063641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20382715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741812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smtClean="0"/>
              <a:t>Fare clic per modificare lo stile del titolo</a:t>
            </a:r>
            <a:endParaRPr lang="it-IT"/>
          </a:p>
        </p:txBody>
      </p:sp>
      <p:sp>
        <p:nvSpPr>
          <p:cNvPr id="3" name="Segnaposto contenut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1555493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5E6254F-94AB-4837-8F5D-89008E8A31D2}" type="datetimeFigureOut">
              <a:rPr lang="it-IT" smtClean="0"/>
              <a:pPr/>
              <a:t>10/03/2016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F4D21D-9254-4D04-B59F-3DDCEA6BCFFC}" type="slidenum">
              <a:rPr lang="it-IT" smtClean="0"/>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smtClean="0"/>
              <a:t>Fare clic per modificare lo stile del titolo</a:t>
            </a:r>
            <a:endParaRPr lang="it-IT"/>
          </a:p>
        </p:txBody>
      </p:sp>
      <p:sp>
        <p:nvSpPr>
          <p:cNvPr id="3" name="Segnaposto immagin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6304973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21803803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28650" y="365125"/>
            <a:ext cx="5800725"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25811844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4500"/>
            </a:lvl1pPr>
          </a:lstStyle>
          <a:p>
            <a:r>
              <a:rPr lang="it-IT" smtClean="0"/>
              <a:t>Fare clic per modificare lo stile del titolo</a:t>
            </a:r>
            <a:endParaRPr lang="it-IT"/>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24377149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13481329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txBody>
          <a:bodyPr anchor="b"/>
          <a:lstStyle>
            <a:lvl1pPr>
              <a:defRPr sz="4500"/>
            </a:lvl1pPr>
          </a:lstStyle>
          <a:p>
            <a:r>
              <a:rPr lang="it-IT" smtClean="0"/>
              <a:t>Fare clic per modificare lo stile del titolo</a:t>
            </a:r>
            <a:endParaRPr lang="it-IT"/>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16945660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286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291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25892608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365126"/>
            <a:ext cx="78867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41923957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27747531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699706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5E6254F-94AB-4837-8F5D-89008E8A31D2}" type="datetimeFigureOut">
              <a:rPr lang="it-IT" smtClean="0"/>
              <a:pPr/>
              <a:t>10/03/2016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F4D21D-9254-4D04-B59F-3DDCEA6BCFFC}" type="slidenum">
              <a:rPr lang="it-IT" smtClean="0"/>
              <a:pPr/>
              <a:t>‹N›</a:t>
            </a:fld>
            <a:endParaRPr lang="it-IT"/>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smtClean="0"/>
              <a:t>Fare clic per modificare lo stile del titolo</a:t>
            </a:r>
            <a:endParaRPr lang="it-IT"/>
          </a:p>
        </p:txBody>
      </p:sp>
      <p:sp>
        <p:nvSpPr>
          <p:cNvPr id="3" name="Segnaposto contenut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24854633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smtClean="0"/>
              <a:t>Fare clic per modificare lo stile del titolo</a:t>
            </a:r>
            <a:endParaRPr lang="it-IT"/>
          </a:p>
        </p:txBody>
      </p:sp>
      <p:sp>
        <p:nvSpPr>
          <p:cNvPr id="3" name="Segnaposto immagin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16162576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37080507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28650" y="365125"/>
            <a:ext cx="5800725"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2029016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5E6254F-94AB-4837-8F5D-89008E8A31D2}" type="datetimeFigureOut">
              <a:rPr lang="it-IT" smtClean="0"/>
              <a:pPr/>
              <a:t>10/03/2016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AF4D21D-9254-4D04-B59F-3DDCEA6BCFF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5E6254F-94AB-4837-8F5D-89008E8A31D2}" type="datetimeFigureOut">
              <a:rPr lang="it-IT" smtClean="0"/>
              <a:pPr/>
              <a:t>10/03/2016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AF4D21D-9254-4D04-B59F-3DDCEA6BCFF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5E6254F-94AB-4837-8F5D-89008E8A31D2}" type="datetimeFigureOut">
              <a:rPr lang="it-IT" smtClean="0"/>
              <a:pPr/>
              <a:t>10/03/2016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AF4D21D-9254-4D04-B59F-3DDCEA6BCFF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5E6254F-94AB-4837-8F5D-89008E8A31D2}" type="datetimeFigureOut">
              <a:rPr lang="it-IT" smtClean="0"/>
              <a:pPr/>
              <a:t>10/03/2016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AF4D21D-9254-4D04-B59F-3DDCEA6BCFF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5E6254F-94AB-4837-8F5D-89008E8A31D2}" type="datetimeFigureOut">
              <a:rPr lang="it-IT" smtClean="0"/>
              <a:pPr/>
              <a:t>10/03/2016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AF4D21D-9254-4D04-B59F-3DDCEA6BCFF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5E6254F-94AB-4837-8F5D-89008E8A31D2}" type="datetimeFigureOut">
              <a:rPr lang="it-IT" smtClean="0"/>
              <a:pPr/>
              <a:t>10/03/2016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AF4D21D-9254-4D04-B59F-3DDCEA6BCFF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6254F-94AB-4837-8F5D-89008E8A31D2}" type="datetimeFigureOut">
              <a:rPr lang="it-IT" smtClean="0"/>
              <a:pPr/>
              <a:t>10/03/2016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F4D21D-9254-4D04-B59F-3DDCEA6BCFF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5" name="Segnaposto piè di pa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solidFill>
                <a:prstClr val="black">
                  <a:tint val="75000"/>
                </a:prstClr>
              </a:solidFill>
            </a:endParaRPr>
          </a:p>
        </p:txBody>
      </p:sp>
      <p:sp>
        <p:nvSpPr>
          <p:cNvPr id="6" name="Segnaposto numero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27718666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BEAFD52-1FE3-4F21-AA75-7A6075885AD8}" type="datetimeFigureOut">
              <a:rPr lang="it-IT" smtClean="0">
                <a:solidFill>
                  <a:prstClr val="black">
                    <a:tint val="75000"/>
                  </a:prstClr>
                </a:solidFill>
              </a:rPr>
              <a:pPr/>
              <a:t>10/03/2016</a:t>
            </a:fld>
            <a:endParaRPr lang="it-IT">
              <a:solidFill>
                <a:prstClr val="black">
                  <a:tint val="75000"/>
                </a:prstClr>
              </a:solidFill>
            </a:endParaRPr>
          </a:p>
        </p:txBody>
      </p:sp>
      <p:sp>
        <p:nvSpPr>
          <p:cNvPr id="5" name="Segnaposto piè di pa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solidFill>
                <a:prstClr val="black">
                  <a:tint val="75000"/>
                </a:prstClr>
              </a:solidFill>
            </a:endParaRPr>
          </a:p>
        </p:txBody>
      </p:sp>
      <p:sp>
        <p:nvSpPr>
          <p:cNvPr id="6" name="Segnaposto numero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A0B951-C25E-4A2D-A6A8-667F6AD6B7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8893855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61414" y="857251"/>
            <a:ext cx="7886700" cy="994172"/>
          </a:xfrm>
        </p:spPr>
        <p:txBody>
          <a:bodyPr/>
          <a:lstStyle/>
          <a:p>
            <a:r>
              <a:rPr lang="it-IT" b="1" dirty="0" smtClean="0">
                <a:solidFill>
                  <a:srgbClr val="FF0000"/>
                </a:solidFill>
              </a:rPr>
              <a:t>Proprietà del farmaco </a:t>
            </a:r>
            <a:endParaRPr lang="it-IT" b="1" dirty="0">
              <a:solidFill>
                <a:srgbClr val="FF0000"/>
              </a:solidFill>
            </a:endParaRPr>
          </a:p>
        </p:txBody>
      </p:sp>
      <p:sp>
        <p:nvSpPr>
          <p:cNvPr id="3" name="Segnaposto contenuto 2"/>
          <p:cNvSpPr>
            <a:spLocks noGrp="1"/>
          </p:cNvSpPr>
          <p:nvPr>
            <p:ph idx="1"/>
          </p:nvPr>
        </p:nvSpPr>
        <p:spPr>
          <a:xfrm>
            <a:off x="628650" y="1643903"/>
            <a:ext cx="7886700" cy="3846069"/>
          </a:xfrm>
        </p:spPr>
        <p:txBody>
          <a:bodyPr/>
          <a:lstStyle/>
          <a:p>
            <a:pPr marL="0" indent="0">
              <a:buNone/>
            </a:pPr>
            <a:r>
              <a:rPr lang="it-IT" dirty="0" smtClean="0"/>
              <a:t>Solubilità in acqua e nei fluidi biologici (influenza del </a:t>
            </a:r>
            <a:r>
              <a:rPr lang="it-IT" dirty="0" err="1" smtClean="0"/>
              <a:t>pH</a:t>
            </a:r>
            <a:r>
              <a:rPr lang="it-IT" dirty="0" smtClean="0"/>
              <a:t> del mezzo) e </a:t>
            </a:r>
          </a:p>
          <a:p>
            <a:pPr marL="0" indent="0">
              <a:buNone/>
            </a:pPr>
            <a:r>
              <a:rPr lang="it-IT" dirty="0" smtClean="0"/>
              <a:t>Log P sono le proprietà fondamentali.</a:t>
            </a:r>
          </a:p>
          <a:p>
            <a:pPr marL="0" indent="0">
              <a:buNone/>
            </a:pPr>
            <a:r>
              <a:rPr lang="it-IT" dirty="0" smtClean="0"/>
              <a:t>Su di esse è basato il Sistema di classificazione biofarmaceutico dei farmaci BCS.</a:t>
            </a:r>
          </a:p>
          <a:p>
            <a:pPr marL="0" indent="0">
              <a:buNone/>
            </a:pPr>
            <a:r>
              <a:rPr lang="it-IT" dirty="0" smtClean="0"/>
              <a:t>Sono classificati ad alta solubilità i farmaci la cui dose è in grado di sciogliersi completamente nel contenuto gastrico il cui V=250ml</a:t>
            </a:r>
          </a:p>
          <a:p>
            <a:pPr marL="0" indent="0">
              <a:buNone/>
            </a:pPr>
            <a:endParaRPr lang="it-IT" dirty="0" smtClean="0"/>
          </a:p>
          <a:p>
            <a:pPr marL="0" indent="0">
              <a:buNone/>
            </a:pPr>
            <a:endParaRPr lang="it-IT" dirty="0" smtClean="0"/>
          </a:p>
          <a:p>
            <a:pPr marL="0" indent="0">
              <a:buNone/>
            </a:pPr>
            <a:endParaRPr lang="it-IT" dirty="0"/>
          </a:p>
        </p:txBody>
      </p:sp>
      <p:graphicFrame>
        <p:nvGraphicFramePr>
          <p:cNvPr id="4" name="Tabella 3"/>
          <p:cNvGraphicFramePr>
            <a:graphicFrameLocks noGrp="1"/>
          </p:cNvGraphicFramePr>
          <p:nvPr>
            <p:extLst/>
          </p:nvPr>
        </p:nvGraphicFramePr>
        <p:xfrm>
          <a:off x="1443319" y="4005729"/>
          <a:ext cx="6096000" cy="1390650"/>
        </p:xfrm>
        <a:graphic>
          <a:graphicData uri="http://schemas.openxmlformats.org/drawingml/2006/table">
            <a:tbl>
              <a:tblPr firstRow="1" bandRow="1">
                <a:tableStyleId>{5C22544A-7EE6-4342-B048-85BDC9FD1C3A}</a:tableStyleId>
              </a:tblPr>
              <a:tblGrid>
                <a:gridCol w="2032000"/>
                <a:gridCol w="2032000"/>
                <a:gridCol w="2032000"/>
              </a:tblGrid>
              <a:tr h="278130">
                <a:tc>
                  <a:txBody>
                    <a:bodyPr/>
                    <a:lstStyle/>
                    <a:p>
                      <a:pPr algn="ctr"/>
                      <a:r>
                        <a:rPr lang="it-IT" sz="1000" dirty="0" err="1" smtClean="0"/>
                        <a:t>classse</a:t>
                      </a:r>
                      <a:endParaRPr lang="it-IT" sz="1000" dirty="0"/>
                    </a:p>
                  </a:txBody>
                  <a:tcPr marL="68580" marR="68580" marT="34290" marB="34290"/>
                </a:tc>
                <a:tc>
                  <a:txBody>
                    <a:bodyPr/>
                    <a:lstStyle/>
                    <a:p>
                      <a:pPr algn="ctr"/>
                      <a:r>
                        <a:rPr lang="it-IT" sz="1000" dirty="0" smtClean="0"/>
                        <a:t>permeabilità</a:t>
                      </a:r>
                      <a:endParaRPr lang="it-IT" sz="1000" dirty="0"/>
                    </a:p>
                  </a:txBody>
                  <a:tcPr marL="68580" marR="68580" marT="34290" marB="34290"/>
                </a:tc>
                <a:tc>
                  <a:txBody>
                    <a:bodyPr/>
                    <a:lstStyle/>
                    <a:p>
                      <a:pPr algn="ctr"/>
                      <a:r>
                        <a:rPr lang="it-IT" sz="1000" dirty="0" smtClean="0"/>
                        <a:t>solubilità</a:t>
                      </a:r>
                      <a:endParaRPr lang="it-IT" sz="1000" dirty="0"/>
                    </a:p>
                  </a:txBody>
                  <a:tcPr marL="68580" marR="68580" marT="34290" marB="34290"/>
                </a:tc>
              </a:tr>
              <a:tr h="278130">
                <a:tc>
                  <a:txBody>
                    <a:bodyPr/>
                    <a:lstStyle/>
                    <a:p>
                      <a:pPr algn="ctr"/>
                      <a:r>
                        <a:rPr lang="it-IT" sz="1000" dirty="0" smtClean="0"/>
                        <a:t>I</a:t>
                      </a:r>
                      <a:endParaRPr lang="it-IT" sz="1000" dirty="0"/>
                    </a:p>
                  </a:txBody>
                  <a:tcPr marL="68580" marR="68580" marT="34290" marB="34290"/>
                </a:tc>
                <a:tc>
                  <a:txBody>
                    <a:bodyPr/>
                    <a:lstStyle/>
                    <a:p>
                      <a:pPr algn="ctr"/>
                      <a:r>
                        <a:rPr lang="it-IT" sz="1000" dirty="0" smtClean="0"/>
                        <a:t>ALTA</a:t>
                      </a:r>
                      <a:endParaRPr lang="it-IT" sz="1000" dirty="0"/>
                    </a:p>
                  </a:txBody>
                  <a:tcPr marL="68580" marR="68580" marT="34290" marB="34290"/>
                </a:tc>
                <a:tc>
                  <a:txBody>
                    <a:bodyPr/>
                    <a:lstStyle/>
                    <a:p>
                      <a:pPr algn="ctr"/>
                      <a:r>
                        <a:rPr lang="it-IT" sz="1000" dirty="0" smtClean="0"/>
                        <a:t>ALTA</a:t>
                      </a:r>
                      <a:endParaRPr lang="it-IT" sz="1000" dirty="0"/>
                    </a:p>
                  </a:txBody>
                  <a:tcPr marL="68580" marR="68580" marT="34290" marB="34290"/>
                </a:tc>
              </a:tr>
              <a:tr h="278130">
                <a:tc>
                  <a:txBody>
                    <a:bodyPr/>
                    <a:lstStyle/>
                    <a:p>
                      <a:pPr algn="ctr"/>
                      <a:r>
                        <a:rPr lang="it-IT" sz="1000" dirty="0" smtClean="0"/>
                        <a:t>II</a:t>
                      </a:r>
                      <a:endParaRPr lang="it-IT" sz="1000" dirty="0"/>
                    </a:p>
                  </a:txBody>
                  <a:tcPr marL="68580" marR="68580" marT="34290" marB="34290"/>
                </a:tc>
                <a:tc>
                  <a:txBody>
                    <a:bodyPr/>
                    <a:lstStyle/>
                    <a:p>
                      <a:pPr algn="ctr"/>
                      <a:r>
                        <a:rPr lang="it-IT" sz="1000" dirty="0" smtClean="0"/>
                        <a:t>ALTA</a:t>
                      </a:r>
                      <a:endParaRPr lang="it-IT" sz="1000" dirty="0"/>
                    </a:p>
                  </a:txBody>
                  <a:tcPr marL="68580" marR="68580" marT="34290" marB="34290"/>
                </a:tc>
                <a:tc>
                  <a:txBody>
                    <a:bodyPr/>
                    <a:lstStyle/>
                    <a:p>
                      <a:pPr algn="ctr"/>
                      <a:r>
                        <a:rPr lang="it-IT" sz="1000" dirty="0" smtClean="0"/>
                        <a:t>bassa</a:t>
                      </a:r>
                      <a:endParaRPr lang="it-IT" sz="1000" dirty="0"/>
                    </a:p>
                  </a:txBody>
                  <a:tcPr marL="68580" marR="68580" marT="34290" marB="34290"/>
                </a:tc>
              </a:tr>
              <a:tr h="278130">
                <a:tc>
                  <a:txBody>
                    <a:bodyPr/>
                    <a:lstStyle/>
                    <a:p>
                      <a:pPr algn="ctr"/>
                      <a:r>
                        <a:rPr lang="it-IT" sz="1000" dirty="0" smtClean="0"/>
                        <a:t>III</a:t>
                      </a:r>
                      <a:endParaRPr lang="it-IT" sz="1000" dirty="0"/>
                    </a:p>
                  </a:txBody>
                  <a:tcPr marL="68580" marR="68580" marT="34290" marB="34290"/>
                </a:tc>
                <a:tc>
                  <a:txBody>
                    <a:bodyPr/>
                    <a:lstStyle/>
                    <a:p>
                      <a:pPr algn="ctr"/>
                      <a:r>
                        <a:rPr lang="it-IT" sz="1000" dirty="0" smtClean="0"/>
                        <a:t>bassa</a:t>
                      </a:r>
                      <a:endParaRPr lang="it-IT" sz="1000" dirty="0"/>
                    </a:p>
                  </a:txBody>
                  <a:tcPr marL="68580" marR="68580" marT="34290" marB="34290"/>
                </a:tc>
                <a:tc>
                  <a:txBody>
                    <a:bodyPr/>
                    <a:lstStyle/>
                    <a:p>
                      <a:pPr algn="ctr"/>
                      <a:r>
                        <a:rPr lang="it-IT" sz="1000" dirty="0" smtClean="0"/>
                        <a:t>ALTA</a:t>
                      </a:r>
                      <a:endParaRPr lang="it-IT" sz="1000" dirty="0"/>
                    </a:p>
                  </a:txBody>
                  <a:tcPr marL="68580" marR="68580" marT="34290" marB="34290"/>
                </a:tc>
              </a:tr>
              <a:tr h="278130">
                <a:tc>
                  <a:txBody>
                    <a:bodyPr/>
                    <a:lstStyle/>
                    <a:p>
                      <a:pPr algn="ctr"/>
                      <a:r>
                        <a:rPr lang="it-IT" sz="1000" dirty="0" smtClean="0"/>
                        <a:t>IV</a:t>
                      </a:r>
                      <a:endParaRPr lang="it-IT" sz="1000" dirty="0"/>
                    </a:p>
                  </a:txBody>
                  <a:tcPr marL="68580" marR="68580" marT="34290" marB="34290"/>
                </a:tc>
                <a:tc>
                  <a:txBody>
                    <a:bodyPr/>
                    <a:lstStyle/>
                    <a:p>
                      <a:pPr algn="ctr"/>
                      <a:r>
                        <a:rPr lang="it-IT" sz="1000" dirty="0" smtClean="0"/>
                        <a:t>bassa</a:t>
                      </a:r>
                      <a:endParaRPr lang="it-IT" sz="1000" dirty="0"/>
                    </a:p>
                  </a:txBody>
                  <a:tcPr marL="68580" marR="68580" marT="34290" marB="34290"/>
                </a:tc>
                <a:tc>
                  <a:txBody>
                    <a:bodyPr/>
                    <a:lstStyle/>
                    <a:p>
                      <a:pPr algn="ctr"/>
                      <a:r>
                        <a:rPr lang="it-IT" sz="1000" dirty="0" smtClean="0"/>
                        <a:t>bassa</a:t>
                      </a:r>
                      <a:endParaRPr lang="it-IT" sz="1000" dirty="0"/>
                    </a:p>
                  </a:txBody>
                  <a:tcPr marL="68580" marR="68580" marT="34290" marB="34290"/>
                </a:tc>
              </a:tr>
            </a:tbl>
          </a:graphicData>
        </a:graphic>
      </p:graphicFrame>
    </p:spTree>
    <p:extLst>
      <p:ext uri="{BB962C8B-B14F-4D97-AF65-F5344CB8AC3E}">
        <p14:creationId xmlns="" xmlns:p14="http://schemas.microsoft.com/office/powerpoint/2010/main" val="541822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191809"/>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con conseguenze</a:t>
            </a:r>
            <a:r>
              <a:rPr lang="it-IT" sz="3200" dirty="0">
                <a:latin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notevoli sul loro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utilizzo</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manipolazione</a:t>
            </a:r>
            <a:endParaRPr kumimoji="0" lang="it-IT" sz="32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ed assorbimento</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Inoltre la possibilità</a:t>
            </a:r>
            <a:r>
              <a:rPr lang="it-IT" sz="3200" dirty="0">
                <a:latin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di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interconversione tra le varie forme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può</a:t>
            </a:r>
            <a:r>
              <a:rPr lang="it-IT" sz="3200" dirty="0">
                <a:latin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avere conseguenze molto serie sulla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vita</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di</a:t>
            </a:r>
            <a:r>
              <a:rPr lang="it-IT" sz="3200" dirty="0">
                <a:latin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un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prodotto</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e sul mantenimento della proprietà</a:t>
            </a:r>
            <a:r>
              <a:rPr lang="it-IT" sz="3200" dirty="0">
                <a:latin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desiderate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efficacia terapeutica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nel caso di un farmaco,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proprietà cromatiche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nel caso di un pigmento).</a:t>
            </a:r>
            <a:endParaRPr kumimoji="0" lang="it-IT"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755576" y="850765"/>
            <a:ext cx="8388424"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Più in specifico, va considerato che, in funzione</a:t>
            </a:r>
            <a:endParaRPr kumimoji="0" lang="it-IT"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di variabili quali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temperatura</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pressione</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t>
            </a:r>
            <a:endParaRPr kumimoji="0" lang="it-IT"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umidità relativa</a:t>
            </a:r>
            <a:r>
              <a:rPr lang="it-IT" sz="2400" dirty="0">
                <a:solidFill>
                  <a:srgbClr val="231F20"/>
                </a:solidFill>
                <a:latin typeface="Arial" pitchFamily="34" charset="0"/>
                <a:ea typeface="Times New Roman" pitchFamily="18" charset="0"/>
                <a:cs typeface="HelveticaNeue-Light" charset="0"/>
              </a:rPr>
              <a:t>.</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it-IT" sz="2400" dirty="0">
                <a:solidFill>
                  <a:srgbClr val="231F20"/>
                </a:solidFill>
                <a:latin typeface="Arial" pitchFamily="34" charset="0"/>
                <a:ea typeface="Times New Roman" pitchFamily="18" charset="0"/>
                <a:cs typeface="HelveticaNeue-Light" charset="0"/>
              </a:rPr>
              <a:t>U</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na forma metastabile</a:t>
            </a:r>
            <a:r>
              <a:rPr lang="it-IT" sz="2400" dirty="0">
                <a:latin typeface="Arial" pitchFamily="34" charset="0"/>
              </a:rPr>
              <a:t>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può trasformarsi in una forma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termodinamicamente</a:t>
            </a:r>
            <a:r>
              <a:rPr lang="it-IT" sz="2400" dirty="0" smtClean="0">
                <a:solidFill>
                  <a:srgbClr val="FF0000"/>
                </a:solidFill>
                <a:latin typeface="Arial" pitchFamily="34" charset="0"/>
              </a:rPr>
              <a:t>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più stabile</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oppure una forma</a:t>
            </a:r>
            <a:r>
              <a:rPr lang="it-IT" sz="2400" dirty="0">
                <a:latin typeface="Arial" pitchFamily="34" charset="0"/>
              </a:rPr>
              <a:t>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cristallina anidra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può trasformarsi in una</a:t>
            </a:r>
            <a:r>
              <a:rPr lang="it-IT" sz="2400" dirty="0">
                <a:latin typeface="Arial" pitchFamily="34" charset="0"/>
              </a:rPr>
              <a:t>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forma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cristallina idrata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per assorbimento di</a:t>
            </a:r>
            <a:r>
              <a:rPr lang="it-IT" sz="2400" dirty="0">
                <a:latin typeface="Arial" pitchFamily="34" charset="0"/>
              </a:rPr>
              <a:t>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vapore dall’ambiente</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ed una forma cristallina</a:t>
            </a:r>
            <a:r>
              <a:rPr lang="it-IT" sz="2400" dirty="0">
                <a:latin typeface="Arial" pitchFamily="34" charset="0"/>
              </a:rPr>
              <a:t>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solvata può, a sua volta, trasformarsi in</a:t>
            </a:r>
            <a:r>
              <a:rPr lang="it-IT" sz="2400" dirty="0">
                <a:latin typeface="Arial" pitchFamily="34" charset="0"/>
              </a:rPr>
              <a:t>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una forma cristallina anidra o con diverso</a:t>
            </a:r>
            <a:r>
              <a:rPr lang="it-IT" sz="2400" dirty="0">
                <a:latin typeface="Arial" pitchFamily="34" charset="0"/>
              </a:rPr>
              <a:t>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grado di solvatazione per perdita di solvente</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t>
            </a:r>
            <a:endParaRPr kumimoji="0" lang="it-IT"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624190"/>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La forma cristallina di arrivo ha in alcuni</a:t>
            </a:r>
            <a:endParaRPr kumimoji="0" lang="it-IT"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casi proprietà </a:t>
            </a:r>
            <a:r>
              <a:rPr kumimoji="0" lang="it-IT" sz="36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drammaticamente diverse</a:t>
            </a:r>
            <a:endParaRPr kumimoji="0" lang="it-IT" sz="36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da quella di partenza.</a:t>
            </a:r>
            <a:endParaRPr kumimoji="0" lang="it-IT" sz="36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La “</a:t>
            </a:r>
            <a:r>
              <a:rPr kumimoji="0" lang="it-IT" sz="3600" b="1"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mappatura</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del</a:t>
            </a:r>
            <a:r>
              <a:rPr lang="it-IT" sz="3600" dirty="0">
                <a:latin typeface="Arial" pitchFamily="34" charset="0"/>
              </a:rPr>
              <a:t> </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campo delle fasi cristalline</a:t>
            </a:r>
            <a:r>
              <a:rPr lang="it-IT" sz="3600" dirty="0">
                <a:latin typeface="Arial" pitchFamily="34" charset="0"/>
              </a:rPr>
              <a:t> </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di una sostanza è quindi necessaria</a:t>
            </a:r>
            <a:r>
              <a:rPr lang="it-IT" sz="3600" dirty="0">
                <a:latin typeface="Arial" pitchFamily="34" charset="0"/>
              </a:rPr>
              <a:t> </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fin dagli stadi iniziali dello studio e prima</a:t>
            </a:r>
            <a:r>
              <a:rPr lang="it-IT" sz="3600" dirty="0">
                <a:latin typeface="Arial" pitchFamily="34" charset="0"/>
              </a:rPr>
              <a:t> </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della immissione in produzione.</a:t>
            </a:r>
            <a:endParaRPr kumimoji="0" lang="it-IT" sz="3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91070" y="260648"/>
            <a:ext cx="8229600" cy="1143000"/>
          </a:xfrm>
        </p:spPr>
        <p:txBody>
          <a:bodyPr>
            <a:normAutofit fontScale="90000"/>
          </a:bodyPr>
          <a:lstStyle/>
          <a:p>
            <a:r>
              <a:rPr lang="it-IT" b="1" dirty="0"/>
              <a:t>Il problema del polimorfismo in</a:t>
            </a:r>
            <a:r>
              <a:rPr lang="it-IT" dirty="0"/>
              <a:t/>
            </a:r>
            <a:br>
              <a:rPr lang="it-IT" dirty="0"/>
            </a:br>
            <a:r>
              <a:rPr lang="it-IT" b="1" dirty="0"/>
              <a:t>campo farmaceutico</a:t>
            </a:r>
            <a:endParaRPr lang="it-IT" dirty="0"/>
          </a:p>
        </p:txBody>
      </p:sp>
      <p:sp>
        <p:nvSpPr>
          <p:cNvPr id="3" name="Segnaposto contenuto 2"/>
          <p:cNvSpPr>
            <a:spLocks noGrp="1"/>
          </p:cNvSpPr>
          <p:nvPr>
            <p:ph idx="1"/>
          </p:nvPr>
        </p:nvSpPr>
        <p:spPr>
          <a:xfrm>
            <a:off x="395536" y="2204864"/>
            <a:ext cx="8229600" cy="4525963"/>
          </a:xfrm>
        </p:spPr>
        <p:txBody>
          <a:bodyPr/>
          <a:lstStyle/>
          <a:p>
            <a:pPr>
              <a:buNone/>
            </a:pPr>
            <a:r>
              <a:rPr lang="it-IT" dirty="0"/>
              <a:t>Conoscere e controllare la chimica dello</a:t>
            </a:r>
          </a:p>
          <a:p>
            <a:pPr>
              <a:buNone/>
            </a:pPr>
            <a:r>
              <a:rPr lang="it-IT" dirty="0"/>
              <a:t>stato solido dei principi attivi è un importante</a:t>
            </a:r>
          </a:p>
          <a:p>
            <a:pPr>
              <a:buNone/>
            </a:pPr>
            <a:r>
              <a:rPr lang="it-IT" dirty="0"/>
              <a:t>aspetto del processo di sviluppo </a:t>
            </a:r>
            <a:r>
              <a:rPr lang="it-IT" dirty="0" smtClean="0"/>
              <a:t>del farmaco</a:t>
            </a:r>
            <a:r>
              <a:rPr lang="it-IT" dirty="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1370965"/>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Un esempio emblematico di impatto del</a:t>
            </a:r>
            <a:r>
              <a:rPr lang="it-IT" sz="3200" dirty="0" smtClean="0">
                <a:latin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polimorfismo su una formulazione farmaceutica</a:t>
            </a:r>
            <a:r>
              <a:rPr lang="it-IT" sz="3200" dirty="0" smtClean="0">
                <a:latin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è quello del </a:t>
            </a:r>
            <a:r>
              <a:rPr kumimoji="0" lang="it-IT" sz="3200" b="1"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Ritonavir</a:t>
            </a:r>
            <a:r>
              <a:rPr kumimoji="0" lang="it-IT" sz="3200" b="1"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a:t>
            </a:r>
            <a:r>
              <a:rPr kumimoji="0" lang="it-IT" sz="3200" b="1"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Norvir</a:t>
            </a:r>
            <a:r>
              <a:rPr kumimoji="0" lang="it-IT" sz="3200" b="1"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farmaco</a:t>
            </a:r>
            <a:r>
              <a:rPr lang="it-IT" sz="3200" dirty="0" smtClean="0">
                <a:latin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per la cura del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HIV</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 causa dell’improvvisa</a:t>
            </a:r>
            <a:r>
              <a:rPr lang="it-IT" sz="3200" dirty="0" smtClean="0">
                <a:latin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comparsa di una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forma più stabile</a:t>
            </a:r>
            <a:r>
              <a:rPr lang="it-IT" sz="3200" dirty="0" smtClean="0">
                <a:solidFill>
                  <a:srgbClr val="FF0000"/>
                </a:solidFill>
                <a:latin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e drammaticamente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meno solubile</a:t>
            </a:r>
            <a:r>
              <a:rPr kumimoji="0" lang="it-IT" sz="3200" b="0" i="0" u="none" strike="noStrike" cap="none" normalizeH="0" dirty="0" smtClean="0">
                <a:ln>
                  <a:noFill/>
                </a:ln>
                <a:solidFill>
                  <a:srgbClr val="FF0000"/>
                </a:solidFill>
                <a:effectLst/>
                <a:latin typeface="Arial" pitchFamily="34" charset="0"/>
                <a:ea typeface="Times New Roman" pitchFamily="18" charset="0"/>
                <a:cs typeface="HelveticaNeue-Light"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(forma II). </a:t>
            </a:r>
            <a:endParaRPr kumimoji="0" lang="it-IT"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07504" y="1298957"/>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L’</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impossibilità</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di ottenere la</a:t>
            </a:r>
            <a:r>
              <a:rPr lang="it-IT" sz="3200" dirty="0">
                <a:latin typeface="Arial" pitchFamily="34" charset="0"/>
              </a:rPr>
              <a:t>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forma solida con la voluta solubilità,</a:t>
            </a:r>
            <a:r>
              <a:rPr lang="it-IT" sz="3200" dirty="0" smtClean="0">
                <a:latin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autorizzata dalla </a:t>
            </a:r>
            <a:r>
              <a:rPr kumimoji="0" lang="it-IT" sz="3200" b="0" i="0" u="none" strike="noStrike" cap="none" normalizeH="0" baseline="0" dirty="0" err="1" smtClean="0">
                <a:ln>
                  <a:noFill/>
                </a:ln>
                <a:solidFill>
                  <a:srgbClr val="231F20"/>
                </a:solidFill>
                <a:effectLst/>
                <a:latin typeface="Arial" pitchFamily="34" charset="0"/>
                <a:ea typeface="Times New Roman" pitchFamily="18" charset="0"/>
                <a:cs typeface="HelveticaNeue-Light" charset="0"/>
              </a:rPr>
              <a:t>Food</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and </a:t>
            </a:r>
            <a:r>
              <a:rPr kumimoji="0" lang="it-IT" sz="3200" b="0" i="0" u="none" strike="noStrike" cap="none" normalizeH="0" baseline="0" dirty="0" err="1" smtClean="0">
                <a:ln>
                  <a:noFill/>
                </a:ln>
                <a:solidFill>
                  <a:srgbClr val="231F20"/>
                </a:solidFill>
                <a:effectLst/>
                <a:latin typeface="Arial" pitchFamily="34" charset="0"/>
                <a:ea typeface="Times New Roman" pitchFamily="18" charset="0"/>
                <a:cs typeface="HelveticaNeue-Light" charset="0"/>
              </a:rPr>
              <a:t>Drug</a:t>
            </a:r>
            <a:r>
              <a:rPr lang="it-IT" sz="3200" dirty="0">
                <a:latin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Administration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(FDA),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costrinse la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Abbott</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a:t>
            </a:r>
            <a:r>
              <a:rPr lang="it-IT" sz="3200" dirty="0" smtClean="0">
                <a:latin typeface="Arial" pitchFamily="34" charset="0"/>
              </a:rPr>
              <a:t>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ritirare il farmaco dal mercato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per un lungo</a:t>
            </a:r>
            <a:r>
              <a:rPr lang="it-IT" sz="3200" dirty="0" smtClean="0">
                <a:latin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periodo ed a sostituire la distribuzione del</a:t>
            </a:r>
            <a:r>
              <a:rPr lang="it-IT" sz="3200" dirty="0" smtClean="0">
                <a:latin typeface="Arial" pitchFamily="34" charset="0"/>
              </a:rPr>
              <a:t> </a:t>
            </a:r>
            <a:r>
              <a:rPr kumimoji="0" lang="it-IT" sz="32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Norvir</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in forma solida con una formulazione</a:t>
            </a:r>
            <a:r>
              <a:rPr lang="it-IT" sz="3200" dirty="0" smtClean="0">
                <a:solidFill>
                  <a:srgbClr val="FF0000"/>
                </a:solidFill>
                <a:latin typeface="Arial" pitchFamily="34" charset="0"/>
              </a:rPr>
              <a:t>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in sospensione con maggiori problemi</a:t>
            </a:r>
            <a:r>
              <a:rPr lang="it-IT" sz="3200" dirty="0" smtClean="0">
                <a:solidFill>
                  <a:srgbClr val="FF0000"/>
                </a:solidFill>
                <a:latin typeface="Arial" pitchFamily="34" charset="0"/>
              </a:rPr>
              <a:t>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 stabilità.</a:t>
            </a:r>
            <a:endParaRPr kumimoji="0" lang="it-IT" sz="3200" b="0" i="0" u="none" strike="noStrike" cap="none" normalizeH="0" baseline="0" dirty="0" smtClean="0">
              <a:ln>
                <a:noFill/>
              </a:ln>
              <a:solidFill>
                <a:srgbClr val="FF0000"/>
              </a:solidFill>
              <a:effectLst/>
              <a:latin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828891"/>
            <a:ext cx="91440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 seguito di questo episodio, la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comunità</a:t>
            </a:r>
            <a:r>
              <a:rPr lang="it-IT" sz="3200" dirty="0">
                <a:solidFill>
                  <a:srgbClr val="FF0000"/>
                </a:solidFill>
                <a:latin typeface="Arial" pitchFamily="34" charset="0"/>
              </a:rPr>
              <a:t>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internazionale</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e la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FDA</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hanno cominciato</a:t>
            </a:r>
            <a:r>
              <a:rPr lang="it-IT" sz="3200" dirty="0">
                <a:latin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ad occuparsi (e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preoccuparsi</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del problema</a:t>
            </a:r>
            <a:r>
              <a:rPr lang="it-IT" sz="3200" dirty="0">
                <a:latin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del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polimorfismo cristallino</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Il fenomeno</a:t>
            </a:r>
            <a:r>
              <a:rPr lang="it-IT" sz="3200" dirty="0">
                <a:latin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è infatti molto comune in campo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organico</a:t>
            </a:r>
            <a:r>
              <a:rPr lang="it-IT" sz="3200" dirty="0">
                <a:solidFill>
                  <a:srgbClr val="FF0000"/>
                </a:solidFill>
                <a:latin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e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farmaceutico</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(il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70% dei barbiturati</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il</a:t>
            </a:r>
            <a:r>
              <a:rPr lang="it-IT" sz="3200" dirty="0">
                <a:latin typeface="Arial" pitchFamily="34" charset="0"/>
              </a:rPr>
              <a:t>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60% delle </a:t>
            </a:r>
            <a:r>
              <a:rPr kumimoji="0" lang="it-IT" sz="32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sulfonammidi</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ed il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23% degli</a:t>
            </a:r>
            <a:r>
              <a:rPr lang="it-IT" sz="3200" dirty="0">
                <a:solidFill>
                  <a:srgbClr val="FF0000"/>
                </a:solidFill>
                <a:latin typeface="Arial" pitchFamily="34" charset="0"/>
              </a:rPr>
              <a:t>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steroidi</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esistono in diverse forme polimorfe o solvatate)</a:t>
            </a:r>
            <a:endParaRPr kumimoji="0" lang="it-IT"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539552" y="1700808"/>
            <a:ext cx="795637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600" b="0" i="0" u="none" strike="noStrike" cap="none" normalizeH="0" baseline="0" dirty="0" err="1" smtClean="0">
                <a:ln>
                  <a:noFill/>
                </a:ln>
                <a:solidFill>
                  <a:srgbClr val="231F20"/>
                </a:solidFill>
                <a:effectLst/>
                <a:latin typeface="Arial" pitchFamily="34" charset="0"/>
                <a:ea typeface="Times New Roman" pitchFamily="18" charset="0"/>
                <a:cs typeface="HelveticaNeue-Light" charset="0"/>
              </a:rPr>
              <a:t>Greeser</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e </a:t>
            </a:r>
            <a:r>
              <a:rPr kumimoji="0" lang="it-IT" sz="3600" b="0" i="0" u="none" strike="noStrike" cap="none" normalizeH="0" baseline="0" dirty="0" err="1" smtClean="0">
                <a:ln>
                  <a:noFill/>
                </a:ln>
                <a:solidFill>
                  <a:srgbClr val="231F20"/>
                </a:solidFill>
                <a:effectLst/>
                <a:latin typeface="Arial" pitchFamily="34" charset="0"/>
                <a:ea typeface="Times New Roman" pitchFamily="18" charset="0"/>
                <a:cs typeface="HelveticaNeue-Light" charset="0"/>
              </a:rPr>
              <a:t>Burger</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hanno raccolto</a:t>
            </a:r>
            <a:endParaRPr kumimoji="0" lang="it-IT"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le informazioni riguardanti </a:t>
            </a:r>
            <a:r>
              <a:rPr kumimoji="0" lang="it-IT" sz="36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599</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forme</a:t>
            </a:r>
            <a:endParaRPr kumimoji="0" lang="it-IT"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polimorfiche e solvati (idrati inclusi) di composti</a:t>
            </a:r>
            <a:r>
              <a:rPr lang="it-IT" sz="3600" dirty="0" smtClean="0">
                <a:latin typeface="Arial" pitchFamily="34" charset="0"/>
              </a:rPr>
              <a:t> </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farmaceutici solidi a 25°C.</a:t>
            </a:r>
            <a:endParaRPr kumimoji="0" lang="it-IT" sz="3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407030"/>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Attualmente la FDA richiede alle industrie</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farmaceutiche sia lo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studio del polimorfismo</a:t>
            </a:r>
            <a:endParaRPr kumimoji="0" lang="it-IT" sz="3200" b="0" i="0" u="none" strike="noStrike" cap="none" normalizeH="0" baseline="0" dirty="0" smtClean="0">
              <a:ln>
                <a:noFill/>
              </a:ln>
              <a:solidFill>
                <a:srgbClr val="FF000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dei farmaci sottoposti a test clinici</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e successivamente immessi sul mercato</a:t>
            </a:r>
            <a:endParaRPr kumimoji="0" lang="it-IT" sz="3200" b="0" i="0" u="none" strike="noStrike" cap="none" normalizeH="0" baseline="0" dirty="0" smtClean="0">
              <a:ln>
                <a:noFill/>
              </a:ln>
              <a:solidFill>
                <a:schemeClr val="tx1"/>
              </a:solidFill>
              <a:effectLst/>
              <a:latin typeface="Arial" pitchFamily="34" charset="0"/>
            </a:endParaRPr>
          </a:p>
          <a:p>
            <a:pPr lvl="0" algn="just" eaLnBrk="0" fontAlgn="base" hangingPunct="0">
              <a:spcBef>
                <a:spcPct val="0"/>
              </a:spcBef>
              <a:spcAft>
                <a:spcPct val="0"/>
              </a:spcAf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sia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un m</a:t>
            </a:r>
            <a:r>
              <a:rPr lang="it-IT" sz="3200" dirty="0" smtClean="0">
                <a:solidFill>
                  <a:srgbClr val="FF0000"/>
                </a:solidFill>
                <a:latin typeface="Arial" pitchFamily="34" charset="0"/>
                <a:ea typeface="Times New Roman" pitchFamily="18" charset="0"/>
                <a:cs typeface="HelveticaNeue-Light" charset="0"/>
              </a:rPr>
              <a:t>onitoraggio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continuo del processo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 produzione. </a:t>
            </a:r>
            <a:endParaRPr kumimoji="0" lang="it-IT" sz="3200" b="0" i="0" u="none" strike="noStrike" cap="none" normalizeH="0" baseline="0" dirty="0" smtClean="0">
              <a:ln>
                <a:noFill/>
              </a:ln>
              <a:solidFill>
                <a:srgbClr val="FF0000"/>
              </a:solidFill>
              <a:effectLst/>
              <a:latin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1556792"/>
            <a:ext cx="91440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Lo </a:t>
            </a:r>
            <a:r>
              <a:rPr kumimoji="0" lang="it-IT" sz="32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European</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a:t>
            </a:r>
            <a:r>
              <a:rPr kumimoji="0" lang="it-IT" sz="32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Patent</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a:t>
            </a:r>
            <a:r>
              <a:rPr lang="it-IT" sz="3200" dirty="0">
                <a:solidFill>
                  <a:srgbClr val="FF0000"/>
                </a:solidFill>
                <a:latin typeface="Arial" pitchFamily="34" charset="0"/>
              </a:rPr>
              <a:t>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Office (EPO)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impone, a chi deposita un brevetto</a:t>
            </a:r>
            <a:r>
              <a:rPr lang="it-IT" sz="3200" dirty="0">
                <a:latin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su un farmaco che si presenta sotto</a:t>
            </a:r>
            <a:r>
              <a:rPr lang="it-IT" sz="3200" dirty="0">
                <a:latin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forma di polvere cristallina,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una caratterizzazione</a:t>
            </a:r>
            <a:r>
              <a:rPr kumimoji="0" lang="it-IT" sz="3200" b="0" i="0" u="none" strike="noStrike" cap="none" normalizeH="0" dirty="0" smtClean="0">
                <a:ln>
                  <a:noFill/>
                </a:ln>
                <a:solidFill>
                  <a:srgbClr val="FF0000"/>
                </a:solidFill>
                <a:effectLst/>
                <a:latin typeface="Arial" pitchFamily="34" charset="0"/>
                <a:ea typeface="Times New Roman" pitchFamily="18" charset="0"/>
                <a:cs typeface="HelveticaNeue-Light" charset="0"/>
              </a:rPr>
              <a:t>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per diffrazione di raggi X</a:t>
            </a:r>
            <a:r>
              <a:rPr kumimoji="0" lang="it-IT" sz="3200" b="0" i="0" u="none" strike="noStrike" cap="none" normalizeH="0" baseline="0" dirty="0" smtClean="0">
                <a:ln>
                  <a:noFill/>
                </a:ln>
                <a:solidFill>
                  <a:srgbClr val="FF0000"/>
                </a:solidFill>
                <a:effectLst/>
                <a:latin typeface="Arial" pitchFamily="34"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28650" y="1058956"/>
            <a:ext cx="7886700" cy="4431017"/>
          </a:xfrm>
        </p:spPr>
        <p:txBody>
          <a:bodyPr/>
          <a:lstStyle/>
          <a:p>
            <a:pPr marL="0" indent="0">
              <a:buNone/>
            </a:pPr>
            <a:r>
              <a:rPr lang="it-IT" dirty="0" smtClean="0"/>
              <a:t>Ricordiamo che:</a:t>
            </a:r>
          </a:p>
          <a:p>
            <a:pPr marL="0" indent="0" algn="just">
              <a:buNone/>
            </a:pPr>
            <a:r>
              <a:rPr lang="it-IT" dirty="0" smtClean="0"/>
              <a:t>La </a:t>
            </a:r>
            <a:r>
              <a:rPr lang="it-IT" dirty="0" smtClean="0">
                <a:solidFill>
                  <a:srgbClr val="FF0000"/>
                </a:solidFill>
              </a:rPr>
              <a:t>solubilità</a:t>
            </a:r>
            <a:r>
              <a:rPr lang="it-IT" dirty="0" smtClean="0"/>
              <a:t> è la quantità di farmaco che in un sistema all’equilibrio può essere presente in soluzione e viene quindi espressa come concentrazione.</a:t>
            </a:r>
          </a:p>
          <a:p>
            <a:pPr marL="0" indent="0" algn="just">
              <a:buNone/>
            </a:pPr>
            <a:r>
              <a:rPr lang="it-IT" dirty="0" smtClean="0"/>
              <a:t>Per dissoluzione intendiamo invece il processo dinamico mediante il quale un solido passa in soluzione. La velocità di dissoluzione viene espressa come quantità di farmaco nel tempo ed è regolata dall’equazione di </a:t>
            </a:r>
            <a:r>
              <a:rPr lang="it-IT" dirty="0" err="1" smtClean="0"/>
              <a:t>Noyes</a:t>
            </a:r>
            <a:r>
              <a:rPr lang="it-IT" dirty="0" smtClean="0"/>
              <a:t> e Withney.</a:t>
            </a:r>
          </a:p>
          <a:p>
            <a:pPr marL="0" indent="0" algn="just">
              <a:buNone/>
            </a:pPr>
            <a:r>
              <a:rPr lang="it-IT" dirty="0" smtClean="0"/>
              <a:t>L’abito cristallino del farmaco può influenzare la velocità di dissoluzione. La forma con minore energia di reticolazione passerà in soluzione più velocemente rispetto ad una forma con maggiore energia di reticolazione più stabile e con punto di fusione più elevato.</a:t>
            </a:r>
          </a:p>
          <a:p>
            <a:pPr marL="0" indent="0" algn="just">
              <a:buNone/>
            </a:pPr>
            <a:r>
              <a:rPr lang="it-IT" dirty="0" smtClean="0"/>
              <a:t>Le forme amorfe si sciolgono più facilmente di quelle cristalline.</a:t>
            </a:r>
            <a:endParaRPr lang="it-IT" dirty="0"/>
          </a:p>
        </p:txBody>
      </p:sp>
    </p:spTree>
    <p:extLst>
      <p:ext uri="{BB962C8B-B14F-4D97-AF65-F5344CB8AC3E}">
        <p14:creationId xmlns="" xmlns:p14="http://schemas.microsoft.com/office/powerpoint/2010/main" val="2268161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736873"/>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Va detto che il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polimorfismo è un problema</a:t>
            </a:r>
            <a:endParaRPr kumimoji="0" lang="it-IT" sz="32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se si manifesta alla fine del percorso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di</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valutazione di un farmaco, mentre è un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criterio</a:t>
            </a:r>
            <a:endParaRPr kumimoji="0" lang="it-IT" sz="32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 scelta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se analizzato nelle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fasi iniziali</a:t>
            </a:r>
            <a:endParaRPr kumimoji="0" lang="it-IT" sz="32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perché permette di identificare la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forma cristallina</a:t>
            </a:r>
            <a:endParaRPr kumimoji="0" lang="it-IT" sz="32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più adatta ai test clinici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e quindi, in</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prospettiva, al mercato.</a:t>
            </a:r>
            <a:r>
              <a:rPr kumimoji="0" lang="it-IT" sz="3200" b="0" i="0" u="none" strike="noStrike" cap="none" normalizeH="0" baseline="0" dirty="0" smtClean="0">
                <a:ln>
                  <a:noFill/>
                </a:ln>
                <a:solidFill>
                  <a:schemeClr val="tx1"/>
                </a:solidFill>
                <a:effectLst/>
                <a:latin typeface="Arial" pitchFamily="34" charset="0"/>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1484784"/>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Un cambio di</a:t>
            </a:r>
            <a:r>
              <a:rPr lang="it-IT" sz="3600" dirty="0">
                <a:latin typeface="Arial" pitchFamily="34" charset="0"/>
              </a:rPr>
              <a:t> </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forma cristallina in corso di sperimentazione</a:t>
            </a:r>
            <a:r>
              <a:rPr lang="it-IT" sz="3600" dirty="0">
                <a:latin typeface="Arial" pitchFamily="34" charset="0"/>
              </a:rPr>
              <a:t> </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fa lievitare i costi e</a:t>
            </a:r>
            <a:r>
              <a:rPr kumimoji="0" lang="it-IT" sz="3600" b="0" i="0" u="none" strike="noStrike" cap="none" normalizeH="0" dirty="0" smtClean="0">
                <a:ln>
                  <a:noFill/>
                </a:ln>
                <a:solidFill>
                  <a:srgbClr val="231F20"/>
                </a:solidFill>
                <a:effectLst/>
                <a:latin typeface="Arial" pitchFamily="34" charset="0"/>
                <a:ea typeface="Times New Roman" pitchFamily="18" charset="0"/>
                <a:cs typeface="HelveticaNeue-Light" charset="0"/>
              </a:rPr>
              <a:t> </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potrebbe</a:t>
            </a:r>
            <a:r>
              <a:rPr kumimoji="0" lang="it-IT" sz="3600" b="0" i="0" u="none" strike="noStrike" cap="none" normalizeH="0" dirty="0" smtClean="0">
                <a:ln>
                  <a:noFill/>
                </a:ln>
                <a:solidFill>
                  <a:srgbClr val="231F20"/>
                </a:solidFill>
                <a:effectLst/>
                <a:latin typeface="Arial" pitchFamily="34" charset="0"/>
                <a:ea typeface="Times New Roman" pitchFamily="18" charset="0"/>
                <a:cs typeface="HelveticaNeue-Light" charset="0"/>
              </a:rPr>
              <a:t> comportare</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r>
              <a:rPr kumimoji="0" lang="it-IT" sz="36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nuovi test di biodisponibilità</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t>
            </a:r>
            <a:endParaRPr kumimoji="0" lang="it-IT" sz="3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690416"/>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Il </a:t>
            </a:r>
            <a:r>
              <a:rPr kumimoji="0" lang="it-IT" sz="3600" b="0" i="1" u="none" strike="noStrike" cap="none" normalizeH="0" baseline="0" dirty="0" err="1" smtClean="0">
                <a:ln>
                  <a:noFill/>
                </a:ln>
                <a:solidFill>
                  <a:srgbClr val="FF0000"/>
                </a:solidFill>
                <a:effectLst/>
                <a:latin typeface="Arial" pitchFamily="34" charset="0"/>
                <a:ea typeface="Times New Roman" pitchFamily="18" charset="0"/>
                <a:cs typeface="HelveticaNeue-LightItalic"/>
              </a:rPr>
              <a:t>polyphorm</a:t>
            </a:r>
            <a:r>
              <a:rPr kumimoji="0" lang="it-IT" sz="3600" b="0" i="1" u="none" strike="noStrike" cap="none" normalizeH="0" baseline="0" dirty="0" smtClean="0">
                <a:ln>
                  <a:noFill/>
                </a:ln>
                <a:solidFill>
                  <a:srgbClr val="FF0000"/>
                </a:solidFill>
                <a:effectLst/>
                <a:latin typeface="Arial" pitchFamily="34" charset="0"/>
                <a:ea typeface="Times New Roman" pitchFamily="18" charset="0"/>
                <a:cs typeface="HelveticaNeue-LightItalic"/>
              </a:rPr>
              <a:t> screening </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va diretto non solo</a:t>
            </a:r>
            <a:endParaRPr kumimoji="0" lang="it-IT"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alla ricerca delle diverse </a:t>
            </a:r>
            <a:r>
              <a:rPr kumimoji="0" lang="it-IT" sz="36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forma cristalline</a:t>
            </a:r>
            <a:endParaRPr kumimoji="0" lang="it-IT" sz="36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ma anche allo </a:t>
            </a:r>
            <a:r>
              <a:rPr kumimoji="0" lang="it-IT" sz="36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studio delle proprietà chimico-fisiche</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delle diverse forme di </a:t>
            </a:r>
            <a:r>
              <a:rPr kumimoji="0" lang="it-IT" sz="36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idrati</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e </a:t>
            </a:r>
            <a:r>
              <a:rPr kumimoji="0" lang="it-IT" sz="36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solvati</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,all’amorfo, e, laddove necessario, dei</a:t>
            </a:r>
            <a:r>
              <a:rPr lang="it-IT" sz="3600" dirty="0" smtClean="0">
                <a:latin typeface="Arial" pitchFamily="34" charset="0"/>
              </a:rPr>
              <a:t> </a:t>
            </a:r>
            <a:r>
              <a:rPr kumimoji="0" lang="it-IT" sz="36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diversi sali</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t>
            </a:r>
            <a:endParaRPr kumimoji="0" lang="it-IT" sz="3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07504" y="548099"/>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anose="020B0604020202020204" pitchFamily="34" charset="0"/>
                <a:ea typeface="Times New Roman" pitchFamily="18" charset="0"/>
                <a:cs typeface="Arial" panose="020B0604020202020204" pitchFamily="34" charset="0"/>
              </a:rPr>
              <a:t>Lo studio del polimorfismo ha quindi aspetti</a:t>
            </a:r>
            <a:r>
              <a:rPr lang="it-IT" sz="2800" dirty="0">
                <a:latin typeface="Arial" pitchFamily="34" charset="0"/>
                <a:cs typeface="Arial" pitchFamily="34" charset="0"/>
              </a:rPr>
              <a:t> </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Arial" panose="020B0604020202020204" pitchFamily="34" charset="0"/>
              </a:rPr>
              <a:t>molteplici:</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Arial" panose="020B0604020202020204" pitchFamily="34" charset="0"/>
              </a:rPr>
              <a:t>a) completa la conoscenza delle caratteristiche</a:t>
            </a:r>
            <a:r>
              <a:rPr lang="it-IT" sz="2800" dirty="0">
                <a:latin typeface="Arial" pitchFamily="34" charset="0"/>
                <a:cs typeface="Arial" pitchFamily="34" charset="0"/>
              </a:rPr>
              <a:t>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Arial" panose="020B0604020202020204" pitchFamily="34" charset="0"/>
              </a:rPr>
              <a:t>chimiche e fisiche di un principio attivo;</a:t>
            </a:r>
          </a:p>
          <a:p>
            <a:pPr algn="just"/>
            <a:endParaRPr lang="it-IT" sz="2800" dirty="0" smtClean="0">
              <a:solidFill>
                <a:srgbClr val="FF0000"/>
              </a:solidFill>
              <a:latin typeface="Arial" pitchFamily="34" charset="0"/>
              <a:cs typeface="Arial" panose="020B0604020202020204" pitchFamily="34" charset="0"/>
            </a:endParaRPr>
          </a:p>
          <a:p>
            <a:pPr algn="just"/>
            <a:r>
              <a:rPr lang="it-IT" sz="2800" dirty="0" smtClean="0">
                <a:solidFill>
                  <a:srgbClr val="FF0000"/>
                </a:solidFill>
                <a:latin typeface="Arial" pitchFamily="34" charset="0"/>
                <a:cs typeface="Arial" panose="020B0604020202020204" pitchFamily="34" charset="0"/>
              </a:rPr>
              <a:t> b) costituisce uno strumento strategico di difesa (quando non di attacco) brevettuale su farmaci noti e generici</a:t>
            </a:r>
            <a:r>
              <a:rPr lang="it-IT" sz="2800" dirty="0" smtClean="0">
                <a:latin typeface="Arial" panose="020B0604020202020204" pitchFamily="34" charset="0"/>
                <a:cs typeface="Arial" panose="020B0604020202020204" pitchFamily="34" charset="0"/>
              </a:rPr>
              <a:t>;</a:t>
            </a:r>
          </a:p>
          <a:p>
            <a:pPr algn="just"/>
            <a:r>
              <a:rPr lang="it-IT" sz="2800" dirty="0" smtClean="0">
                <a:latin typeface="Arial" panose="020B0604020202020204" pitchFamily="34" charset="0"/>
                <a:cs typeface="Arial" panose="020B0604020202020204" pitchFamily="34" charset="0"/>
              </a:rPr>
              <a:t> </a:t>
            </a:r>
          </a:p>
          <a:p>
            <a:pPr algn="just"/>
            <a:r>
              <a:rPr lang="it-IT" sz="2800" dirty="0" smtClean="0">
                <a:solidFill>
                  <a:srgbClr val="FF0000"/>
                </a:solidFill>
                <a:latin typeface="Arial" panose="020B0604020202020204" pitchFamily="34" charset="0"/>
                <a:cs typeface="Arial" panose="020B0604020202020204" pitchFamily="34" charset="0"/>
              </a:rPr>
              <a:t>c) rappresenta innovazione per l’industria che acquisisce l’informazione, in quanto la mette in condizioni di poter brevettare un nuovo farmaco e/o prolungare la durata di</a:t>
            </a:r>
          </a:p>
          <a:p>
            <a:pPr algn="just"/>
            <a:r>
              <a:rPr lang="it-IT" sz="2800" dirty="0" smtClean="0">
                <a:solidFill>
                  <a:srgbClr val="FF0000"/>
                </a:solidFill>
                <a:latin typeface="Arial" panose="020B0604020202020204" pitchFamily="34" charset="0"/>
                <a:cs typeface="Arial" panose="020B0604020202020204" pitchFamily="34" charset="0"/>
              </a:rPr>
              <a:t>un brevetto</a:t>
            </a:r>
            <a:r>
              <a:rPr lang="it-IT" sz="2800" dirty="0" smtClean="0">
                <a:latin typeface="Arial" panose="020B0604020202020204" pitchFamily="34" charset="0"/>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436754"/>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È tuttavia importante sottolineare un punto</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concettualmente importante: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mentre dal</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punto di vista del chimico dello stato solido</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polimorfi e solvati sono diversi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(perché</a:t>
            </a:r>
            <a:r>
              <a:rPr kumimoji="0" lang="it-IT" sz="3200" b="0" i="0" u="none" strike="noStrike" cap="none" normalizeH="0" dirty="0" smtClean="0">
                <a:ln>
                  <a:noFill/>
                </a:ln>
                <a:solidFill>
                  <a:srgbClr val="231F20"/>
                </a:solidFill>
                <a:effectLst/>
                <a:latin typeface="Arial" pitchFamily="34" charset="0"/>
                <a:ea typeface="Times New Roman" pitchFamily="18" charset="0"/>
                <a:cs typeface="HelveticaNeue-Light"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differiscono</a:t>
            </a:r>
            <a:r>
              <a:rPr lang="it-IT" sz="3200" dirty="0">
                <a:latin typeface="Arial" pitchFamily="34" charset="0"/>
                <a:cs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in struttura ed altre caratteristiche</a:t>
            </a:r>
            <a:r>
              <a:rPr lang="it-IT" sz="3200" dirty="0">
                <a:latin typeface="Arial" pitchFamily="34" charset="0"/>
                <a:cs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conseguenti</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così non è dal punto di vista</a:t>
            </a:r>
            <a:r>
              <a:rPr lang="it-IT" sz="3200" dirty="0">
                <a:solidFill>
                  <a:srgbClr val="FF0000"/>
                </a:solidFill>
                <a:latin typeface="Arial" pitchFamily="34" charset="0"/>
                <a:cs typeface="Arial" pitchFamily="34" charset="0"/>
              </a:rPr>
              <a:t>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farmacologico perché i polimorfi contengono</a:t>
            </a:r>
            <a:r>
              <a:rPr kumimoji="0" lang="it-IT" sz="3200" b="0" i="0" u="none" strike="noStrike" cap="none" normalizeH="0" dirty="0" smtClean="0">
                <a:ln>
                  <a:noFill/>
                </a:ln>
                <a:solidFill>
                  <a:srgbClr val="FF0000"/>
                </a:solidFill>
                <a:effectLst/>
                <a:latin typeface="Arial" pitchFamily="34" charset="0"/>
                <a:ea typeface="Times New Roman" pitchFamily="18" charset="0"/>
                <a:cs typeface="HelveticaNeue-Light" charset="0"/>
              </a:rPr>
              <a:t>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esattamente lo stesso principio attivo</a:t>
            </a:r>
            <a:r>
              <a:rPr kumimoji="0" lang="it-IT" sz="3200" b="0" i="0" u="none" strike="noStrike" cap="none" normalizeH="0" baseline="0" dirty="0" smtClean="0">
                <a:ln>
                  <a:noFill/>
                </a:ln>
                <a:solidFill>
                  <a:srgbClr val="FF0000"/>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888173"/>
            <a:ext cx="91440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anose="020B0604020202020204" pitchFamily="34" charset="0"/>
                <a:ea typeface="Times New Roman" pitchFamily="18" charset="0"/>
                <a:cs typeface="Arial" panose="020B0604020202020204" pitchFamily="34" charset="0"/>
              </a:rPr>
              <a:t>L’obiettivo del </a:t>
            </a:r>
            <a:r>
              <a:rPr kumimoji="0" lang="it-IT" sz="2800" b="0" i="1" u="none" strike="noStrike" cap="none" normalizeH="0" baseline="0" dirty="0" err="1" smtClean="0">
                <a:ln>
                  <a:noFill/>
                </a:ln>
                <a:solidFill>
                  <a:srgbClr val="FF0000"/>
                </a:solidFill>
                <a:effectLst/>
                <a:latin typeface="Arial" pitchFamily="34" charset="0"/>
                <a:ea typeface="Times New Roman" pitchFamily="18" charset="0"/>
                <a:cs typeface="Arial" panose="020B0604020202020204" pitchFamily="34" charset="0"/>
              </a:rPr>
              <a:t>polymorph</a:t>
            </a:r>
            <a:r>
              <a:rPr kumimoji="0" lang="it-IT" sz="2800" b="0" i="1" u="none" strike="noStrike" cap="none" normalizeH="0" baseline="0" dirty="0" smtClean="0">
                <a:ln>
                  <a:noFill/>
                </a:ln>
                <a:solidFill>
                  <a:srgbClr val="FF0000"/>
                </a:solidFill>
                <a:effectLst/>
                <a:latin typeface="Arial" pitchFamily="34" charset="0"/>
                <a:ea typeface="Times New Roman" pitchFamily="18" charset="0"/>
                <a:cs typeface="Arial" panose="020B0604020202020204" pitchFamily="34" charset="0"/>
              </a:rPr>
              <a:t> screening </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Arial" panose="020B0604020202020204" pitchFamily="34" charset="0"/>
              </a:rPr>
              <a:t>è quindi</a:t>
            </a:r>
            <a:endParaRPr kumimoji="0" lang="it-IT"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Arial" panose="020B0604020202020204" pitchFamily="34" charset="0"/>
              </a:rPr>
              <a:t>anche quello di verificare se le differenze</a:t>
            </a:r>
            <a:endParaRPr kumimoji="0" lang="it-IT"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Arial" panose="020B0604020202020204" pitchFamily="34" charset="0"/>
              </a:rPr>
              <a:t>tra i polimorfi sono tali da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Arial" panose="020B0604020202020204" pitchFamily="34" charset="0"/>
              </a:rPr>
              <a:t>modificare</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Arial" panose="020B0604020202020204" pitchFamily="34" charset="0"/>
              </a:rPr>
              <a:t> la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Arial" panose="020B0604020202020204" pitchFamily="34" charset="0"/>
              </a:rPr>
              <a:t>biodisponibilità</a:t>
            </a:r>
            <a:r>
              <a:rPr lang="it-IT" sz="2800" dirty="0">
                <a:solidFill>
                  <a:srgbClr val="FF0000"/>
                </a:solidFill>
                <a:latin typeface="Arial" pitchFamily="34" charset="0"/>
                <a:cs typeface="Arial" pitchFamily="34" charset="0"/>
              </a:rPr>
              <a:t>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Arial" panose="020B0604020202020204" pitchFamily="34" charset="0"/>
              </a:rPr>
              <a:t>del farmaco (equivalenza terapeutica</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Arial" panose="020B0604020202020204" pitchFamily="34" charset="0"/>
              </a:rPr>
              <a:t>)</a:t>
            </a:r>
            <a:endParaRPr kumimoji="0" lang="it-IT"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Arial" panose="020B0604020202020204" pitchFamily="34" charset="0"/>
              </a:rPr>
              <a:t>o altre proprietà che comportassero</a:t>
            </a:r>
            <a:r>
              <a:rPr lang="it-IT" sz="2800" dirty="0">
                <a:latin typeface="Arial" pitchFamily="34" charset="0"/>
                <a:cs typeface="Arial" pitchFamily="34" charset="0"/>
              </a:rPr>
              <a:t> </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Arial" panose="020B0604020202020204" pitchFamily="34" charset="0"/>
              </a:rPr>
              <a:t>variazioni di dosaggio o di formulazione.</a:t>
            </a:r>
          </a:p>
          <a:p>
            <a:pPr algn="just"/>
            <a:r>
              <a:rPr lang="it-IT" sz="2800" dirty="0" smtClean="0">
                <a:latin typeface="Arial" panose="020B0604020202020204" pitchFamily="34" charset="0"/>
                <a:cs typeface="Arial" panose="020B0604020202020204" pitchFamily="34" charset="0"/>
              </a:rPr>
              <a:t>Questa informazione è essenziale per poter accedere ad una “</a:t>
            </a:r>
            <a:r>
              <a:rPr lang="it-IT" sz="2800" dirty="0" err="1" smtClean="0">
                <a:solidFill>
                  <a:srgbClr val="FF0000"/>
                </a:solidFill>
                <a:latin typeface="Arial" panose="020B0604020202020204" pitchFamily="34" charset="0"/>
                <a:cs typeface="Arial" panose="020B0604020202020204" pitchFamily="34" charset="0"/>
              </a:rPr>
              <a:t>abbreviated</a:t>
            </a:r>
            <a:r>
              <a:rPr lang="it-IT" sz="2800" dirty="0" smtClean="0">
                <a:solidFill>
                  <a:srgbClr val="FF0000"/>
                </a:solidFill>
                <a:latin typeface="Arial" panose="020B0604020202020204" pitchFamily="34" charset="0"/>
                <a:cs typeface="Arial" panose="020B0604020202020204" pitchFamily="34" charset="0"/>
              </a:rPr>
              <a:t> new </a:t>
            </a:r>
            <a:r>
              <a:rPr lang="it-IT" sz="2800" dirty="0" err="1" smtClean="0">
                <a:solidFill>
                  <a:srgbClr val="FF0000"/>
                </a:solidFill>
                <a:latin typeface="Arial" panose="020B0604020202020204" pitchFamily="34" charset="0"/>
                <a:cs typeface="Arial" panose="020B0604020202020204" pitchFamily="34" charset="0"/>
              </a:rPr>
              <a:t>drug</a:t>
            </a:r>
            <a:r>
              <a:rPr lang="it-IT" sz="2800" dirty="0">
                <a:solidFill>
                  <a:srgbClr val="FF0000"/>
                </a:solidFill>
                <a:latin typeface="Arial" panose="020B0604020202020204" pitchFamily="34" charset="0"/>
                <a:cs typeface="Arial" panose="020B0604020202020204" pitchFamily="34" charset="0"/>
              </a:rPr>
              <a:t> </a:t>
            </a:r>
            <a:r>
              <a:rPr lang="it-IT" sz="2800" dirty="0" err="1" smtClean="0">
                <a:solidFill>
                  <a:srgbClr val="FF0000"/>
                </a:solidFill>
                <a:latin typeface="Arial" panose="020B0604020202020204" pitchFamily="34" charset="0"/>
                <a:cs typeface="Arial" panose="020B0604020202020204" pitchFamily="34" charset="0"/>
              </a:rPr>
              <a:t>application</a:t>
            </a:r>
            <a:r>
              <a:rPr lang="it-IT" sz="2800" dirty="0" smtClean="0">
                <a:latin typeface="Arial" panose="020B0604020202020204" pitchFamily="34" charset="0"/>
                <a:cs typeface="Arial" panose="020B0604020202020204" pitchFamily="34" charset="0"/>
              </a:rPr>
              <a:t>” con la FDA.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691241"/>
            <a:ext cx="9144000" cy="44558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Con il </a:t>
            </a:r>
            <a:r>
              <a:rPr kumimoji="0" lang="it-IT" sz="2400" b="0" i="1" u="none" strike="noStrike" cap="none" normalizeH="0" baseline="0" dirty="0" err="1" smtClean="0">
                <a:ln>
                  <a:noFill/>
                </a:ln>
                <a:solidFill>
                  <a:srgbClr val="FF0000"/>
                </a:solidFill>
                <a:effectLst/>
                <a:latin typeface="Arial" pitchFamily="34" charset="0"/>
                <a:ea typeface="Times New Roman" pitchFamily="18" charset="0"/>
                <a:cs typeface="HelveticaNeue-LightItalic" charset="0"/>
              </a:rPr>
              <a:t>polymorph</a:t>
            </a:r>
            <a:r>
              <a:rPr kumimoji="0" lang="it-IT" sz="2400" b="0" i="1" u="none" strike="noStrike" cap="none" normalizeH="0" baseline="0" dirty="0" smtClean="0">
                <a:ln>
                  <a:noFill/>
                </a:ln>
                <a:solidFill>
                  <a:srgbClr val="FF0000"/>
                </a:solidFill>
                <a:effectLst/>
                <a:latin typeface="Arial" pitchFamily="34" charset="0"/>
                <a:ea typeface="Times New Roman" pitchFamily="18" charset="0"/>
                <a:cs typeface="HelveticaNeue-LightItalic" charset="0"/>
              </a:rPr>
              <a:t> screening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si intende</a:t>
            </a:r>
            <a:r>
              <a:rPr lang="it-IT" sz="2400" dirty="0">
                <a:latin typeface="Arial" pitchFamily="34" charset="0"/>
                <a:cs typeface="Arial" pitchFamily="34" charset="0"/>
              </a:rPr>
              <a:t>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un’azione di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ricerca attiva delle forme cristalline</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t>
            </a:r>
            <a:r>
              <a:rPr lang="it-IT" sz="2400" dirty="0">
                <a:latin typeface="Arial" pitchFamily="34" charset="0"/>
                <a:cs typeface="Arial" pitchFamily="34" charset="0"/>
              </a:rPr>
              <a:t>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solvatate ed amorfe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di un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determinato</a:t>
            </a:r>
            <a:r>
              <a:rPr lang="it-IT" sz="2400" dirty="0">
                <a:solidFill>
                  <a:srgbClr val="FF0000"/>
                </a:solidFill>
                <a:latin typeface="Arial" pitchFamily="34" charset="0"/>
                <a:cs typeface="Arial" pitchFamily="34" charset="0"/>
              </a:rPr>
              <a:t>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principio attivo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con lo scopo duplice di</a:t>
            </a:r>
            <a:r>
              <a:rPr lang="it-IT" sz="2400" dirty="0">
                <a:latin typeface="Arial" pitchFamily="34" charset="0"/>
                <a:cs typeface="Arial" pitchFamily="34" charset="0"/>
              </a:rPr>
              <a:t>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individuare, possibilmente, la forma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termodinamicamente</a:t>
            </a:r>
            <a:r>
              <a:rPr lang="it-IT" sz="2400" dirty="0">
                <a:solidFill>
                  <a:srgbClr val="FF0000"/>
                </a:solidFill>
                <a:latin typeface="Arial" pitchFamily="34" charset="0"/>
                <a:cs typeface="Arial" pitchFamily="34" charset="0"/>
              </a:rPr>
              <a:t>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più stabile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e di raccogliere</a:t>
            </a:r>
            <a:r>
              <a:rPr lang="it-IT" sz="2400" dirty="0">
                <a:latin typeface="Arial" pitchFamily="34" charset="0"/>
                <a:cs typeface="Arial" pitchFamily="34" charset="0"/>
              </a:rPr>
              <a:t>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quante più informazioni sulla esistenza di</a:t>
            </a:r>
            <a:r>
              <a:rPr lang="it-IT" sz="2400" dirty="0">
                <a:latin typeface="Arial" pitchFamily="34" charset="0"/>
                <a:cs typeface="Arial" pitchFamily="34" charset="0"/>
              </a:rPr>
              <a:t> </a:t>
            </a:r>
            <a:r>
              <a:rPr lang="it-IT" sz="2400" dirty="0" smtClean="0">
                <a:solidFill>
                  <a:srgbClr val="231F20"/>
                </a:solidFill>
                <a:latin typeface="Arial" pitchFamily="34" charset="0"/>
                <a:ea typeface="Times New Roman" pitchFamily="18" charset="0"/>
                <a:cs typeface="HelveticaNeue-Light" charset="0"/>
              </a:rPr>
              <a:t>f</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orme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cristalline </a:t>
            </a:r>
            <a:r>
              <a:rPr kumimoji="0" lang="it-IT" sz="24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enantiotropiche</a:t>
            </a:r>
            <a:r>
              <a:rPr lang="it-IT" sz="2400" dirty="0">
                <a:solidFill>
                  <a:srgbClr val="FF0000"/>
                </a:solidFill>
                <a:latin typeface="Arial" pitchFamily="34" charset="0"/>
                <a:ea typeface="Times New Roman" pitchFamily="18" charset="0"/>
                <a:cs typeface="HelveticaNeue-Light" charset="0"/>
              </a:rPr>
              <a:t>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(che </a:t>
            </a:r>
            <a:r>
              <a:rPr kumimoji="0" lang="it-IT" sz="24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interconvertono</a:t>
            </a:r>
            <a:r>
              <a:rPr lang="it-IT" sz="2400" dirty="0">
                <a:solidFill>
                  <a:srgbClr val="FF0000"/>
                </a:solidFill>
                <a:latin typeface="Arial" pitchFamily="34" charset="0"/>
                <a:cs typeface="Arial" pitchFamily="34" charset="0"/>
              </a:rPr>
              <a:t>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in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funzione della temperatura</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o</a:t>
            </a:r>
            <a:r>
              <a:rPr lang="it-IT" sz="2400" dirty="0">
                <a:latin typeface="Arial" pitchFamily="34" charset="0"/>
                <a:cs typeface="Arial" pitchFamily="34" charset="0"/>
              </a:rPr>
              <a:t> </a:t>
            </a:r>
            <a:r>
              <a:rPr kumimoji="0" lang="it-IT" sz="24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monotropiche</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(che non </a:t>
            </a:r>
            <a:r>
              <a:rPr kumimoji="0" lang="it-IT" sz="2400" b="0" i="0" u="none" strike="noStrike" cap="none" normalizeH="0" baseline="0" dirty="0" err="1" smtClean="0">
                <a:ln>
                  <a:noFill/>
                </a:ln>
                <a:solidFill>
                  <a:srgbClr val="231F20"/>
                </a:solidFill>
                <a:effectLst/>
                <a:latin typeface="Arial" pitchFamily="34" charset="0"/>
                <a:ea typeface="Times New Roman" pitchFamily="18" charset="0"/>
                <a:cs typeface="HelveticaNeue-Light" charset="0"/>
              </a:rPr>
              <a:t>interconvertono</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e</a:t>
            </a:r>
            <a:r>
              <a:rPr kumimoji="0" lang="it-IT" sz="2400" b="0" i="0" u="none" strike="noStrike" cap="none" normalizeH="0" dirty="0" smtClean="0">
                <a:ln>
                  <a:noFill/>
                </a:ln>
                <a:solidFill>
                  <a:srgbClr val="231F20"/>
                </a:solidFill>
                <a:effectLst/>
                <a:latin typeface="Arial" pitchFamily="34" charset="0"/>
                <a:ea typeface="Times New Roman" pitchFamily="18" charset="0"/>
                <a:cs typeface="HelveticaNeue-Light" charset="0"/>
              </a:rPr>
              <a:t>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di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forme amorfe e solvatate</a:t>
            </a:r>
            <a:r>
              <a:rPr kumimoji="0" lang="it-IT" sz="2400" b="0" i="0" u="none" strike="noStrike" cap="none" normalizeH="0" baseline="0" dirty="0" smtClean="0">
                <a:ln>
                  <a:noFill/>
                </a:ln>
                <a:solidFill>
                  <a:srgbClr val="FF0000"/>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p:nvPr/>
        </p:nvPicPr>
        <p:blipFill>
          <a:blip r:embed="rId2" cstate="print"/>
          <a:srcRect/>
          <a:stretch>
            <a:fillRect/>
          </a:stretch>
        </p:blipFill>
        <p:spPr bwMode="auto">
          <a:xfrm>
            <a:off x="1475656" y="908720"/>
            <a:ext cx="5904656" cy="54726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2784747"/>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Il</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64016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Il </a:t>
            </a:r>
            <a:r>
              <a:rPr kumimoji="0" lang="it-IT" sz="2400" b="0" i="1" u="none" strike="noStrike" cap="none" normalizeH="0" baseline="0" dirty="0" err="1" smtClean="0">
                <a:ln>
                  <a:noFill/>
                </a:ln>
                <a:solidFill>
                  <a:srgbClr val="FF0000"/>
                </a:solidFill>
                <a:effectLst/>
                <a:latin typeface="Arial" pitchFamily="34" charset="0"/>
                <a:ea typeface="Times New Roman" pitchFamily="18" charset="0"/>
                <a:cs typeface="HelveticaNeue-LightItalic" charset="0"/>
              </a:rPr>
              <a:t>polymorph</a:t>
            </a:r>
            <a:r>
              <a:rPr kumimoji="0" lang="it-IT" sz="2400" b="0" i="1" u="none" strike="noStrike" cap="none" normalizeH="0" baseline="0" dirty="0" smtClean="0">
                <a:ln>
                  <a:noFill/>
                </a:ln>
                <a:solidFill>
                  <a:srgbClr val="FF0000"/>
                </a:solidFill>
                <a:effectLst/>
                <a:latin typeface="Arial" pitchFamily="34" charset="0"/>
                <a:ea typeface="Times New Roman" pitchFamily="18" charset="0"/>
                <a:cs typeface="HelveticaNeue-LightItalic" charset="0"/>
              </a:rPr>
              <a:t> screening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non solo richiede</a:t>
            </a:r>
            <a:r>
              <a:rPr lang="it-IT" sz="2400" dirty="0">
                <a:latin typeface="Arial" pitchFamily="34" charset="0"/>
                <a:cs typeface="Arial" pitchFamily="34" charset="0"/>
              </a:rPr>
              <a:t>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l’utilizzo combinato di tecniche diverse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per</a:t>
            </a:r>
            <a:r>
              <a:rPr lang="it-IT" sz="2400" dirty="0">
                <a:latin typeface="Arial" pitchFamily="34" charset="0"/>
                <a:cs typeface="Arial" pitchFamily="34" charset="0"/>
              </a:rPr>
              <a:t>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lo studio dello stato solido (microscopia e</a:t>
            </a:r>
            <a:endParaRPr kumimoji="0" lang="it-IT"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microscopia con piatto riscaldante,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calorimetria</a:t>
            </a:r>
            <a:r>
              <a:rPr lang="it-IT" sz="2400" dirty="0">
                <a:solidFill>
                  <a:srgbClr val="FF0000"/>
                </a:solidFill>
                <a:latin typeface="Arial" pitchFamily="34" charset="0"/>
                <a:cs typeface="Arial" pitchFamily="34" charset="0"/>
              </a:rPr>
              <a:t>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a scansione differenziale</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r>
              <a:rPr kumimoji="0" lang="it-IT" sz="2400" b="0" i="0" u="none" strike="noStrike" cap="none" normalizeH="0" dirty="0" smtClean="0">
                <a:ln>
                  <a:noFill/>
                </a:ln>
                <a:effectLst/>
                <a:latin typeface="Arial" pitchFamily="34" charset="0"/>
                <a:ea typeface="Times New Roman" pitchFamily="18" charset="0"/>
                <a:cs typeface="HelveticaNeue-Light" charset="0"/>
              </a:rPr>
              <a:t>(DSC), </a:t>
            </a:r>
            <a:r>
              <a:rPr kumimoji="0" lang="it-IT" sz="24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termogravimetria</a:t>
            </a:r>
            <a:r>
              <a:rPr lang="it-IT" sz="2400" dirty="0">
                <a:latin typeface="Arial" pitchFamily="34" charset="0"/>
                <a:cs typeface="Arial" pitchFamily="34" charset="0"/>
              </a:rPr>
              <a:t>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(TGA), spettroscopia</a:t>
            </a:r>
            <a:r>
              <a:rPr lang="it-IT" sz="2400" dirty="0">
                <a:latin typeface="Arial" pitchFamily="34" charset="0"/>
                <a:cs typeface="Arial" pitchFamily="34" charset="0"/>
              </a:rPr>
              <a:t> </a:t>
            </a:r>
            <a:r>
              <a:rPr kumimoji="0" lang="it-IT" sz="24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Raman</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e infrarosso </a:t>
            </a:r>
            <a:r>
              <a:rPr kumimoji="0" lang="it-IT" sz="2400" b="0" i="0" u="none" strike="noStrike" cap="none" normalizeH="0" dirty="0" smtClean="0">
                <a:ln>
                  <a:noFill/>
                </a:ln>
                <a:effectLst/>
                <a:latin typeface="Arial" pitchFamily="34" charset="0"/>
                <a:ea typeface="Times New Roman" pitchFamily="18" charset="0"/>
                <a:cs typeface="HelveticaNeue-Light" charset="0"/>
              </a:rPr>
              <a:t>(</a:t>
            </a:r>
            <a:r>
              <a:rPr kumimoji="0" lang="it-IT" sz="2400" b="0" i="0" u="none" strike="noStrike" cap="none" normalizeH="0" dirty="0" err="1" smtClean="0">
                <a:ln>
                  <a:noFill/>
                </a:ln>
                <a:effectLst/>
                <a:latin typeface="Arial" pitchFamily="34" charset="0"/>
                <a:ea typeface="Times New Roman" pitchFamily="18" charset="0"/>
                <a:cs typeface="HelveticaNeue-Light" charset="0"/>
              </a:rPr>
              <a:t>Raman</a:t>
            </a:r>
            <a:r>
              <a:rPr kumimoji="0" lang="it-IT" sz="2400" b="0" i="0" u="none" strike="noStrike" cap="none" normalizeH="0" dirty="0" smtClean="0">
                <a:ln>
                  <a:noFill/>
                </a:ln>
                <a:effectLst/>
                <a:latin typeface="Arial" pitchFamily="34" charset="0"/>
                <a:ea typeface="Times New Roman" pitchFamily="18" charset="0"/>
                <a:cs typeface="HelveticaNeue-Light" charset="0"/>
              </a:rPr>
              <a:t> e IR),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diffrazione</a:t>
            </a:r>
            <a:r>
              <a:rPr lang="it-IT" sz="2400" dirty="0">
                <a:solidFill>
                  <a:srgbClr val="FF0000"/>
                </a:solidFill>
                <a:latin typeface="Arial" pitchFamily="34" charset="0"/>
                <a:cs typeface="Arial" pitchFamily="34" charset="0"/>
              </a:rPr>
              <a:t>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 raggi X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di cristalli singolo e </a:t>
            </a:r>
            <a:r>
              <a:rPr kumimoji="0" lang="it-IT" sz="24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polvere</a:t>
            </a:r>
            <a:r>
              <a:rPr lang="it-IT" sz="2400" dirty="0" smtClean="0">
                <a:latin typeface="Arial" pitchFamily="34" charset="0"/>
                <a:cs typeface="Arial" pitchFamily="34" charset="0"/>
              </a:rPr>
              <a:t>,</a:t>
            </a:r>
            <a:r>
              <a:rPr lang="it-IT" sz="2400" dirty="0" smtClean="0">
                <a:latin typeface="Arial" pitchFamily="34" charset="0"/>
                <a:cs typeface="Arial" pitchFamily="34" charset="0"/>
              </a:rPr>
              <a:t>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spettroscopia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 risonanza</a:t>
            </a:r>
            <a:r>
              <a:rPr lang="it-IT" sz="2400" dirty="0">
                <a:solidFill>
                  <a:srgbClr val="FF0000"/>
                </a:solidFill>
                <a:latin typeface="Arial" pitchFamily="34" charset="0"/>
                <a:cs typeface="Arial" pitchFamily="34" charset="0"/>
              </a:rPr>
              <a:t>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magnetica allo stato </a:t>
            </a:r>
            <a:r>
              <a:rPr kumimoji="0" lang="it-IT" sz="24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solido.</a:t>
            </a:r>
            <a:endParaRPr kumimoji="0" lang="it-IT"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0351" y="908720"/>
            <a:ext cx="9144000" cy="45368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ma anche lo studio del comportamento</a:t>
            </a:r>
            <a:r>
              <a:rPr lang="it-IT" sz="2800" dirty="0">
                <a:latin typeface="Arial" pitchFamily="34" charset="0"/>
                <a:cs typeface="Arial" pitchFamily="34" charset="0"/>
              </a:rPr>
              <a:t> </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della fase solida in funzione delle diverse</a:t>
            </a:r>
            <a:r>
              <a:rPr lang="it-IT" sz="2800" dirty="0">
                <a:latin typeface="Arial" pitchFamily="34" charset="0"/>
                <a:cs typeface="Arial" pitchFamily="34" charset="0"/>
              </a:rPr>
              <a:t> </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variabili in grado di influenzare</a:t>
            </a:r>
            <a:r>
              <a:rPr kumimoji="0" lang="it-IT" sz="2800" b="0" i="0" u="none" strike="noStrike" cap="none" normalizeH="0" dirty="0" smtClean="0">
                <a:ln>
                  <a:noFill/>
                </a:ln>
                <a:solidFill>
                  <a:srgbClr val="231F20"/>
                </a:solidFill>
                <a:effectLst/>
                <a:latin typeface="Arial" pitchFamily="34" charset="0"/>
                <a:ea typeface="Times New Roman" pitchFamily="18" charset="0"/>
                <a:cs typeface="HelveticaNeue-Light" charset="0"/>
              </a:rPr>
              <a:t> </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o determinare</a:t>
            </a:r>
            <a:r>
              <a:rPr lang="it-IT" sz="2800" dirty="0">
                <a:latin typeface="Arial" pitchFamily="34" charset="0"/>
                <a:cs typeface="Arial" pitchFamily="34" charset="0"/>
              </a:rPr>
              <a:t> </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il processo di cristallizzazione, quali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temperatura</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t>
            </a:r>
            <a:r>
              <a:rPr lang="it-IT" sz="2800" dirty="0">
                <a:latin typeface="Arial" pitchFamily="34" charset="0"/>
                <a:cs typeface="Arial" pitchFamily="34" charset="0"/>
              </a:rPr>
              <a:t>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scelta dei solventi </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e </a:t>
            </a:r>
            <a:r>
              <a:rPr kumimoji="0" lang="it-IT" sz="2800" b="0" i="0" u="none" strike="noStrike" cap="none" normalizeH="0" dirty="0" smtClean="0">
                <a:ln>
                  <a:noFill/>
                </a:ln>
                <a:solidFill>
                  <a:srgbClr val="231F20"/>
                </a:solidFill>
                <a:effectLst/>
                <a:latin typeface="Arial" pitchFamily="34" charset="0"/>
                <a:ea typeface="Times New Roman" pitchFamily="18" charset="0"/>
                <a:cs typeface="HelveticaNeue-Light" charset="0"/>
              </a:rPr>
              <a:t>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condizioni di formazione del precipitato</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o </a:t>
            </a:r>
            <a:r>
              <a:rPr kumimoji="0" lang="it-IT" sz="2800" b="0" i="0" u="none" strike="noStrike" cap="none" normalizeH="0" dirty="0" smtClean="0">
                <a:ln>
                  <a:noFill/>
                </a:ln>
                <a:solidFill>
                  <a:srgbClr val="231F20"/>
                </a:solidFill>
                <a:effectLst/>
                <a:latin typeface="Arial" pitchFamily="34" charset="0"/>
                <a:ea typeface="Times New Roman" pitchFamily="18" charset="0"/>
                <a:cs typeface="HelveticaNeue-Light" charset="0"/>
              </a:rPr>
              <a:t>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 interconversione</a:t>
            </a:r>
            <a:r>
              <a:rPr lang="it-IT" sz="2800" dirty="0" smtClean="0">
                <a:solidFill>
                  <a:srgbClr val="FF0000"/>
                </a:solidFill>
                <a:latin typeface="Arial" pitchFamily="34" charset="0"/>
                <a:cs typeface="Arial" pitchFamily="34" charset="0"/>
              </a:rPr>
              <a:t>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tra forme solide</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r>
              <a:rPr kumimoji="0" lang="it-IT" sz="2800" b="0" i="0" u="none" strike="noStrike" cap="none" normalizeH="0" dirty="0" smtClean="0">
                <a:ln>
                  <a:noFill/>
                </a:ln>
                <a:solidFill>
                  <a:srgbClr val="231F20"/>
                </a:solidFill>
                <a:effectLst/>
                <a:latin typeface="Arial" pitchFamily="34" charset="0"/>
                <a:ea typeface="Times New Roman" pitchFamily="18" charset="0"/>
                <a:cs typeface="HelveticaNeue-Light" charset="0"/>
              </a:rPr>
              <a:t>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pressione e trattamento meccanico</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r>
              <a:rPr kumimoji="0" lang="it-IT" sz="2800" b="0" i="0" u="none" strike="noStrike" cap="none" normalizeH="0" dirty="0" smtClean="0">
                <a:ln>
                  <a:noFill/>
                </a:ln>
                <a:solidFill>
                  <a:srgbClr val="231F20"/>
                </a:solidFill>
                <a:effectLst/>
                <a:latin typeface="Arial" pitchFamily="34" charset="0"/>
                <a:ea typeface="Times New Roman" pitchFamily="18" charset="0"/>
                <a:cs typeface="HelveticaNeue-Light" charset="0"/>
              </a:rPr>
              <a:t>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assorbimento e rilascio</a:t>
            </a:r>
            <a:r>
              <a:rPr lang="it-IT" sz="2800" dirty="0" smtClean="0">
                <a:solidFill>
                  <a:srgbClr val="FF0000"/>
                </a:solidFill>
                <a:latin typeface="Arial" pitchFamily="34" charset="0"/>
                <a:cs typeface="Arial" pitchFamily="34" charset="0"/>
              </a:rPr>
              <a:t>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 vapore</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temperatura ecc</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t>
            </a:r>
            <a:endParaRPr kumimoji="0" lang="it-IT"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052737"/>
            <a:ext cx="7772400" cy="1944215"/>
          </a:xfrm>
        </p:spPr>
        <p:txBody>
          <a:bodyPr>
            <a:normAutofit/>
          </a:bodyPr>
          <a:lstStyle/>
          <a:p>
            <a:r>
              <a:rPr lang="it-IT" sz="2800" dirty="0" smtClean="0"/>
              <a:t>POLIMORFISMO</a:t>
            </a:r>
            <a:br>
              <a:rPr lang="it-IT" sz="2800" dirty="0" smtClean="0"/>
            </a:br>
            <a:r>
              <a:rPr lang="it-IT" sz="2800" dirty="0" smtClean="0"/>
              <a:t>UNA PROPRIETA’ DELLO STATO SOLIDO</a:t>
            </a:r>
            <a:endParaRPr lang="it-IT" sz="2800" dirty="0"/>
          </a:p>
        </p:txBody>
      </p:sp>
      <p:sp>
        <p:nvSpPr>
          <p:cNvPr id="3" name="Sottotitolo 2"/>
          <p:cNvSpPr>
            <a:spLocks noGrp="1"/>
          </p:cNvSpPr>
          <p:nvPr>
            <p:ph type="subTitle" idx="1"/>
          </p:nvPr>
        </p:nvSpPr>
        <p:spPr>
          <a:xfrm>
            <a:off x="1259632" y="3356992"/>
            <a:ext cx="6768752" cy="2281808"/>
          </a:xfrm>
        </p:spPr>
        <p:txBody>
          <a:bodyPr>
            <a:normAutofit/>
          </a:bodyPr>
          <a:lstStyle/>
          <a:p>
            <a:r>
              <a:rPr lang="it-IT" sz="1900" b="1" dirty="0" smtClean="0">
                <a:solidFill>
                  <a:srgbClr val="FF0000"/>
                </a:solidFill>
              </a:rPr>
              <a:t>Una sostanza una volta sciolta, perde completamente la memoria della forma polimorfa dello stato solido da cui deriva</a:t>
            </a:r>
          </a:p>
          <a:p>
            <a:endParaRPr lang="it-IT" sz="1900" b="1" dirty="0" smtClean="0">
              <a:solidFill>
                <a:srgbClr val="FF0000"/>
              </a:solidFill>
            </a:endParaRPr>
          </a:p>
          <a:p>
            <a:r>
              <a:rPr lang="it-IT" sz="1900" b="1" dirty="0" smtClean="0">
                <a:solidFill>
                  <a:srgbClr val="FF0000"/>
                </a:solidFill>
              </a:rPr>
              <a:t>Il polimorfismo pertanto esercita la sua influenza fintanto che la sostanza rimane allo stato solido</a:t>
            </a:r>
            <a:endParaRPr lang="it-IT" sz="1900" b="1" dirty="0">
              <a:solidFill>
                <a:srgbClr val="FF0000"/>
              </a:solidFill>
            </a:endParaRPr>
          </a:p>
          <a:p>
            <a:endParaRPr lang="it-I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1033883"/>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Il modo più efficace di procedere è quello di</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valutare l’effetto sulla fase cristallina, sia</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essa anidra, solvatata, o amorfa, variando</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una variabile alla volta come illustrato in</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Fig.</a:t>
            </a:r>
            <a:endParaRPr kumimoji="0" lang="it-IT"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948793"/>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Tutti i protocolli di </a:t>
            </a:r>
            <a:r>
              <a:rPr kumimoji="0" lang="it-IT" sz="2800" b="0" i="1" u="none" strike="noStrike" cap="none" normalizeH="0" baseline="0" dirty="0" smtClean="0">
                <a:ln>
                  <a:noFill/>
                </a:ln>
                <a:solidFill>
                  <a:srgbClr val="FF0000"/>
                </a:solidFill>
                <a:effectLst/>
                <a:latin typeface="Arial" pitchFamily="34" charset="0"/>
                <a:ea typeface="Times New Roman" pitchFamily="18" charset="0"/>
                <a:cs typeface="HelveticaNeue-LightItalic"/>
              </a:rPr>
              <a:t>screening</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sia </a:t>
            </a:r>
            <a:r>
              <a:rPr kumimoji="0" lang="it-IT" sz="2800" b="0" i="0" u="none" strike="noStrike" cap="none" normalizeH="0" baseline="0" dirty="0" err="1" smtClean="0">
                <a:ln>
                  <a:noFill/>
                </a:ln>
                <a:solidFill>
                  <a:srgbClr val="231F20"/>
                </a:solidFill>
                <a:effectLst/>
                <a:latin typeface="Arial" pitchFamily="34" charset="0"/>
                <a:ea typeface="Times New Roman" pitchFamily="18" charset="0"/>
                <a:cs typeface="HelveticaNeue-Light" charset="0"/>
              </a:rPr>
              <a:t>automatizzatisia</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manuali, richiedono</a:t>
            </a:r>
            <a:r>
              <a:rPr lang="it-IT" sz="2800" dirty="0">
                <a:latin typeface="Arial" pitchFamily="34" charset="0"/>
                <a:cs typeface="Arial" pitchFamily="34" charset="0"/>
              </a:rPr>
              <a:t> </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in primo luogo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l’identificazione delle</a:t>
            </a:r>
            <a:endParaRPr kumimoji="0" lang="it-IT"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relazioni </a:t>
            </a:r>
            <a:r>
              <a:rPr kumimoji="0" lang="it-IT" sz="28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enantiotropiche</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tra polimorfi</a:t>
            </a:r>
            <a:r>
              <a:rPr lang="it-IT" sz="2800" dirty="0">
                <a:solidFill>
                  <a:srgbClr val="FF0000"/>
                </a:solidFill>
                <a:latin typeface="Arial" pitchFamily="34" charset="0"/>
                <a:cs typeface="Arial" pitchFamily="34" charset="0"/>
              </a:rPr>
              <a:t> </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(forme cristalline che </a:t>
            </a:r>
            <a:r>
              <a:rPr kumimoji="0" lang="it-IT" sz="2800" b="0" i="0" u="none" strike="noStrike" cap="none" normalizeH="0" baseline="0" dirty="0" err="1" smtClean="0">
                <a:ln>
                  <a:noFill/>
                </a:ln>
                <a:solidFill>
                  <a:srgbClr val="231F20"/>
                </a:solidFill>
                <a:effectLst/>
                <a:latin typeface="Arial" pitchFamily="34" charset="0"/>
                <a:ea typeface="Times New Roman" pitchFamily="18" charset="0"/>
                <a:cs typeface="HelveticaNeue-Light" charset="0"/>
              </a:rPr>
              <a:t>interconvertono</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in</a:t>
            </a:r>
            <a:r>
              <a:rPr lang="it-IT" sz="2800" dirty="0">
                <a:latin typeface="Arial" pitchFamily="34" charset="0"/>
                <a:cs typeface="Arial" pitchFamily="34" charset="0"/>
              </a:rPr>
              <a:t> </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funzione della temperatura) e successivamente</a:t>
            </a:r>
            <a:r>
              <a:rPr lang="it-IT" sz="2800" dirty="0">
                <a:latin typeface="Arial" pitchFamily="34" charset="0"/>
                <a:cs typeface="Arial" pitchFamily="34" charset="0"/>
              </a:rPr>
              <a:t> </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la ricerca di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forme cristalline </a:t>
            </a:r>
            <a:r>
              <a:rPr kumimoji="0" lang="it-IT" sz="28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monotropiche</a:t>
            </a:r>
            <a:r>
              <a:rPr lang="it-IT" sz="2800" dirty="0">
                <a:solidFill>
                  <a:srgbClr val="FF0000"/>
                </a:solidFill>
                <a:latin typeface="Arial" pitchFamily="34" charset="0"/>
                <a:cs typeface="Arial" pitchFamily="34" charset="0"/>
              </a:rPr>
              <a:t>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che possano essere ottenute</a:t>
            </a:r>
            <a:r>
              <a:rPr lang="it-IT" sz="2800" dirty="0">
                <a:solidFill>
                  <a:srgbClr val="FF0000"/>
                </a:solidFill>
                <a:latin typeface="Arial" pitchFamily="34" charset="0"/>
                <a:cs typeface="Arial" pitchFamily="34" charset="0"/>
              </a:rPr>
              <a:t>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mutando le condizioni di cristallizzazione, in</a:t>
            </a:r>
            <a:r>
              <a:rPr lang="it-IT" sz="2800" dirty="0">
                <a:solidFill>
                  <a:srgbClr val="FF0000"/>
                </a:solidFill>
                <a:latin typeface="Arial" pitchFamily="34" charset="0"/>
                <a:cs typeface="Arial" pitchFamily="34" charset="0"/>
              </a:rPr>
              <a:t>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particolare il solvente di “</a:t>
            </a:r>
            <a:r>
              <a:rPr kumimoji="0" lang="it-IT" sz="28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seeding</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a:t>
            </a:r>
            <a:r>
              <a:rPr kumimoji="0" lang="it-IT" sz="2800" b="0" i="0" u="none" strike="noStrike" cap="none" normalizeH="0" dirty="0" smtClean="0">
                <a:ln>
                  <a:noFill/>
                </a:ln>
                <a:solidFill>
                  <a:srgbClr val="FF0000"/>
                </a:solidFill>
                <a:effectLst/>
                <a:latin typeface="Arial" pitchFamily="34" charset="0"/>
                <a:ea typeface="Times New Roman" pitchFamily="18" charset="0"/>
                <a:cs typeface="HelveticaNeue-Light" charset="0"/>
              </a:rPr>
              <a:t>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o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la miscela di solventi.</a:t>
            </a:r>
            <a:endParaRPr kumimoji="0" lang="it-IT" sz="28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123024"/>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In ultimo, va menzionata la possibilità di</a:t>
            </a:r>
            <a:r>
              <a:rPr lang="it-IT" sz="2800" dirty="0">
                <a:latin typeface="Arial" pitchFamily="34" charset="0"/>
                <a:cs typeface="Arial" pitchFamily="34" charset="0"/>
              </a:rPr>
              <a:t> </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sfruttare la determinazione della struttura</a:t>
            </a:r>
            <a:r>
              <a:rPr lang="it-IT" sz="2800" dirty="0">
                <a:latin typeface="Arial" pitchFamily="34" charset="0"/>
                <a:cs typeface="Arial" pitchFamily="34" charset="0"/>
              </a:rPr>
              <a:t> </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molecolare e cristallina mediante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diffrazione</a:t>
            </a:r>
            <a:r>
              <a:rPr lang="it-IT" sz="2800" dirty="0">
                <a:solidFill>
                  <a:srgbClr val="FF0000"/>
                </a:solidFill>
                <a:latin typeface="Arial" pitchFamily="34" charset="0"/>
                <a:cs typeface="Arial" pitchFamily="34" charset="0"/>
              </a:rPr>
              <a:t>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 raggi X su cristallo singolo.</a:t>
            </a:r>
          </a:p>
          <a:p>
            <a:pPr marL="0" marR="0" lvl="0" indent="0" algn="just" defTabSz="914400" rtl="0" eaLnBrk="0" fontAlgn="base" latinLnBrk="0" hangingPunct="0">
              <a:lnSpc>
                <a:spcPct val="15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Questa tecnica,sebbene più onerosa della diffrazione su</a:t>
            </a:r>
            <a:r>
              <a:rPr lang="it-IT" sz="2800" dirty="0" smtClean="0">
                <a:latin typeface="Arial" pitchFamily="34" charset="0"/>
                <a:cs typeface="Arial" pitchFamily="34" charset="0"/>
              </a:rPr>
              <a:t> </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polveri, fornisce una conoscenza esatta</a:t>
            </a:r>
            <a:r>
              <a:rPr lang="it-IT" sz="2800" dirty="0">
                <a:latin typeface="Arial" pitchFamily="34" charset="0"/>
                <a:cs typeface="Arial" pitchFamily="34" charset="0"/>
              </a:rPr>
              <a:t> </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della</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a:t>
            </a:r>
            <a:r>
              <a:rPr kumimoji="0" lang="it-IT" sz="28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stereogeometria</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e della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distribuzione</a:t>
            </a:r>
            <a:r>
              <a:rPr lang="it-IT" sz="2800" dirty="0">
                <a:solidFill>
                  <a:srgbClr val="FF0000"/>
                </a:solidFill>
                <a:latin typeface="Arial" pitchFamily="34" charset="0"/>
                <a:cs typeface="Arial" pitchFamily="34" charset="0"/>
              </a:rPr>
              <a:t>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delle molecole nel cristallo e consente di</a:t>
            </a:r>
            <a:r>
              <a:rPr lang="it-IT" sz="2800" dirty="0">
                <a:solidFill>
                  <a:srgbClr val="FF0000"/>
                </a:solidFill>
                <a:latin typeface="Arial" pitchFamily="34" charset="0"/>
                <a:cs typeface="Arial" pitchFamily="34" charset="0"/>
              </a:rPr>
              <a:t>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individuare numero e posizione delle molecole</a:t>
            </a:r>
            <a:r>
              <a:rPr kumimoji="0" lang="it-IT" sz="2800" b="0" i="0" u="none" strike="noStrike" cap="none" normalizeH="0" dirty="0" smtClean="0">
                <a:ln>
                  <a:noFill/>
                </a:ln>
                <a:solidFill>
                  <a:srgbClr val="FF0000"/>
                </a:solidFill>
                <a:effectLst/>
                <a:latin typeface="Arial" pitchFamily="34" charset="0"/>
                <a:ea typeface="Times New Roman" pitchFamily="18" charset="0"/>
                <a:cs typeface="HelveticaNeue-Light" charset="0"/>
              </a:rPr>
              <a:t> </a:t>
            </a:r>
            <a:r>
              <a:rPr kumimoji="0" lang="it-IT" sz="28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di solvente.</a:t>
            </a:r>
            <a:r>
              <a:rPr kumimoji="0" lang="it-IT" sz="2800" b="0" i="0" u="none" strike="noStrike" cap="none" normalizeH="0" baseline="0" dirty="0" smtClean="0">
                <a:ln>
                  <a:noFill/>
                </a:ln>
                <a:solidFill>
                  <a:srgbClr val="FF0000"/>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196752"/>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800" b="1" i="0" u="none" strike="noStrike" cap="none" normalizeH="0" dirty="0" smtClean="0">
                <a:ln>
                  <a:noFill/>
                </a:ln>
                <a:solidFill>
                  <a:schemeClr val="accent3">
                    <a:lumMod val="75000"/>
                  </a:schemeClr>
                </a:solidFill>
                <a:effectLst/>
                <a:latin typeface="Arial" pitchFamily="34" charset="0"/>
                <a:ea typeface="Times New Roman" pitchFamily="18" charset="0"/>
                <a:cs typeface="AvantGarde-Demi"/>
              </a:rPr>
              <a:t>In campo farmaceutico, la ricerca e la caratterizzazione di polimorfi di una molecola</a:t>
            </a:r>
            <a:endParaRPr kumimoji="0" lang="it-IT" sz="2800" b="0" i="0" u="none" strike="noStrike" cap="none" normalizeH="0" dirty="0" smtClean="0">
              <a:ln>
                <a:noFill/>
              </a:ln>
              <a:solidFill>
                <a:schemeClr val="accent3">
                  <a:lumMod val="75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1" i="0" u="none" strike="noStrike" cap="none" normalizeH="0" dirty="0" smtClean="0">
                <a:ln>
                  <a:noFill/>
                </a:ln>
                <a:solidFill>
                  <a:schemeClr val="accent3">
                    <a:lumMod val="75000"/>
                  </a:schemeClr>
                </a:solidFill>
                <a:effectLst/>
                <a:latin typeface="Arial" pitchFamily="34" charset="0"/>
                <a:ea typeface="Times New Roman" pitchFamily="18" charset="0"/>
                <a:cs typeface="AvantGarde-Demi"/>
              </a:rPr>
              <a:t>o di aggregati della medesima molecola con molecole diverse (ad es. solvati)</a:t>
            </a:r>
            <a:endParaRPr kumimoji="0" lang="it-IT" sz="2800" b="0" i="0" u="none" strike="noStrike" cap="none" normalizeH="0" dirty="0" smtClean="0">
              <a:ln>
                <a:noFill/>
              </a:ln>
              <a:solidFill>
                <a:schemeClr val="accent3">
                  <a:lumMod val="75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AvantGarde-Book"/>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AvantGarde-Book"/>
              </a:rPr>
              <a:t>consente la scelta </a:t>
            </a:r>
            <a:r>
              <a:rPr kumimoji="0" lang="it-IT" sz="2800" b="1" i="0" u="none" strike="noStrike" cap="none" normalizeH="0" baseline="0" dirty="0" smtClean="0">
                <a:ln>
                  <a:noFill/>
                </a:ln>
                <a:solidFill>
                  <a:srgbClr val="FF0000"/>
                </a:solidFill>
                <a:effectLst/>
                <a:latin typeface="Arial" pitchFamily="34" charset="0"/>
                <a:ea typeface="Times New Roman" pitchFamily="18" charset="0"/>
                <a:cs typeface="AvantGarde-Book"/>
              </a:rPr>
              <a:t>razionale della forma solida più adatta allo sviluppo di un nuovo</a:t>
            </a:r>
            <a:r>
              <a:rPr kumimoji="0" lang="it-IT" sz="2800" b="1" i="0" u="none" strike="noStrike" cap="none" normalizeH="0" dirty="0" smtClean="0">
                <a:ln>
                  <a:noFill/>
                </a:ln>
                <a:solidFill>
                  <a:srgbClr val="FF0000"/>
                </a:solidFill>
                <a:effectLst/>
                <a:latin typeface="Arial" pitchFamily="34" charset="0"/>
                <a:ea typeface="Times New Roman" pitchFamily="18" charset="0"/>
                <a:cs typeface="AvantGarde-Book"/>
              </a:rPr>
              <a:t> </a:t>
            </a:r>
            <a:r>
              <a:rPr kumimoji="0" lang="it-IT" sz="2800" b="1" i="0" u="none" strike="noStrike" cap="none" normalizeH="0" baseline="0" dirty="0" smtClean="0">
                <a:ln>
                  <a:noFill/>
                </a:ln>
                <a:solidFill>
                  <a:srgbClr val="FF0000"/>
                </a:solidFill>
                <a:effectLst/>
                <a:latin typeface="Arial" pitchFamily="34" charset="0"/>
                <a:ea typeface="Times New Roman" pitchFamily="18" charset="0"/>
                <a:cs typeface="AvantGarde-Book"/>
              </a:rPr>
              <a:t>farmaco </a:t>
            </a:r>
            <a:r>
              <a:rPr kumimoji="0" lang="it-IT" sz="2800" b="0" i="0" u="none" strike="noStrike" cap="none" normalizeH="0" baseline="0" dirty="0" smtClean="0">
                <a:ln>
                  <a:noFill/>
                </a:ln>
                <a:solidFill>
                  <a:srgbClr val="231F20"/>
                </a:solidFill>
                <a:effectLst/>
                <a:latin typeface="Arial" pitchFamily="34" charset="0"/>
                <a:ea typeface="Times New Roman" pitchFamily="18" charset="0"/>
                <a:cs typeface="AvantGarde-Book"/>
              </a:rPr>
              <a:t>e presenta implicazioni rilevanti nel campo brevettuale</a:t>
            </a:r>
            <a:r>
              <a:rPr kumimoji="0" lang="it-IT" sz="2800" b="0" i="0" u="none" strike="noStrike" cap="none" normalizeH="0" baseline="0" dirty="0" smtClean="0">
                <a:ln>
                  <a:noFill/>
                </a:ln>
                <a:solidFill>
                  <a:schemeClr val="tx1"/>
                </a:solidFill>
                <a:effectLst/>
                <a:latin typeface="Arial"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1507583"/>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l fenomeno del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polimorfismo</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 è generato dalla possibilità che la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medesima molecola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si organizzi in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modi diversi in cristalli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diversi (polimorfi), cristallizzi con molecole di solvente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idrati</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 e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solvati</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 o solidifichi senza periodicità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amorfo</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 </a:t>
            </a:r>
            <a:endParaRPr kumimoji="0" lang="it-IT"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p:nvPr/>
        </p:nvPicPr>
        <p:blipFill>
          <a:blip r:embed="rId2" cstate="print"/>
          <a:srcRect/>
          <a:stretch>
            <a:fillRect/>
          </a:stretch>
        </p:blipFill>
        <p:spPr bwMode="auto">
          <a:xfrm>
            <a:off x="755576" y="620688"/>
            <a:ext cx="8388424" cy="6237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420651"/>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Sebbene studiato da tempo, il polimorfismo dei cristalli molecolari è uno dei fenomeni più affascinanti della chimica dello stato solido. Il polimorfismo rappresenta una sfida aperta all’idea stessa di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poter progettare e costruire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in modo razionale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solidi cristallini con architetture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e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proprietà definite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partendo</a:t>
            </a:r>
            <a:r>
              <a:rPr kumimoji="0" lang="it-IT" sz="3200" b="0" i="0" u="none" strike="noStrike" cap="none" normalizeH="0" dirty="0" smtClean="0">
                <a:ln>
                  <a:noFill/>
                </a:ln>
                <a:solidFill>
                  <a:srgbClr val="231F20"/>
                </a:solidFill>
                <a:effectLst/>
                <a:latin typeface="Arial" pitchFamily="34" charset="0"/>
                <a:ea typeface="Times New Roman" pitchFamily="18" charset="0"/>
                <a:cs typeface="HelveticaNeue-Light"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dalla conoscenza dei componenti molecolari utilizzati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a:t>
            </a:r>
            <a:r>
              <a:rPr kumimoji="0" lang="it-IT" sz="3200" b="1" i="1" u="none" strike="noStrike" cap="none" normalizeH="0" baseline="0" dirty="0" err="1" smtClean="0">
                <a:ln>
                  <a:noFill/>
                </a:ln>
                <a:solidFill>
                  <a:srgbClr val="FF0000"/>
                </a:solidFill>
                <a:effectLst/>
                <a:latin typeface="Arial" pitchFamily="34" charset="0"/>
                <a:ea typeface="Times New Roman" pitchFamily="18" charset="0"/>
                <a:cs typeface="HelveticaNeue-LightItalic"/>
              </a:rPr>
              <a:t>crystal</a:t>
            </a:r>
            <a:r>
              <a:rPr kumimoji="0" lang="it-IT" sz="3200" b="1" i="1" u="none" strike="noStrike" cap="none" normalizeH="0" baseline="0" dirty="0" smtClean="0">
                <a:ln>
                  <a:noFill/>
                </a:ln>
                <a:solidFill>
                  <a:srgbClr val="FF0000"/>
                </a:solidFill>
                <a:effectLst/>
                <a:latin typeface="Arial" pitchFamily="34" charset="0"/>
                <a:ea typeface="Times New Roman" pitchFamily="18" charset="0"/>
                <a:cs typeface="HelveticaNeue-LightItalic"/>
              </a:rPr>
              <a:t> </a:t>
            </a:r>
            <a:r>
              <a:rPr kumimoji="0" lang="it-IT" sz="3200" b="1" i="1" u="none" strike="noStrike" cap="none" normalizeH="0" baseline="0" dirty="0" err="1" smtClean="0">
                <a:ln>
                  <a:noFill/>
                </a:ln>
                <a:solidFill>
                  <a:srgbClr val="FF0000"/>
                </a:solidFill>
                <a:effectLst/>
                <a:latin typeface="Arial" pitchFamily="34" charset="0"/>
                <a:ea typeface="Times New Roman" pitchFamily="18" charset="0"/>
                <a:cs typeface="HelveticaNeue-LightItalic"/>
              </a:rPr>
              <a:t>engineering</a:t>
            </a:r>
            <a:r>
              <a:rPr kumimoji="0" lang="it-IT" sz="3200" b="1" i="1" u="none" strike="noStrike" cap="none" normalizeH="0" baseline="0" dirty="0" smtClean="0">
                <a:ln>
                  <a:noFill/>
                </a:ln>
                <a:solidFill>
                  <a:srgbClr val="FF0000"/>
                </a:solidFill>
                <a:effectLst/>
                <a:latin typeface="Arial" pitchFamily="34" charset="0"/>
                <a:ea typeface="Times New Roman" pitchFamily="18" charset="0"/>
                <a:cs typeface="HelveticaNeue-LightItalic"/>
              </a:rPr>
              <a:t>)</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a:t>
            </a:r>
            <a:endParaRPr kumimoji="0" lang="it-IT"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1252349"/>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Infatti, la nostra capacità di controllare l’insorgenza del fenomeno </a:t>
            </a:r>
            <a:r>
              <a:rPr kumimoji="0" lang="it-IT" sz="36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a:t>
            </a:r>
            <a:r>
              <a:rPr kumimoji="0" lang="it-IT" sz="36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crystal</a:t>
            </a:r>
            <a:r>
              <a:rPr kumimoji="0" lang="it-IT" sz="3600" b="0" i="0" u="none" strike="noStrike" cap="none" normalizeH="0" baseline="0" dirty="0" smtClean="0">
                <a:ln>
                  <a:noFill/>
                </a:ln>
                <a:solidFill>
                  <a:srgbClr val="FF0000"/>
                </a:solidFill>
                <a:effectLst/>
                <a:latin typeface="Arial" pitchFamily="34" charset="0"/>
                <a:ea typeface="Times New Roman" pitchFamily="18" charset="0"/>
                <a:cs typeface="HelveticaNeue-Light" charset="0"/>
              </a:rPr>
              <a:t> </a:t>
            </a:r>
            <a:r>
              <a:rPr kumimoji="0" lang="it-IT" sz="3600" b="0" i="0" u="none" strike="noStrike" cap="none" normalizeH="0" baseline="0" dirty="0" err="1" smtClean="0">
                <a:ln>
                  <a:noFill/>
                </a:ln>
                <a:solidFill>
                  <a:srgbClr val="FF0000"/>
                </a:solidFill>
                <a:effectLst/>
                <a:latin typeface="Arial" pitchFamily="34" charset="0"/>
                <a:ea typeface="Times New Roman" pitchFamily="18" charset="0"/>
                <a:cs typeface="HelveticaNeue-Light" charset="0"/>
              </a:rPr>
              <a:t>prediction</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 è tuttora embrionale. </a:t>
            </a:r>
            <a:endParaRPr kumimoji="0" lang="it-IT"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In molti casi l’ottenimento di questa o quella forma cristallina o di una fase amorfa è risultato di </a:t>
            </a:r>
            <a:r>
              <a:rPr kumimoji="0" lang="it-IT" sz="3600" b="0" i="1" u="none" strike="noStrike" cap="none" normalizeH="0" baseline="0" dirty="0" err="1" smtClean="0">
                <a:ln>
                  <a:noFill/>
                </a:ln>
                <a:solidFill>
                  <a:srgbClr val="FF0000"/>
                </a:solidFill>
                <a:effectLst/>
                <a:latin typeface="Arial" pitchFamily="34" charset="0"/>
                <a:ea typeface="Times New Roman" pitchFamily="18" charset="0"/>
                <a:cs typeface="HelveticaNeue-LightItalic" charset="0"/>
              </a:rPr>
              <a:t>serendipity</a:t>
            </a:r>
            <a:r>
              <a:rPr kumimoji="0" lang="it-IT" sz="3600" b="0" i="1" u="none" strike="noStrike" cap="none" normalizeH="0" baseline="0" dirty="0" smtClean="0">
                <a:ln>
                  <a:noFill/>
                </a:ln>
                <a:solidFill>
                  <a:srgbClr val="231F20"/>
                </a:solidFill>
                <a:effectLst/>
                <a:latin typeface="Arial" pitchFamily="34" charset="0"/>
                <a:ea typeface="Times New Roman" pitchFamily="18" charset="0"/>
                <a:cs typeface="HelveticaNeue-LightItalic" charset="0"/>
              </a:rPr>
              <a:t> </a:t>
            </a:r>
            <a:r>
              <a:rPr kumimoji="0" lang="it-IT" sz="3600" b="0" i="0" u="none" strike="noStrike" cap="none" normalizeH="0" baseline="0" dirty="0" smtClean="0">
                <a:ln>
                  <a:noFill/>
                </a:ln>
                <a:solidFill>
                  <a:srgbClr val="231F20"/>
                </a:solidFill>
                <a:effectLst/>
                <a:latin typeface="Arial" pitchFamily="34" charset="0"/>
                <a:ea typeface="Times New Roman" pitchFamily="18" charset="0"/>
                <a:cs typeface="HelveticaNeue-Light" charset="0"/>
              </a:rPr>
              <a:t>piuttosto che un processo sotto completo controllo umano.</a:t>
            </a:r>
            <a:endParaRPr kumimoji="0" lang="it-IT" sz="3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388262"/>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Le diverse fasi cristalline o amorfe, pur contenendo la stessa molecola attiva, possono</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possedere proprietà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chimiche</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fisiche</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 e</a:t>
            </a:r>
            <a:endParaRPr kumimoji="0" lang="it-IT"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meccaniche</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anche molto diverse (ad</a:t>
            </a:r>
            <a:r>
              <a:rPr lang="it-IT" sz="3200" dirty="0" smtClean="0">
                <a:latin typeface="Arial" pitchFamily="34" charset="0"/>
              </a:rPr>
              <a:t> </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esempio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solubilità e biodisponibilità</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igroscopicità</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conducibilità termica ed elettrica</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a:t>
            </a:r>
            <a:r>
              <a:rPr kumimoji="0" lang="it-IT" sz="3200" b="0" i="0" u="none" strike="noStrike" cap="none" normalizeH="0" dirty="0" smtClean="0">
                <a:ln>
                  <a:noFill/>
                </a:ln>
                <a:solidFill>
                  <a:srgbClr val="231F20"/>
                </a:solidFill>
                <a:effectLst/>
                <a:latin typeface="Arial" pitchFamily="34" charset="0"/>
                <a:ea typeface="Times New Roman" pitchFamily="18" charset="0"/>
                <a:cs typeface="HelveticaNeue-Light"/>
              </a:rPr>
              <a:t> </a:t>
            </a:r>
            <a:r>
              <a:rPr kumimoji="0" lang="it-IT" sz="3200" b="0" i="0" u="none" strike="noStrike" cap="none" normalizeH="0" baseline="0" dirty="0" smtClean="0">
                <a:ln>
                  <a:noFill/>
                </a:ln>
                <a:solidFill>
                  <a:srgbClr val="FF0000"/>
                </a:solidFill>
                <a:effectLst/>
                <a:latin typeface="Arial" pitchFamily="34" charset="0"/>
                <a:ea typeface="Times New Roman" pitchFamily="18" charset="0"/>
                <a:cs typeface="HelveticaNeue-Light"/>
              </a:rPr>
              <a:t>stabilità chimica, durezza</a:t>
            </a:r>
            <a:r>
              <a:rPr kumimoji="0" lang="it-IT" sz="3200" b="0" i="0" u="none" strike="noStrike" cap="none" normalizeH="0" baseline="0" dirty="0" smtClean="0">
                <a:ln>
                  <a:noFill/>
                </a:ln>
                <a:solidFill>
                  <a:srgbClr val="231F20"/>
                </a:solidFill>
                <a:effectLst/>
                <a:latin typeface="Arial" pitchFamily="34" charset="0"/>
                <a:ea typeface="Times New Roman" pitchFamily="18" charset="0"/>
                <a:cs typeface="HelveticaNeue-Light"/>
              </a:rPr>
              <a:t>, ecc.) </a:t>
            </a:r>
            <a:endParaRPr kumimoji="0" lang="it-IT"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TotalTime>
  <Words>1532</Words>
  <Application>Microsoft Office PowerPoint</Application>
  <PresentationFormat>Presentazione su schermo (4:3)</PresentationFormat>
  <Paragraphs>124</Paragraphs>
  <Slides>32</Slides>
  <Notes>0</Notes>
  <HiddenSlides>0</HiddenSlides>
  <MMClips>0</MMClips>
  <ScaleCrop>false</ScaleCrop>
  <HeadingPairs>
    <vt:vector size="4" baseType="variant">
      <vt:variant>
        <vt:lpstr>Tema</vt:lpstr>
      </vt:variant>
      <vt:variant>
        <vt:i4>3</vt:i4>
      </vt:variant>
      <vt:variant>
        <vt:lpstr>Titoli diapositive</vt:lpstr>
      </vt:variant>
      <vt:variant>
        <vt:i4>32</vt:i4>
      </vt:variant>
    </vt:vector>
  </HeadingPairs>
  <TitlesOfParts>
    <vt:vector size="35" baseType="lpstr">
      <vt:lpstr>Tema di Office</vt:lpstr>
      <vt:lpstr>1_Tema di Office</vt:lpstr>
      <vt:lpstr>2_Tema di Office</vt:lpstr>
      <vt:lpstr>Proprietà del farmaco </vt:lpstr>
      <vt:lpstr>Diapositiva 2</vt:lpstr>
      <vt:lpstr>POLIMORFISMO UNA PROPRIETA’ DELLO STATO SOLIDO</vt:lpstr>
      <vt:lpstr>Diapositiva 4</vt:lpstr>
      <vt:lpstr>Diapositiva 5</vt:lpstr>
      <vt:lpstr>Diapositiva 6</vt:lpstr>
      <vt:lpstr>Diapositiva 7</vt:lpstr>
      <vt:lpstr>Diapositiva 8</vt:lpstr>
      <vt:lpstr>Diapositiva 9</vt:lpstr>
      <vt:lpstr>Diapositiva 10</vt:lpstr>
      <vt:lpstr>Diapositiva 11</vt:lpstr>
      <vt:lpstr>Diapositiva 12</vt:lpstr>
      <vt:lpstr>Il problema del polimorfismo in campo farmaceutico</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POLIMORFISMO</dc:title>
  <dc:creator>Your User Name</dc:creator>
  <cp:lastModifiedBy>Antonia</cp:lastModifiedBy>
  <cp:revision>90</cp:revision>
  <dcterms:created xsi:type="dcterms:W3CDTF">2012-03-29T13:40:27Z</dcterms:created>
  <dcterms:modified xsi:type="dcterms:W3CDTF">2016-03-10T11:03:44Z</dcterms:modified>
</cp:coreProperties>
</file>