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21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83337-204B-42EA-91D5-300D13AF875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8A7F58-82A9-433F-B95D-86DA4DC7C78B}">
      <dgm:prSet/>
      <dgm:spPr/>
      <dgm:t>
        <a:bodyPr/>
        <a:lstStyle/>
        <a:p>
          <a:r>
            <a:rPr lang="it-IT"/>
            <a:t>Monetary union: exclusive competence</a:t>
          </a:r>
          <a:endParaRPr lang="en-US"/>
        </a:p>
      </dgm:t>
    </dgm:pt>
    <dgm:pt modelId="{688D31E1-61D4-4A02-A916-9C39ECC4937F}" type="parTrans" cxnId="{CAD28DF8-1D20-449F-BFCD-E4E20C710413}">
      <dgm:prSet/>
      <dgm:spPr/>
      <dgm:t>
        <a:bodyPr/>
        <a:lstStyle/>
        <a:p>
          <a:endParaRPr lang="en-US"/>
        </a:p>
      </dgm:t>
    </dgm:pt>
    <dgm:pt modelId="{2B5FBFAA-FC3D-459D-9D82-5B787C16503A}" type="sibTrans" cxnId="{CAD28DF8-1D20-449F-BFCD-E4E20C710413}">
      <dgm:prSet/>
      <dgm:spPr/>
      <dgm:t>
        <a:bodyPr/>
        <a:lstStyle/>
        <a:p>
          <a:endParaRPr lang="en-US"/>
        </a:p>
      </dgm:t>
    </dgm:pt>
    <dgm:pt modelId="{2BE4CF99-3E7F-42DA-83BE-34986BFE3892}">
      <dgm:prSet/>
      <dgm:spPr/>
      <dgm:t>
        <a:bodyPr/>
        <a:lstStyle/>
        <a:p>
          <a:r>
            <a:rPr lang="it-IT"/>
            <a:t>Economic union: coordinating competence</a:t>
          </a:r>
          <a:endParaRPr lang="en-US"/>
        </a:p>
      </dgm:t>
    </dgm:pt>
    <dgm:pt modelId="{CF33FAAE-9073-4197-9BF8-CE38335C5687}" type="parTrans" cxnId="{9B9E9DA0-5F9F-49EB-9B76-6258DBAD1825}">
      <dgm:prSet/>
      <dgm:spPr/>
      <dgm:t>
        <a:bodyPr/>
        <a:lstStyle/>
        <a:p>
          <a:endParaRPr lang="en-US"/>
        </a:p>
      </dgm:t>
    </dgm:pt>
    <dgm:pt modelId="{39BF5510-2E73-4CB2-AAB4-6E4E60C5A9F4}" type="sibTrans" cxnId="{9B9E9DA0-5F9F-49EB-9B76-6258DBAD1825}">
      <dgm:prSet/>
      <dgm:spPr/>
      <dgm:t>
        <a:bodyPr/>
        <a:lstStyle/>
        <a:p>
          <a:endParaRPr lang="en-US"/>
        </a:p>
      </dgm:t>
    </dgm:pt>
    <dgm:pt modelId="{C9FA2AB2-AEF9-40CB-AF1C-114ACCF1A2ED}" type="pres">
      <dgm:prSet presAssocID="{4E883337-204B-42EA-91D5-300D13AF875D}" presName="diagram" presStyleCnt="0">
        <dgm:presLayoutVars>
          <dgm:dir/>
          <dgm:resizeHandles val="exact"/>
        </dgm:presLayoutVars>
      </dgm:prSet>
      <dgm:spPr/>
    </dgm:pt>
    <dgm:pt modelId="{2D5531BD-9F69-4BAC-BD52-13F847CD2562}" type="pres">
      <dgm:prSet presAssocID="{428A7F58-82A9-433F-B95D-86DA4DC7C78B}" presName="node" presStyleLbl="node1" presStyleIdx="0" presStyleCnt="2">
        <dgm:presLayoutVars>
          <dgm:bulletEnabled val="1"/>
        </dgm:presLayoutVars>
      </dgm:prSet>
      <dgm:spPr/>
    </dgm:pt>
    <dgm:pt modelId="{3D0294D8-390B-46D0-B3D5-8DCBBD86634E}" type="pres">
      <dgm:prSet presAssocID="{2B5FBFAA-FC3D-459D-9D82-5B787C16503A}" presName="sibTrans" presStyleCnt="0"/>
      <dgm:spPr/>
    </dgm:pt>
    <dgm:pt modelId="{48F9CFA8-2E48-4610-BDA1-D82756194938}" type="pres">
      <dgm:prSet presAssocID="{2BE4CF99-3E7F-42DA-83BE-34986BFE3892}" presName="node" presStyleLbl="node1" presStyleIdx="1" presStyleCnt="2">
        <dgm:presLayoutVars>
          <dgm:bulletEnabled val="1"/>
        </dgm:presLayoutVars>
      </dgm:prSet>
      <dgm:spPr/>
    </dgm:pt>
  </dgm:ptLst>
  <dgm:cxnLst>
    <dgm:cxn modelId="{DE23EE84-CA3B-4D9B-BACF-0902E34CD7D5}" type="presOf" srcId="{428A7F58-82A9-433F-B95D-86DA4DC7C78B}" destId="{2D5531BD-9F69-4BAC-BD52-13F847CD2562}" srcOrd="0" destOrd="0" presId="urn:microsoft.com/office/officeart/2005/8/layout/default"/>
    <dgm:cxn modelId="{9B9E9DA0-5F9F-49EB-9B76-6258DBAD1825}" srcId="{4E883337-204B-42EA-91D5-300D13AF875D}" destId="{2BE4CF99-3E7F-42DA-83BE-34986BFE3892}" srcOrd="1" destOrd="0" parTransId="{CF33FAAE-9073-4197-9BF8-CE38335C5687}" sibTransId="{39BF5510-2E73-4CB2-AAB4-6E4E60C5A9F4}"/>
    <dgm:cxn modelId="{7F735EBE-18EF-4685-B6F7-9109AE84FEEA}" type="presOf" srcId="{4E883337-204B-42EA-91D5-300D13AF875D}" destId="{C9FA2AB2-AEF9-40CB-AF1C-114ACCF1A2ED}" srcOrd="0" destOrd="0" presId="urn:microsoft.com/office/officeart/2005/8/layout/default"/>
    <dgm:cxn modelId="{CAD28DF8-1D20-449F-BFCD-E4E20C710413}" srcId="{4E883337-204B-42EA-91D5-300D13AF875D}" destId="{428A7F58-82A9-433F-B95D-86DA4DC7C78B}" srcOrd="0" destOrd="0" parTransId="{688D31E1-61D4-4A02-A916-9C39ECC4937F}" sibTransId="{2B5FBFAA-FC3D-459D-9D82-5B787C16503A}"/>
    <dgm:cxn modelId="{4E246DFA-E11F-4E47-8939-DF7F0B339946}" type="presOf" srcId="{2BE4CF99-3E7F-42DA-83BE-34986BFE3892}" destId="{48F9CFA8-2E48-4610-BDA1-D82756194938}" srcOrd="0" destOrd="0" presId="urn:microsoft.com/office/officeart/2005/8/layout/default"/>
    <dgm:cxn modelId="{8CE56D9F-E007-4702-89BE-1C3B328F7840}" type="presParOf" srcId="{C9FA2AB2-AEF9-40CB-AF1C-114ACCF1A2ED}" destId="{2D5531BD-9F69-4BAC-BD52-13F847CD2562}" srcOrd="0" destOrd="0" presId="urn:microsoft.com/office/officeart/2005/8/layout/default"/>
    <dgm:cxn modelId="{B6E9CE42-E7DB-4834-BDFC-75C297F7D9DC}" type="presParOf" srcId="{C9FA2AB2-AEF9-40CB-AF1C-114ACCF1A2ED}" destId="{3D0294D8-390B-46D0-B3D5-8DCBBD86634E}" srcOrd="1" destOrd="0" presId="urn:microsoft.com/office/officeart/2005/8/layout/default"/>
    <dgm:cxn modelId="{CA85086F-51EF-4A6A-9999-E79ED7F1FD81}" type="presParOf" srcId="{C9FA2AB2-AEF9-40CB-AF1C-114ACCF1A2ED}" destId="{48F9CFA8-2E48-4610-BDA1-D8275619493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0CFFD-AFE0-4341-B08A-5B73AA9EFB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E974098-66E8-45C4-8FB7-E0010544F226}">
      <dgm:prSet/>
      <dgm:spPr/>
      <dgm:t>
        <a:bodyPr/>
        <a:lstStyle/>
        <a:p>
          <a:r>
            <a:rPr lang="it-IT"/>
            <a:t>Price stability- inflation not exceeding 1.5 % above that of the three best performing Member States</a:t>
          </a:r>
          <a:endParaRPr lang="en-US"/>
        </a:p>
      </dgm:t>
    </dgm:pt>
    <dgm:pt modelId="{60163A8D-D7CE-4178-93E3-1F2F138A847D}" type="parTrans" cxnId="{FD21CDD4-41A2-46FA-9D1A-513704BEDD2E}">
      <dgm:prSet/>
      <dgm:spPr/>
      <dgm:t>
        <a:bodyPr/>
        <a:lstStyle/>
        <a:p>
          <a:endParaRPr lang="en-US"/>
        </a:p>
      </dgm:t>
    </dgm:pt>
    <dgm:pt modelId="{41B0FA5C-ADAF-482C-B851-21E558B41D02}" type="sibTrans" cxnId="{FD21CDD4-41A2-46FA-9D1A-513704BEDD2E}">
      <dgm:prSet/>
      <dgm:spPr/>
      <dgm:t>
        <a:bodyPr/>
        <a:lstStyle/>
        <a:p>
          <a:endParaRPr lang="en-US"/>
        </a:p>
      </dgm:t>
    </dgm:pt>
    <dgm:pt modelId="{4493D845-3F38-469B-8F34-0D3606FF285E}">
      <dgm:prSet/>
      <dgm:spPr/>
      <dgm:t>
        <a:bodyPr/>
        <a:lstStyle/>
        <a:p>
          <a:r>
            <a:rPr lang="it-IT"/>
            <a:t>No excessive deficit (over 3% of GDP or total debt exceeding 60% of GDP)</a:t>
          </a:r>
          <a:endParaRPr lang="en-US"/>
        </a:p>
      </dgm:t>
    </dgm:pt>
    <dgm:pt modelId="{44AAB302-BC7B-4C75-81E0-EB3297A6C04A}" type="parTrans" cxnId="{4DFE7D8C-DD2F-4454-BBFC-EA6F2D62636A}">
      <dgm:prSet/>
      <dgm:spPr/>
      <dgm:t>
        <a:bodyPr/>
        <a:lstStyle/>
        <a:p>
          <a:endParaRPr lang="en-US"/>
        </a:p>
      </dgm:t>
    </dgm:pt>
    <dgm:pt modelId="{308FD44C-D893-40A4-AFA9-E987102AFE6E}" type="sibTrans" cxnId="{4DFE7D8C-DD2F-4454-BBFC-EA6F2D62636A}">
      <dgm:prSet/>
      <dgm:spPr/>
      <dgm:t>
        <a:bodyPr/>
        <a:lstStyle/>
        <a:p>
          <a:endParaRPr lang="en-US"/>
        </a:p>
      </dgm:t>
    </dgm:pt>
    <dgm:pt modelId="{F478DBBA-B67F-43D9-BD8F-76AE1D5F2040}">
      <dgm:prSet/>
      <dgm:spPr/>
      <dgm:t>
        <a:bodyPr/>
        <a:lstStyle/>
        <a:p>
          <a:r>
            <a:rPr lang="it-IT"/>
            <a:t>At least two years in the EMS without devaluations. </a:t>
          </a:r>
          <a:endParaRPr lang="en-US"/>
        </a:p>
      </dgm:t>
    </dgm:pt>
    <dgm:pt modelId="{78D0EE8C-F84F-4022-ABA9-71301AE0B02C}" type="parTrans" cxnId="{2A3CEDAE-A109-42AF-BD2A-300EBF915A79}">
      <dgm:prSet/>
      <dgm:spPr/>
      <dgm:t>
        <a:bodyPr/>
        <a:lstStyle/>
        <a:p>
          <a:endParaRPr lang="en-US"/>
        </a:p>
      </dgm:t>
    </dgm:pt>
    <dgm:pt modelId="{64709855-798E-4794-852E-8C952E310DD5}" type="sibTrans" cxnId="{2A3CEDAE-A109-42AF-BD2A-300EBF915A79}">
      <dgm:prSet/>
      <dgm:spPr/>
      <dgm:t>
        <a:bodyPr/>
        <a:lstStyle/>
        <a:p>
          <a:endParaRPr lang="en-US"/>
        </a:p>
      </dgm:t>
    </dgm:pt>
    <dgm:pt modelId="{C01F937E-7FC5-4FC5-821E-8DDD5B580428}">
      <dgm:prSet/>
      <dgm:spPr/>
      <dgm:t>
        <a:bodyPr/>
        <a:lstStyle/>
        <a:p>
          <a:r>
            <a:rPr lang="it-IT"/>
            <a:t>Nominal average long-term interest rate of a Member State not exceeding that of the three best-performing Member States by more than 2%</a:t>
          </a:r>
          <a:endParaRPr lang="en-US"/>
        </a:p>
      </dgm:t>
    </dgm:pt>
    <dgm:pt modelId="{F0C71409-CF19-4588-B44C-CA9A2CB3E3BB}" type="parTrans" cxnId="{75BABCBB-D8F7-47E2-A65E-19CEEB647DD6}">
      <dgm:prSet/>
      <dgm:spPr/>
      <dgm:t>
        <a:bodyPr/>
        <a:lstStyle/>
        <a:p>
          <a:endParaRPr lang="en-US"/>
        </a:p>
      </dgm:t>
    </dgm:pt>
    <dgm:pt modelId="{E8BC5371-8A6D-4834-A8F8-E6B43F6F2479}" type="sibTrans" cxnId="{75BABCBB-D8F7-47E2-A65E-19CEEB647DD6}">
      <dgm:prSet/>
      <dgm:spPr/>
      <dgm:t>
        <a:bodyPr/>
        <a:lstStyle/>
        <a:p>
          <a:endParaRPr lang="en-US"/>
        </a:p>
      </dgm:t>
    </dgm:pt>
    <dgm:pt modelId="{2B722250-16DF-42EB-A246-0A153F8E283F}" type="pres">
      <dgm:prSet presAssocID="{E280CFFD-AFE0-4341-B08A-5B73AA9EFBD4}" presName="root" presStyleCnt="0">
        <dgm:presLayoutVars>
          <dgm:dir/>
          <dgm:resizeHandles val="exact"/>
        </dgm:presLayoutVars>
      </dgm:prSet>
      <dgm:spPr/>
    </dgm:pt>
    <dgm:pt modelId="{D91A0E95-8B9E-49F9-9A5D-F7E12BBE70CA}" type="pres">
      <dgm:prSet presAssocID="{DE974098-66E8-45C4-8FB7-E0010544F226}" presName="compNode" presStyleCnt="0"/>
      <dgm:spPr/>
    </dgm:pt>
    <dgm:pt modelId="{2DC8E3B4-614A-4CA8-B038-E01129A0BDBB}" type="pres">
      <dgm:prSet presAssocID="{DE974098-66E8-45C4-8FB7-E0010544F226}" presName="bgRect" presStyleLbl="bgShp" presStyleIdx="0" presStyleCnt="4"/>
      <dgm:spPr/>
    </dgm:pt>
    <dgm:pt modelId="{66130D9B-C260-4598-AE07-410F8EE792FE}" type="pres">
      <dgm:prSet presAssocID="{DE974098-66E8-45C4-8FB7-E0010544F2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o"/>
        </a:ext>
      </dgm:extLst>
    </dgm:pt>
    <dgm:pt modelId="{82C01030-74A5-4340-B692-603E08EBEA4D}" type="pres">
      <dgm:prSet presAssocID="{DE974098-66E8-45C4-8FB7-E0010544F226}" presName="spaceRect" presStyleCnt="0"/>
      <dgm:spPr/>
    </dgm:pt>
    <dgm:pt modelId="{86609336-820E-4FF8-B6D6-130182BD57EF}" type="pres">
      <dgm:prSet presAssocID="{DE974098-66E8-45C4-8FB7-E0010544F226}" presName="parTx" presStyleLbl="revTx" presStyleIdx="0" presStyleCnt="4">
        <dgm:presLayoutVars>
          <dgm:chMax val="0"/>
          <dgm:chPref val="0"/>
        </dgm:presLayoutVars>
      </dgm:prSet>
      <dgm:spPr/>
    </dgm:pt>
    <dgm:pt modelId="{3B4CFCB5-320E-4395-8777-C368B33B3374}" type="pres">
      <dgm:prSet presAssocID="{41B0FA5C-ADAF-482C-B851-21E558B41D02}" presName="sibTrans" presStyleCnt="0"/>
      <dgm:spPr/>
    </dgm:pt>
    <dgm:pt modelId="{FB07FA21-A675-4CEE-9352-F4B79D4BBF26}" type="pres">
      <dgm:prSet presAssocID="{4493D845-3F38-469B-8F34-0D3606FF285E}" presName="compNode" presStyleCnt="0"/>
      <dgm:spPr/>
    </dgm:pt>
    <dgm:pt modelId="{F1DFD8C9-C1AC-404C-8486-F65F62F58C39}" type="pres">
      <dgm:prSet presAssocID="{4493D845-3F38-469B-8F34-0D3606FF285E}" presName="bgRect" presStyleLbl="bgShp" presStyleIdx="1" presStyleCnt="4"/>
      <dgm:spPr/>
    </dgm:pt>
    <dgm:pt modelId="{ACCC3978-7F06-45B6-8517-5F5A84B1572C}" type="pres">
      <dgm:prSet presAssocID="{4493D845-3F38-469B-8F34-0D3606FF285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naro"/>
        </a:ext>
      </dgm:extLst>
    </dgm:pt>
    <dgm:pt modelId="{2DD0D50E-5662-49FF-AB42-81F7A1B29E1F}" type="pres">
      <dgm:prSet presAssocID="{4493D845-3F38-469B-8F34-0D3606FF285E}" presName="spaceRect" presStyleCnt="0"/>
      <dgm:spPr/>
    </dgm:pt>
    <dgm:pt modelId="{24D093B4-4B22-482E-9081-F59F39583792}" type="pres">
      <dgm:prSet presAssocID="{4493D845-3F38-469B-8F34-0D3606FF285E}" presName="parTx" presStyleLbl="revTx" presStyleIdx="1" presStyleCnt="4">
        <dgm:presLayoutVars>
          <dgm:chMax val="0"/>
          <dgm:chPref val="0"/>
        </dgm:presLayoutVars>
      </dgm:prSet>
      <dgm:spPr/>
    </dgm:pt>
    <dgm:pt modelId="{A46436CA-F521-4BDB-85B4-ABAA1339174A}" type="pres">
      <dgm:prSet presAssocID="{308FD44C-D893-40A4-AFA9-E987102AFE6E}" presName="sibTrans" presStyleCnt="0"/>
      <dgm:spPr/>
    </dgm:pt>
    <dgm:pt modelId="{7821E7C7-62A2-48DB-B0B2-DE3B61BC734E}" type="pres">
      <dgm:prSet presAssocID="{F478DBBA-B67F-43D9-BD8F-76AE1D5F2040}" presName="compNode" presStyleCnt="0"/>
      <dgm:spPr/>
    </dgm:pt>
    <dgm:pt modelId="{422B47C0-792B-444F-8CA0-9C5FBAAB5152}" type="pres">
      <dgm:prSet presAssocID="{F478DBBA-B67F-43D9-BD8F-76AE1D5F2040}" presName="bgRect" presStyleLbl="bgShp" presStyleIdx="2" presStyleCnt="4"/>
      <dgm:spPr/>
    </dgm:pt>
    <dgm:pt modelId="{FF933AC6-5DDE-46C5-B036-711F96D64827}" type="pres">
      <dgm:prSet presAssocID="{F478DBBA-B67F-43D9-BD8F-76AE1D5F20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copio"/>
        </a:ext>
      </dgm:extLst>
    </dgm:pt>
    <dgm:pt modelId="{636EF11C-48E0-4C7B-849E-6875D325FE2D}" type="pres">
      <dgm:prSet presAssocID="{F478DBBA-B67F-43D9-BD8F-76AE1D5F2040}" presName="spaceRect" presStyleCnt="0"/>
      <dgm:spPr/>
    </dgm:pt>
    <dgm:pt modelId="{9D1E317E-BE46-4DD0-B2FE-C38D7DF43690}" type="pres">
      <dgm:prSet presAssocID="{F478DBBA-B67F-43D9-BD8F-76AE1D5F2040}" presName="parTx" presStyleLbl="revTx" presStyleIdx="2" presStyleCnt="4">
        <dgm:presLayoutVars>
          <dgm:chMax val="0"/>
          <dgm:chPref val="0"/>
        </dgm:presLayoutVars>
      </dgm:prSet>
      <dgm:spPr/>
    </dgm:pt>
    <dgm:pt modelId="{5EF63D26-26B8-42F1-ADA6-CF7C4815EB3D}" type="pres">
      <dgm:prSet presAssocID="{64709855-798E-4794-852E-8C952E310DD5}" presName="sibTrans" presStyleCnt="0"/>
      <dgm:spPr/>
    </dgm:pt>
    <dgm:pt modelId="{DD74CA8D-5FD1-4C29-A95C-971C4DBF18FB}" type="pres">
      <dgm:prSet presAssocID="{C01F937E-7FC5-4FC5-821E-8DDD5B580428}" presName="compNode" presStyleCnt="0"/>
      <dgm:spPr/>
    </dgm:pt>
    <dgm:pt modelId="{2E1CAE4C-FA60-415D-BEBF-7F3B3D7E10C9}" type="pres">
      <dgm:prSet presAssocID="{C01F937E-7FC5-4FC5-821E-8DDD5B580428}" presName="bgRect" presStyleLbl="bgShp" presStyleIdx="3" presStyleCnt="4"/>
      <dgm:spPr/>
    </dgm:pt>
    <dgm:pt modelId="{10A93B47-0AAD-4DAC-8FE9-094339F893E9}" type="pres">
      <dgm:prSet presAssocID="{C01F937E-7FC5-4FC5-821E-8DDD5B5804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F6C3C99B-AE92-4D31-B0E1-BFA1D238A4A1}" type="pres">
      <dgm:prSet presAssocID="{C01F937E-7FC5-4FC5-821E-8DDD5B580428}" presName="spaceRect" presStyleCnt="0"/>
      <dgm:spPr/>
    </dgm:pt>
    <dgm:pt modelId="{BBD00E95-0E0A-4C27-AF63-642B70CB75F9}" type="pres">
      <dgm:prSet presAssocID="{C01F937E-7FC5-4FC5-821E-8DDD5B5804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7C75259-DD34-4CFF-8FC5-4FC152011089}" type="presOf" srcId="{DE974098-66E8-45C4-8FB7-E0010544F226}" destId="{86609336-820E-4FF8-B6D6-130182BD57EF}" srcOrd="0" destOrd="0" presId="urn:microsoft.com/office/officeart/2018/2/layout/IconVerticalSolidList"/>
    <dgm:cxn modelId="{BB03108A-CD88-4449-A846-1D4EBA9ED9DC}" type="presOf" srcId="{E280CFFD-AFE0-4341-B08A-5B73AA9EFBD4}" destId="{2B722250-16DF-42EB-A246-0A153F8E283F}" srcOrd="0" destOrd="0" presId="urn:microsoft.com/office/officeart/2018/2/layout/IconVerticalSolidList"/>
    <dgm:cxn modelId="{4DFE7D8C-DD2F-4454-BBFC-EA6F2D62636A}" srcId="{E280CFFD-AFE0-4341-B08A-5B73AA9EFBD4}" destId="{4493D845-3F38-469B-8F34-0D3606FF285E}" srcOrd="1" destOrd="0" parTransId="{44AAB302-BC7B-4C75-81E0-EB3297A6C04A}" sibTransId="{308FD44C-D893-40A4-AFA9-E987102AFE6E}"/>
    <dgm:cxn modelId="{2A3CEDAE-A109-42AF-BD2A-300EBF915A79}" srcId="{E280CFFD-AFE0-4341-B08A-5B73AA9EFBD4}" destId="{F478DBBA-B67F-43D9-BD8F-76AE1D5F2040}" srcOrd="2" destOrd="0" parTransId="{78D0EE8C-F84F-4022-ABA9-71301AE0B02C}" sibTransId="{64709855-798E-4794-852E-8C952E310DD5}"/>
    <dgm:cxn modelId="{375BC7B5-DB53-4711-B785-38763B9D133E}" type="presOf" srcId="{4493D845-3F38-469B-8F34-0D3606FF285E}" destId="{24D093B4-4B22-482E-9081-F59F39583792}" srcOrd="0" destOrd="0" presId="urn:microsoft.com/office/officeart/2018/2/layout/IconVerticalSolidList"/>
    <dgm:cxn modelId="{75BABCBB-D8F7-47E2-A65E-19CEEB647DD6}" srcId="{E280CFFD-AFE0-4341-B08A-5B73AA9EFBD4}" destId="{C01F937E-7FC5-4FC5-821E-8DDD5B580428}" srcOrd="3" destOrd="0" parTransId="{F0C71409-CF19-4588-B44C-CA9A2CB3E3BB}" sibTransId="{E8BC5371-8A6D-4834-A8F8-E6B43F6F2479}"/>
    <dgm:cxn modelId="{FD21CDD4-41A2-46FA-9D1A-513704BEDD2E}" srcId="{E280CFFD-AFE0-4341-B08A-5B73AA9EFBD4}" destId="{DE974098-66E8-45C4-8FB7-E0010544F226}" srcOrd="0" destOrd="0" parTransId="{60163A8D-D7CE-4178-93E3-1F2F138A847D}" sibTransId="{41B0FA5C-ADAF-482C-B851-21E558B41D02}"/>
    <dgm:cxn modelId="{E98FCFDC-1014-453F-8C74-D4C964AE4010}" type="presOf" srcId="{C01F937E-7FC5-4FC5-821E-8DDD5B580428}" destId="{BBD00E95-0E0A-4C27-AF63-642B70CB75F9}" srcOrd="0" destOrd="0" presId="urn:microsoft.com/office/officeart/2018/2/layout/IconVerticalSolidList"/>
    <dgm:cxn modelId="{0F88C1F9-5DC0-4BCB-B3CC-E9E743FF4B51}" type="presOf" srcId="{F478DBBA-B67F-43D9-BD8F-76AE1D5F2040}" destId="{9D1E317E-BE46-4DD0-B2FE-C38D7DF43690}" srcOrd="0" destOrd="0" presId="urn:microsoft.com/office/officeart/2018/2/layout/IconVerticalSolidList"/>
    <dgm:cxn modelId="{F529DCC8-6089-45DD-861A-DC26DCD82B66}" type="presParOf" srcId="{2B722250-16DF-42EB-A246-0A153F8E283F}" destId="{D91A0E95-8B9E-49F9-9A5D-F7E12BBE70CA}" srcOrd="0" destOrd="0" presId="urn:microsoft.com/office/officeart/2018/2/layout/IconVerticalSolidList"/>
    <dgm:cxn modelId="{3082F12E-4191-4564-B672-BCD9352A31A1}" type="presParOf" srcId="{D91A0E95-8B9E-49F9-9A5D-F7E12BBE70CA}" destId="{2DC8E3B4-614A-4CA8-B038-E01129A0BDBB}" srcOrd="0" destOrd="0" presId="urn:microsoft.com/office/officeart/2018/2/layout/IconVerticalSolidList"/>
    <dgm:cxn modelId="{185CF47D-E1EA-4A3D-8610-695B9D131B0F}" type="presParOf" srcId="{D91A0E95-8B9E-49F9-9A5D-F7E12BBE70CA}" destId="{66130D9B-C260-4598-AE07-410F8EE792FE}" srcOrd="1" destOrd="0" presId="urn:microsoft.com/office/officeart/2018/2/layout/IconVerticalSolidList"/>
    <dgm:cxn modelId="{48D2384C-408B-4C85-A634-DA939EDD0880}" type="presParOf" srcId="{D91A0E95-8B9E-49F9-9A5D-F7E12BBE70CA}" destId="{82C01030-74A5-4340-B692-603E08EBEA4D}" srcOrd="2" destOrd="0" presId="urn:microsoft.com/office/officeart/2018/2/layout/IconVerticalSolidList"/>
    <dgm:cxn modelId="{0F976AE0-7F85-47B5-BAE0-160394ECCDA3}" type="presParOf" srcId="{D91A0E95-8B9E-49F9-9A5D-F7E12BBE70CA}" destId="{86609336-820E-4FF8-B6D6-130182BD57EF}" srcOrd="3" destOrd="0" presId="urn:microsoft.com/office/officeart/2018/2/layout/IconVerticalSolidList"/>
    <dgm:cxn modelId="{3D9EAE94-1F8C-4A9E-8193-4CFDBAD176BB}" type="presParOf" srcId="{2B722250-16DF-42EB-A246-0A153F8E283F}" destId="{3B4CFCB5-320E-4395-8777-C368B33B3374}" srcOrd="1" destOrd="0" presId="urn:microsoft.com/office/officeart/2018/2/layout/IconVerticalSolidList"/>
    <dgm:cxn modelId="{97C5F818-D370-4074-9A9D-DB143DEEEC8D}" type="presParOf" srcId="{2B722250-16DF-42EB-A246-0A153F8E283F}" destId="{FB07FA21-A675-4CEE-9352-F4B79D4BBF26}" srcOrd="2" destOrd="0" presId="urn:microsoft.com/office/officeart/2018/2/layout/IconVerticalSolidList"/>
    <dgm:cxn modelId="{F1BFFB3E-7075-4C93-9082-D8ADF0D6237F}" type="presParOf" srcId="{FB07FA21-A675-4CEE-9352-F4B79D4BBF26}" destId="{F1DFD8C9-C1AC-404C-8486-F65F62F58C39}" srcOrd="0" destOrd="0" presId="urn:microsoft.com/office/officeart/2018/2/layout/IconVerticalSolidList"/>
    <dgm:cxn modelId="{C83801D2-570B-4A56-9570-AC7AF68EE4AD}" type="presParOf" srcId="{FB07FA21-A675-4CEE-9352-F4B79D4BBF26}" destId="{ACCC3978-7F06-45B6-8517-5F5A84B1572C}" srcOrd="1" destOrd="0" presId="urn:microsoft.com/office/officeart/2018/2/layout/IconVerticalSolidList"/>
    <dgm:cxn modelId="{51237AF3-90DF-47C3-8AE3-F184FAD1ABFE}" type="presParOf" srcId="{FB07FA21-A675-4CEE-9352-F4B79D4BBF26}" destId="{2DD0D50E-5662-49FF-AB42-81F7A1B29E1F}" srcOrd="2" destOrd="0" presId="urn:microsoft.com/office/officeart/2018/2/layout/IconVerticalSolidList"/>
    <dgm:cxn modelId="{5EBFA436-7833-4EFE-B262-472EB1E5AE7B}" type="presParOf" srcId="{FB07FA21-A675-4CEE-9352-F4B79D4BBF26}" destId="{24D093B4-4B22-482E-9081-F59F39583792}" srcOrd="3" destOrd="0" presId="urn:microsoft.com/office/officeart/2018/2/layout/IconVerticalSolidList"/>
    <dgm:cxn modelId="{90C0D6A4-A1AF-4776-AAD1-E75D219F300E}" type="presParOf" srcId="{2B722250-16DF-42EB-A246-0A153F8E283F}" destId="{A46436CA-F521-4BDB-85B4-ABAA1339174A}" srcOrd="3" destOrd="0" presId="urn:microsoft.com/office/officeart/2018/2/layout/IconVerticalSolidList"/>
    <dgm:cxn modelId="{5F84A041-C04B-4355-A2F4-FD12172B3798}" type="presParOf" srcId="{2B722250-16DF-42EB-A246-0A153F8E283F}" destId="{7821E7C7-62A2-48DB-B0B2-DE3B61BC734E}" srcOrd="4" destOrd="0" presId="urn:microsoft.com/office/officeart/2018/2/layout/IconVerticalSolidList"/>
    <dgm:cxn modelId="{12DEBD39-2860-486F-BF6F-BF720009EE2B}" type="presParOf" srcId="{7821E7C7-62A2-48DB-B0B2-DE3B61BC734E}" destId="{422B47C0-792B-444F-8CA0-9C5FBAAB5152}" srcOrd="0" destOrd="0" presId="urn:microsoft.com/office/officeart/2018/2/layout/IconVerticalSolidList"/>
    <dgm:cxn modelId="{C376FA77-51C7-4710-8EEF-726A41A95812}" type="presParOf" srcId="{7821E7C7-62A2-48DB-B0B2-DE3B61BC734E}" destId="{FF933AC6-5DDE-46C5-B036-711F96D64827}" srcOrd="1" destOrd="0" presId="urn:microsoft.com/office/officeart/2018/2/layout/IconVerticalSolidList"/>
    <dgm:cxn modelId="{0A2DD370-6B17-4435-99C6-9FA32D161A30}" type="presParOf" srcId="{7821E7C7-62A2-48DB-B0B2-DE3B61BC734E}" destId="{636EF11C-48E0-4C7B-849E-6875D325FE2D}" srcOrd="2" destOrd="0" presId="urn:microsoft.com/office/officeart/2018/2/layout/IconVerticalSolidList"/>
    <dgm:cxn modelId="{343D2A51-025F-410E-B6B4-BFAD9633AB1F}" type="presParOf" srcId="{7821E7C7-62A2-48DB-B0B2-DE3B61BC734E}" destId="{9D1E317E-BE46-4DD0-B2FE-C38D7DF43690}" srcOrd="3" destOrd="0" presId="urn:microsoft.com/office/officeart/2018/2/layout/IconVerticalSolidList"/>
    <dgm:cxn modelId="{E914D625-EFFD-4CF9-A481-3087957B2494}" type="presParOf" srcId="{2B722250-16DF-42EB-A246-0A153F8E283F}" destId="{5EF63D26-26B8-42F1-ADA6-CF7C4815EB3D}" srcOrd="5" destOrd="0" presId="urn:microsoft.com/office/officeart/2018/2/layout/IconVerticalSolidList"/>
    <dgm:cxn modelId="{C2A320F9-1FF7-47F1-90F2-82AE48C2DC64}" type="presParOf" srcId="{2B722250-16DF-42EB-A246-0A153F8E283F}" destId="{DD74CA8D-5FD1-4C29-A95C-971C4DBF18FB}" srcOrd="6" destOrd="0" presId="urn:microsoft.com/office/officeart/2018/2/layout/IconVerticalSolidList"/>
    <dgm:cxn modelId="{E6BFF195-5D86-4FDC-81E0-F6335A4D9BF9}" type="presParOf" srcId="{DD74CA8D-5FD1-4C29-A95C-971C4DBF18FB}" destId="{2E1CAE4C-FA60-415D-BEBF-7F3B3D7E10C9}" srcOrd="0" destOrd="0" presId="urn:microsoft.com/office/officeart/2018/2/layout/IconVerticalSolidList"/>
    <dgm:cxn modelId="{7155B99A-42E5-49B3-B6E3-53B1F19C0983}" type="presParOf" srcId="{DD74CA8D-5FD1-4C29-A95C-971C4DBF18FB}" destId="{10A93B47-0AAD-4DAC-8FE9-094339F893E9}" srcOrd="1" destOrd="0" presId="urn:microsoft.com/office/officeart/2018/2/layout/IconVerticalSolidList"/>
    <dgm:cxn modelId="{AC247BF7-2B4F-457E-B2D6-ADF3DA23E81D}" type="presParOf" srcId="{DD74CA8D-5FD1-4C29-A95C-971C4DBF18FB}" destId="{F6C3C99B-AE92-4D31-B0E1-BFA1D238A4A1}" srcOrd="2" destOrd="0" presId="urn:microsoft.com/office/officeart/2018/2/layout/IconVerticalSolidList"/>
    <dgm:cxn modelId="{5DCFC165-4F57-4EF1-AEEA-97693A345EB5}" type="presParOf" srcId="{DD74CA8D-5FD1-4C29-A95C-971C4DBF18FB}" destId="{BBD00E95-0E0A-4C27-AF63-642B70CB75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3856C-7F2A-4578-974B-AA3C769AFF0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392A945-C43E-40F2-A015-278A1B560000}">
      <dgm:prSet/>
      <dgm:spPr/>
      <dgm:t>
        <a:bodyPr/>
        <a:lstStyle/>
        <a:p>
          <a:pPr>
            <a:defRPr cap="all"/>
          </a:pPr>
          <a:r>
            <a:rPr lang="it-IT"/>
            <a:t>A. States in the Eurozone</a:t>
          </a:r>
          <a:endParaRPr lang="en-US"/>
        </a:p>
      </dgm:t>
    </dgm:pt>
    <dgm:pt modelId="{CE087812-47C8-4349-A57E-C14342616C2E}" type="parTrans" cxnId="{92251D50-4F9B-45E2-9365-F8B9CB16E02C}">
      <dgm:prSet/>
      <dgm:spPr/>
      <dgm:t>
        <a:bodyPr/>
        <a:lstStyle/>
        <a:p>
          <a:endParaRPr lang="en-US"/>
        </a:p>
      </dgm:t>
    </dgm:pt>
    <dgm:pt modelId="{91ABB6E1-AC21-49D1-A5E9-A5BA3DC82FAB}" type="sibTrans" cxnId="{92251D50-4F9B-45E2-9365-F8B9CB16E02C}">
      <dgm:prSet/>
      <dgm:spPr/>
      <dgm:t>
        <a:bodyPr/>
        <a:lstStyle/>
        <a:p>
          <a:endParaRPr lang="en-US"/>
        </a:p>
      </dgm:t>
    </dgm:pt>
    <dgm:pt modelId="{A6C342FF-25E8-4160-A1EC-98A70CE50A6F}">
      <dgm:prSet/>
      <dgm:spPr/>
      <dgm:t>
        <a:bodyPr/>
        <a:lstStyle/>
        <a:p>
          <a:pPr>
            <a:defRPr cap="all"/>
          </a:pPr>
          <a:r>
            <a:rPr lang="it-IT"/>
            <a:t>B. States with derogation – Periodical review of convergence criteria</a:t>
          </a:r>
          <a:endParaRPr lang="en-US"/>
        </a:p>
      </dgm:t>
    </dgm:pt>
    <dgm:pt modelId="{8651C0C8-5E3C-4CD8-AB79-CC845F3EAC76}" type="parTrans" cxnId="{A4D53E6C-F644-4719-A7D8-C01DEA3873C0}">
      <dgm:prSet/>
      <dgm:spPr/>
      <dgm:t>
        <a:bodyPr/>
        <a:lstStyle/>
        <a:p>
          <a:endParaRPr lang="en-US"/>
        </a:p>
      </dgm:t>
    </dgm:pt>
    <dgm:pt modelId="{5833CDCF-14ED-491C-85FD-8717CD76583E}" type="sibTrans" cxnId="{A4D53E6C-F644-4719-A7D8-C01DEA3873C0}">
      <dgm:prSet/>
      <dgm:spPr/>
      <dgm:t>
        <a:bodyPr/>
        <a:lstStyle/>
        <a:p>
          <a:endParaRPr lang="en-US"/>
        </a:p>
      </dgm:t>
    </dgm:pt>
    <dgm:pt modelId="{A64C8505-3F59-4E01-8387-785DA6DEEF26}">
      <dgm:prSet/>
      <dgm:spPr/>
      <dgm:t>
        <a:bodyPr/>
        <a:lstStyle/>
        <a:p>
          <a:pPr>
            <a:defRPr cap="all"/>
          </a:pPr>
          <a:r>
            <a:rPr lang="it-IT"/>
            <a:t>States with opt-out (Denmark and UK before Brexit) and informal exemption (Sweden)</a:t>
          </a:r>
          <a:endParaRPr lang="en-US"/>
        </a:p>
      </dgm:t>
    </dgm:pt>
    <dgm:pt modelId="{9F6B2E9E-90FA-4EE3-87EF-E96942419CEC}" type="parTrans" cxnId="{0A5CC0D6-A675-4E02-B9BC-1DB1294CFA0A}">
      <dgm:prSet/>
      <dgm:spPr/>
      <dgm:t>
        <a:bodyPr/>
        <a:lstStyle/>
        <a:p>
          <a:endParaRPr lang="en-US"/>
        </a:p>
      </dgm:t>
    </dgm:pt>
    <dgm:pt modelId="{E551A7AF-5006-4092-873D-9F87ECCC5E98}" type="sibTrans" cxnId="{0A5CC0D6-A675-4E02-B9BC-1DB1294CFA0A}">
      <dgm:prSet/>
      <dgm:spPr/>
      <dgm:t>
        <a:bodyPr/>
        <a:lstStyle/>
        <a:p>
          <a:endParaRPr lang="en-US"/>
        </a:p>
      </dgm:t>
    </dgm:pt>
    <dgm:pt modelId="{44057057-A184-4E0E-AE8F-3EFDF5EC0235}" type="pres">
      <dgm:prSet presAssocID="{7943856C-7F2A-4578-974B-AA3C769AFF0A}" presName="root" presStyleCnt="0">
        <dgm:presLayoutVars>
          <dgm:dir/>
          <dgm:resizeHandles val="exact"/>
        </dgm:presLayoutVars>
      </dgm:prSet>
      <dgm:spPr/>
    </dgm:pt>
    <dgm:pt modelId="{6369544B-1ED4-48B5-87D6-43A74867DDEA}" type="pres">
      <dgm:prSet presAssocID="{D392A945-C43E-40F2-A015-278A1B560000}" presName="compNode" presStyleCnt="0"/>
      <dgm:spPr/>
    </dgm:pt>
    <dgm:pt modelId="{B7D70093-192B-43AD-BA78-6FC87EEBCD1A}" type="pres">
      <dgm:prSet presAssocID="{D392A945-C43E-40F2-A015-278A1B56000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C1F1E7F-8E02-427B-BEE9-175B81046E6D}" type="pres">
      <dgm:prSet presAssocID="{D392A945-C43E-40F2-A015-278A1B5600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te"/>
        </a:ext>
      </dgm:extLst>
    </dgm:pt>
    <dgm:pt modelId="{22011FB4-9741-4011-BDCA-A5F6B2D6CB4F}" type="pres">
      <dgm:prSet presAssocID="{D392A945-C43E-40F2-A015-278A1B560000}" presName="spaceRect" presStyleCnt="0"/>
      <dgm:spPr/>
    </dgm:pt>
    <dgm:pt modelId="{DE0A7BD8-4692-4BC1-90CD-0F21C944803B}" type="pres">
      <dgm:prSet presAssocID="{D392A945-C43E-40F2-A015-278A1B560000}" presName="textRect" presStyleLbl="revTx" presStyleIdx="0" presStyleCnt="3">
        <dgm:presLayoutVars>
          <dgm:chMax val="1"/>
          <dgm:chPref val="1"/>
        </dgm:presLayoutVars>
      </dgm:prSet>
      <dgm:spPr/>
    </dgm:pt>
    <dgm:pt modelId="{9406E8EE-9293-41BF-A22C-6D1386C7AABA}" type="pres">
      <dgm:prSet presAssocID="{91ABB6E1-AC21-49D1-A5E9-A5BA3DC82FAB}" presName="sibTrans" presStyleCnt="0"/>
      <dgm:spPr/>
    </dgm:pt>
    <dgm:pt modelId="{E8EDB918-7997-43FB-8DC3-B4F7445EEB8C}" type="pres">
      <dgm:prSet presAssocID="{A6C342FF-25E8-4160-A1EC-98A70CE50A6F}" presName="compNode" presStyleCnt="0"/>
      <dgm:spPr/>
    </dgm:pt>
    <dgm:pt modelId="{C80A2587-1FB6-4C9D-9075-42F9D0A3F942}" type="pres">
      <dgm:prSet presAssocID="{A6C342FF-25E8-4160-A1EC-98A70CE50A6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DDEDC5D-3B82-4131-83F6-63D3B640D84F}" type="pres">
      <dgm:prSet presAssocID="{A6C342FF-25E8-4160-A1EC-98A70CE50A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CDE83DD0-7A8E-4C9B-991F-C85B87A870BE}" type="pres">
      <dgm:prSet presAssocID="{A6C342FF-25E8-4160-A1EC-98A70CE50A6F}" presName="spaceRect" presStyleCnt="0"/>
      <dgm:spPr/>
    </dgm:pt>
    <dgm:pt modelId="{F60F3F76-688A-4676-A220-BE4C9C66F33B}" type="pres">
      <dgm:prSet presAssocID="{A6C342FF-25E8-4160-A1EC-98A70CE50A6F}" presName="textRect" presStyleLbl="revTx" presStyleIdx="1" presStyleCnt="3">
        <dgm:presLayoutVars>
          <dgm:chMax val="1"/>
          <dgm:chPref val="1"/>
        </dgm:presLayoutVars>
      </dgm:prSet>
      <dgm:spPr/>
    </dgm:pt>
    <dgm:pt modelId="{82D8A8F4-1EB6-47D5-960D-3B6B76FA1F1A}" type="pres">
      <dgm:prSet presAssocID="{5833CDCF-14ED-491C-85FD-8717CD76583E}" presName="sibTrans" presStyleCnt="0"/>
      <dgm:spPr/>
    </dgm:pt>
    <dgm:pt modelId="{D8094729-C075-45BF-A47C-A7D5C1D670D6}" type="pres">
      <dgm:prSet presAssocID="{A64C8505-3F59-4E01-8387-785DA6DEEF26}" presName="compNode" presStyleCnt="0"/>
      <dgm:spPr/>
    </dgm:pt>
    <dgm:pt modelId="{5266EAC3-F6DE-4A62-AEB0-45B78CA4D250}" type="pres">
      <dgm:prSet presAssocID="{A64C8505-3F59-4E01-8387-785DA6DEEF2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D619B44-EA4D-4177-B261-C1214E8D8265}" type="pres">
      <dgm:prSet presAssocID="{A64C8505-3F59-4E01-8387-785DA6DEEF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4F02541-20AF-41BA-AD53-D4F5F4FC6B4F}" type="pres">
      <dgm:prSet presAssocID="{A64C8505-3F59-4E01-8387-785DA6DEEF26}" presName="spaceRect" presStyleCnt="0"/>
      <dgm:spPr/>
    </dgm:pt>
    <dgm:pt modelId="{963A5A64-9598-4E84-8C05-A45870CC21E0}" type="pres">
      <dgm:prSet presAssocID="{A64C8505-3F59-4E01-8387-785DA6DEEF2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39F093A-29CE-47CE-9DFA-79B009B98DB7}" type="presOf" srcId="{7943856C-7F2A-4578-974B-AA3C769AFF0A}" destId="{44057057-A184-4E0E-AE8F-3EFDF5EC0235}" srcOrd="0" destOrd="0" presId="urn:microsoft.com/office/officeart/2018/5/layout/IconLeafLabelList"/>
    <dgm:cxn modelId="{A4D53E6C-F644-4719-A7D8-C01DEA3873C0}" srcId="{7943856C-7F2A-4578-974B-AA3C769AFF0A}" destId="{A6C342FF-25E8-4160-A1EC-98A70CE50A6F}" srcOrd="1" destOrd="0" parTransId="{8651C0C8-5E3C-4CD8-AB79-CC845F3EAC76}" sibTransId="{5833CDCF-14ED-491C-85FD-8717CD76583E}"/>
    <dgm:cxn modelId="{92251D50-4F9B-45E2-9365-F8B9CB16E02C}" srcId="{7943856C-7F2A-4578-974B-AA3C769AFF0A}" destId="{D392A945-C43E-40F2-A015-278A1B560000}" srcOrd="0" destOrd="0" parTransId="{CE087812-47C8-4349-A57E-C14342616C2E}" sibTransId="{91ABB6E1-AC21-49D1-A5E9-A5BA3DC82FAB}"/>
    <dgm:cxn modelId="{375832AF-35F2-490F-A19A-78EE3044A5AE}" type="presOf" srcId="{A64C8505-3F59-4E01-8387-785DA6DEEF26}" destId="{963A5A64-9598-4E84-8C05-A45870CC21E0}" srcOrd="0" destOrd="0" presId="urn:microsoft.com/office/officeart/2018/5/layout/IconLeafLabelList"/>
    <dgm:cxn modelId="{141226CC-4B20-442C-B901-DC632C8F202B}" type="presOf" srcId="{A6C342FF-25E8-4160-A1EC-98A70CE50A6F}" destId="{F60F3F76-688A-4676-A220-BE4C9C66F33B}" srcOrd="0" destOrd="0" presId="urn:microsoft.com/office/officeart/2018/5/layout/IconLeafLabelList"/>
    <dgm:cxn modelId="{0A5CC0D6-A675-4E02-B9BC-1DB1294CFA0A}" srcId="{7943856C-7F2A-4578-974B-AA3C769AFF0A}" destId="{A64C8505-3F59-4E01-8387-785DA6DEEF26}" srcOrd="2" destOrd="0" parTransId="{9F6B2E9E-90FA-4EE3-87EF-E96942419CEC}" sibTransId="{E551A7AF-5006-4092-873D-9F87ECCC5E98}"/>
    <dgm:cxn modelId="{540F27DD-A2D9-4920-8597-6FF0D8EC997E}" type="presOf" srcId="{D392A945-C43E-40F2-A015-278A1B560000}" destId="{DE0A7BD8-4692-4BC1-90CD-0F21C944803B}" srcOrd="0" destOrd="0" presId="urn:microsoft.com/office/officeart/2018/5/layout/IconLeafLabelList"/>
    <dgm:cxn modelId="{E6E9D024-9FA2-495D-9EE3-D1A5B49B962D}" type="presParOf" srcId="{44057057-A184-4E0E-AE8F-3EFDF5EC0235}" destId="{6369544B-1ED4-48B5-87D6-43A74867DDEA}" srcOrd="0" destOrd="0" presId="urn:microsoft.com/office/officeart/2018/5/layout/IconLeafLabelList"/>
    <dgm:cxn modelId="{F149062B-0627-459F-AECC-CE3DFB7ADE7F}" type="presParOf" srcId="{6369544B-1ED4-48B5-87D6-43A74867DDEA}" destId="{B7D70093-192B-43AD-BA78-6FC87EEBCD1A}" srcOrd="0" destOrd="0" presId="urn:microsoft.com/office/officeart/2018/5/layout/IconLeafLabelList"/>
    <dgm:cxn modelId="{9286E6F6-6E6E-44A0-807E-27F81C9410B6}" type="presParOf" srcId="{6369544B-1ED4-48B5-87D6-43A74867DDEA}" destId="{9C1F1E7F-8E02-427B-BEE9-175B81046E6D}" srcOrd="1" destOrd="0" presId="urn:microsoft.com/office/officeart/2018/5/layout/IconLeafLabelList"/>
    <dgm:cxn modelId="{CDBCEFE7-B671-4D0C-AA1A-8A5E444F572A}" type="presParOf" srcId="{6369544B-1ED4-48B5-87D6-43A74867DDEA}" destId="{22011FB4-9741-4011-BDCA-A5F6B2D6CB4F}" srcOrd="2" destOrd="0" presId="urn:microsoft.com/office/officeart/2018/5/layout/IconLeafLabelList"/>
    <dgm:cxn modelId="{B27A204B-9FA1-4C18-A292-5C23FDC4EEF3}" type="presParOf" srcId="{6369544B-1ED4-48B5-87D6-43A74867DDEA}" destId="{DE0A7BD8-4692-4BC1-90CD-0F21C944803B}" srcOrd="3" destOrd="0" presId="urn:microsoft.com/office/officeart/2018/5/layout/IconLeafLabelList"/>
    <dgm:cxn modelId="{E574947D-868E-42CD-8DBC-53AE3DB00DDB}" type="presParOf" srcId="{44057057-A184-4E0E-AE8F-3EFDF5EC0235}" destId="{9406E8EE-9293-41BF-A22C-6D1386C7AABA}" srcOrd="1" destOrd="0" presId="urn:microsoft.com/office/officeart/2018/5/layout/IconLeafLabelList"/>
    <dgm:cxn modelId="{32340C10-944B-47F4-AD7F-0D77012D0B09}" type="presParOf" srcId="{44057057-A184-4E0E-AE8F-3EFDF5EC0235}" destId="{E8EDB918-7997-43FB-8DC3-B4F7445EEB8C}" srcOrd="2" destOrd="0" presId="urn:microsoft.com/office/officeart/2018/5/layout/IconLeafLabelList"/>
    <dgm:cxn modelId="{8BD0B117-5BD8-45DF-B5D0-4E0377D1D8A1}" type="presParOf" srcId="{E8EDB918-7997-43FB-8DC3-B4F7445EEB8C}" destId="{C80A2587-1FB6-4C9D-9075-42F9D0A3F942}" srcOrd="0" destOrd="0" presId="urn:microsoft.com/office/officeart/2018/5/layout/IconLeafLabelList"/>
    <dgm:cxn modelId="{674EE396-3819-4FBF-ACFB-C59D309E6714}" type="presParOf" srcId="{E8EDB918-7997-43FB-8DC3-B4F7445EEB8C}" destId="{EDDEDC5D-3B82-4131-83F6-63D3B640D84F}" srcOrd="1" destOrd="0" presId="urn:microsoft.com/office/officeart/2018/5/layout/IconLeafLabelList"/>
    <dgm:cxn modelId="{614A9B12-45E8-4B51-878A-DF5F45FDC6A1}" type="presParOf" srcId="{E8EDB918-7997-43FB-8DC3-B4F7445EEB8C}" destId="{CDE83DD0-7A8E-4C9B-991F-C85B87A870BE}" srcOrd="2" destOrd="0" presId="urn:microsoft.com/office/officeart/2018/5/layout/IconLeafLabelList"/>
    <dgm:cxn modelId="{46CD9D03-5235-49ED-9F4B-497E69A7311E}" type="presParOf" srcId="{E8EDB918-7997-43FB-8DC3-B4F7445EEB8C}" destId="{F60F3F76-688A-4676-A220-BE4C9C66F33B}" srcOrd="3" destOrd="0" presId="urn:microsoft.com/office/officeart/2018/5/layout/IconLeafLabelList"/>
    <dgm:cxn modelId="{B33C86FB-37C0-43C3-BFE0-800F9E9D9833}" type="presParOf" srcId="{44057057-A184-4E0E-AE8F-3EFDF5EC0235}" destId="{82D8A8F4-1EB6-47D5-960D-3B6B76FA1F1A}" srcOrd="3" destOrd="0" presId="urn:microsoft.com/office/officeart/2018/5/layout/IconLeafLabelList"/>
    <dgm:cxn modelId="{2F19F566-CB93-4EA0-BAAF-831C791F60C4}" type="presParOf" srcId="{44057057-A184-4E0E-AE8F-3EFDF5EC0235}" destId="{D8094729-C075-45BF-A47C-A7D5C1D670D6}" srcOrd="4" destOrd="0" presId="urn:microsoft.com/office/officeart/2018/5/layout/IconLeafLabelList"/>
    <dgm:cxn modelId="{482315AA-FD9A-4193-8AE3-3166DF689633}" type="presParOf" srcId="{D8094729-C075-45BF-A47C-A7D5C1D670D6}" destId="{5266EAC3-F6DE-4A62-AEB0-45B78CA4D250}" srcOrd="0" destOrd="0" presId="urn:microsoft.com/office/officeart/2018/5/layout/IconLeafLabelList"/>
    <dgm:cxn modelId="{B7C24612-5344-416F-9577-DA39F12BE1D1}" type="presParOf" srcId="{D8094729-C075-45BF-A47C-A7D5C1D670D6}" destId="{9D619B44-EA4D-4177-B261-C1214E8D8265}" srcOrd="1" destOrd="0" presId="urn:microsoft.com/office/officeart/2018/5/layout/IconLeafLabelList"/>
    <dgm:cxn modelId="{2D32D1B9-F192-4F5A-B2B3-B9013F7E756A}" type="presParOf" srcId="{D8094729-C075-45BF-A47C-A7D5C1D670D6}" destId="{A4F02541-20AF-41BA-AD53-D4F5F4FC6B4F}" srcOrd="2" destOrd="0" presId="urn:microsoft.com/office/officeart/2018/5/layout/IconLeafLabelList"/>
    <dgm:cxn modelId="{66FF73FC-855F-40D4-A6A7-B16101837F33}" type="presParOf" srcId="{D8094729-C075-45BF-A47C-A7D5C1D670D6}" destId="{963A5A64-9598-4E84-8C05-A45870CC21E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4EA3E1-486A-4588-BDFD-E2533E5C14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5FEE14-B7EF-44E9-BA31-805AA20CC1A8}">
      <dgm:prSet/>
      <dgm:spPr/>
      <dgm:t>
        <a:bodyPr/>
        <a:lstStyle/>
        <a:p>
          <a:r>
            <a:rPr lang="it-IT"/>
            <a:t>Coordination of economic policies: Guidelines in the form of recommendations</a:t>
          </a:r>
          <a:endParaRPr lang="en-US"/>
        </a:p>
      </dgm:t>
    </dgm:pt>
    <dgm:pt modelId="{6D9BF0D4-31AC-4368-B4AA-7FF878DE99E6}" type="parTrans" cxnId="{98BC36B5-5934-4C81-AEFD-38905ECFAEB4}">
      <dgm:prSet/>
      <dgm:spPr/>
      <dgm:t>
        <a:bodyPr/>
        <a:lstStyle/>
        <a:p>
          <a:endParaRPr lang="en-US"/>
        </a:p>
      </dgm:t>
    </dgm:pt>
    <dgm:pt modelId="{573BF828-F73B-4C08-B09A-AD4C79706C56}" type="sibTrans" cxnId="{98BC36B5-5934-4C81-AEFD-38905ECFAEB4}">
      <dgm:prSet/>
      <dgm:spPr/>
      <dgm:t>
        <a:bodyPr/>
        <a:lstStyle/>
        <a:p>
          <a:endParaRPr lang="en-US"/>
        </a:p>
      </dgm:t>
    </dgm:pt>
    <dgm:pt modelId="{BBB32489-CFB1-45A8-9124-13626C0F4BAC}">
      <dgm:prSet/>
      <dgm:spPr/>
      <dgm:t>
        <a:bodyPr/>
        <a:lstStyle/>
        <a:p>
          <a:r>
            <a:rPr lang="it-IT"/>
            <a:t>Procedures in case of excessive deficit</a:t>
          </a:r>
          <a:endParaRPr lang="en-US"/>
        </a:p>
      </dgm:t>
    </dgm:pt>
    <dgm:pt modelId="{C92611CC-FD55-4595-8B1B-5C8CE77C4B01}" type="parTrans" cxnId="{A947608E-8E95-4410-B6E9-3AE16AD3BC38}">
      <dgm:prSet/>
      <dgm:spPr/>
      <dgm:t>
        <a:bodyPr/>
        <a:lstStyle/>
        <a:p>
          <a:endParaRPr lang="en-US"/>
        </a:p>
      </dgm:t>
    </dgm:pt>
    <dgm:pt modelId="{7D78EDFA-8EF8-4095-9A21-4AD7413C39D6}" type="sibTrans" cxnId="{A947608E-8E95-4410-B6E9-3AE16AD3BC38}">
      <dgm:prSet/>
      <dgm:spPr/>
      <dgm:t>
        <a:bodyPr/>
        <a:lstStyle/>
        <a:p>
          <a:endParaRPr lang="en-US"/>
        </a:p>
      </dgm:t>
    </dgm:pt>
    <dgm:pt modelId="{F8F20FE5-CDD0-441F-B7FF-029EE418CC26}" type="pres">
      <dgm:prSet presAssocID="{FC4EA3E1-486A-4588-BDFD-E2533E5C14FB}" presName="root" presStyleCnt="0">
        <dgm:presLayoutVars>
          <dgm:dir/>
          <dgm:resizeHandles val="exact"/>
        </dgm:presLayoutVars>
      </dgm:prSet>
      <dgm:spPr/>
    </dgm:pt>
    <dgm:pt modelId="{5425269B-8027-4E0E-942B-4320546C414A}" type="pres">
      <dgm:prSet presAssocID="{935FEE14-B7EF-44E9-BA31-805AA20CC1A8}" presName="compNode" presStyleCnt="0"/>
      <dgm:spPr/>
    </dgm:pt>
    <dgm:pt modelId="{483DCA7E-0D46-4607-A900-D28C328E330B}" type="pres">
      <dgm:prSet presAssocID="{935FEE14-B7EF-44E9-BA31-805AA20CC1A8}" presName="bgRect" presStyleLbl="bgShp" presStyleIdx="0" presStyleCnt="2"/>
      <dgm:spPr/>
    </dgm:pt>
    <dgm:pt modelId="{5BA8AEE8-0CE3-4F01-8118-EB12A7FE1C87}" type="pres">
      <dgm:prSet presAssocID="{935FEE14-B7EF-44E9-BA31-805AA20CC1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41189F30-8708-47F4-9A65-9ACCF1C1C64E}" type="pres">
      <dgm:prSet presAssocID="{935FEE14-B7EF-44E9-BA31-805AA20CC1A8}" presName="spaceRect" presStyleCnt="0"/>
      <dgm:spPr/>
    </dgm:pt>
    <dgm:pt modelId="{110D2AE6-09B1-442C-AFF6-7987039E71E9}" type="pres">
      <dgm:prSet presAssocID="{935FEE14-B7EF-44E9-BA31-805AA20CC1A8}" presName="parTx" presStyleLbl="revTx" presStyleIdx="0" presStyleCnt="2">
        <dgm:presLayoutVars>
          <dgm:chMax val="0"/>
          <dgm:chPref val="0"/>
        </dgm:presLayoutVars>
      </dgm:prSet>
      <dgm:spPr/>
    </dgm:pt>
    <dgm:pt modelId="{89C5E75A-3EC5-4331-9579-126CD6B92CBC}" type="pres">
      <dgm:prSet presAssocID="{573BF828-F73B-4C08-B09A-AD4C79706C56}" presName="sibTrans" presStyleCnt="0"/>
      <dgm:spPr/>
    </dgm:pt>
    <dgm:pt modelId="{C8172C31-2968-4F58-8B38-6DDE7130A618}" type="pres">
      <dgm:prSet presAssocID="{BBB32489-CFB1-45A8-9124-13626C0F4BAC}" presName="compNode" presStyleCnt="0"/>
      <dgm:spPr/>
    </dgm:pt>
    <dgm:pt modelId="{87708B47-40FF-4032-98B8-B4A03F050CD6}" type="pres">
      <dgm:prSet presAssocID="{BBB32489-CFB1-45A8-9124-13626C0F4BAC}" presName="bgRect" presStyleLbl="bgShp" presStyleIdx="1" presStyleCnt="2"/>
      <dgm:spPr/>
    </dgm:pt>
    <dgm:pt modelId="{43055FDA-BF8A-40AF-999A-90DD5609B60F}" type="pres">
      <dgm:prSet presAssocID="{BBB32489-CFB1-45A8-9124-13626C0F4BA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6CB8AA44-D428-48AD-870E-C4F837CA7BC9}" type="pres">
      <dgm:prSet presAssocID="{BBB32489-CFB1-45A8-9124-13626C0F4BAC}" presName="spaceRect" presStyleCnt="0"/>
      <dgm:spPr/>
    </dgm:pt>
    <dgm:pt modelId="{CAE913AA-1C72-42BF-AAAB-B27D725F0451}" type="pres">
      <dgm:prSet presAssocID="{BBB32489-CFB1-45A8-9124-13626C0F4BA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3034F31-8C53-435A-8FD1-2AD2A8A23D47}" type="presOf" srcId="{FC4EA3E1-486A-4588-BDFD-E2533E5C14FB}" destId="{F8F20FE5-CDD0-441F-B7FF-029EE418CC26}" srcOrd="0" destOrd="0" presId="urn:microsoft.com/office/officeart/2018/2/layout/IconVerticalSolidList"/>
    <dgm:cxn modelId="{955BE048-EAC6-47B9-B8AD-7DE912A90B1C}" type="presOf" srcId="{BBB32489-CFB1-45A8-9124-13626C0F4BAC}" destId="{CAE913AA-1C72-42BF-AAAB-B27D725F0451}" srcOrd="0" destOrd="0" presId="urn:microsoft.com/office/officeart/2018/2/layout/IconVerticalSolidList"/>
    <dgm:cxn modelId="{A947608E-8E95-4410-B6E9-3AE16AD3BC38}" srcId="{FC4EA3E1-486A-4588-BDFD-E2533E5C14FB}" destId="{BBB32489-CFB1-45A8-9124-13626C0F4BAC}" srcOrd="1" destOrd="0" parTransId="{C92611CC-FD55-4595-8B1B-5C8CE77C4B01}" sibTransId="{7D78EDFA-8EF8-4095-9A21-4AD7413C39D6}"/>
    <dgm:cxn modelId="{F4D6F7AC-1C85-4066-8E4F-5F6E2FA4E63B}" type="presOf" srcId="{935FEE14-B7EF-44E9-BA31-805AA20CC1A8}" destId="{110D2AE6-09B1-442C-AFF6-7987039E71E9}" srcOrd="0" destOrd="0" presId="urn:microsoft.com/office/officeart/2018/2/layout/IconVerticalSolidList"/>
    <dgm:cxn modelId="{98BC36B5-5934-4C81-AEFD-38905ECFAEB4}" srcId="{FC4EA3E1-486A-4588-BDFD-E2533E5C14FB}" destId="{935FEE14-B7EF-44E9-BA31-805AA20CC1A8}" srcOrd="0" destOrd="0" parTransId="{6D9BF0D4-31AC-4368-B4AA-7FF878DE99E6}" sibTransId="{573BF828-F73B-4C08-B09A-AD4C79706C56}"/>
    <dgm:cxn modelId="{05DFF6A2-3948-4CD4-995D-F3F393F7E373}" type="presParOf" srcId="{F8F20FE5-CDD0-441F-B7FF-029EE418CC26}" destId="{5425269B-8027-4E0E-942B-4320546C414A}" srcOrd="0" destOrd="0" presId="urn:microsoft.com/office/officeart/2018/2/layout/IconVerticalSolidList"/>
    <dgm:cxn modelId="{F60B264F-2C3A-4DBD-8449-6C3D1C769206}" type="presParOf" srcId="{5425269B-8027-4E0E-942B-4320546C414A}" destId="{483DCA7E-0D46-4607-A900-D28C328E330B}" srcOrd="0" destOrd="0" presId="urn:microsoft.com/office/officeart/2018/2/layout/IconVerticalSolidList"/>
    <dgm:cxn modelId="{5874AD37-AE9B-48F4-94E9-A2DF3C8BAC51}" type="presParOf" srcId="{5425269B-8027-4E0E-942B-4320546C414A}" destId="{5BA8AEE8-0CE3-4F01-8118-EB12A7FE1C87}" srcOrd="1" destOrd="0" presId="urn:microsoft.com/office/officeart/2018/2/layout/IconVerticalSolidList"/>
    <dgm:cxn modelId="{942010A4-7451-4D3E-94C2-B01BFBCDC73C}" type="presParOf" srcId="{5425269B-8027-4E0E-942B-4320546C414A}" destId="{41189F30-8708-47F4-9A65-9ACCF1C1C64E}" srcOrd="2" destOrd="0" presId="urn:microsoft.com/office/officeart/2018/2/layout/IconVerticalSolidList"/>
    <dgm:cxn modelId="{868F77E9-CEE0-4DD0-926C-D027DDCE8B49}" type="presParOf" srcId="{5425269B-8027-4E0E-942B-4320546C414A}" destId="{110D2AE6-09B1-442C-AFF6-7987039E71E9}" srcOrd="3" destOrd="0" presId="urn:microsoft.com/office/officeart/2018/2/layout/IconVerticalSolidList"/>
    <dgm:cxn modelId="{F03F6736-012E-4297-B818-34500CA53B7F}" type="presParOf" srcId="{F8F20FE5-CDD0-441F-B7FF-029EE418CC26}" destId="{89C5E75A-3EC5-4331-9579-126CD6B92CBC}" srcOrd="1" destOrd="0" presId="urn:microsoft.com/office/officeart/2018/2/layout/IconVerticalSolidList"/>
    <dgm:cxn modelId="{7A78B518-9B9D-426E-A56C-69F9860396EB}" type="presParOf" srcId="{F8F20FE5-CDD0-441F-B7FF-029EE418CC26}" destId="{C8172C31-2968-4F58-8B38-6DDE7130A618}" srcOrd="2" destOrd="0" presId="urn:microsoft.com/office/officeart/2018/2/layout/IconVerticalSolidList"/>
    <dgm:cxn modelId="{C428ED07-7DD2-4BE5-8329-181560BD017B}" type="presParOf" srcId="{C8172C31-2968-4F58-8B38-6DDE7130A618}" destId="{87708B47-40FF-4032-98B8-B4A03F050CD6}" srcOrd="0" destOrd="0" presId="urn:microsoft.com/office/officeart/2018/2/layout/IconVerticalSolidList"/>
    <dgm:cxn modelId="{3EB1D4AD-40B1-4EA6-B10F-9417A4B24104}" type="presParOf" srcId="{C8172C31-2968-4F58-8B38-6DDE7130A618}" destId="{43055FDA-BF8A-40AF-999A-90DD5609B60F}" srcOrd="1" destOrd="0" presId="urn:microsoft.com/office/officeart/2018/2/layout/IconVerticalSolidList"/>
    <dgm:cxn modelId="{BB669D29-75F0-46A6-BF9C-4222EFFBAC14}" type="presParOf" srcId="{C8172C31-2968-4F58-8B38-6DDE7130A618}" destId="{6CB8AA44-D428-48AD-870E-C4F837CA7BC9}" srcOrd="2" destOrd="0" presId="urn:microsoft.com/office/officeart/2018/2/layout/IconVerticalSolidList"/>
    <dgm:cxn modelId="{36E85D04-4C05-4F77-813B-C345F6AE6577}" type="presParOf" srcId="{C8172C31-2968-4F58-8B38-6DDE7130A618}" destId="{CAE913AA-1C72-42BF-AAAB-B27D725F04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6AA024-9926-465F-AA73-835A99BC45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943229-746B-4884-ACCB-4470F4E189FE}">
      <dgm:prSet/>
      <dgm:spPr/>
      <dgm:t>
        <a:bodyPr/>
        <a:lstStyle/>
        <a:p>
          <a:r>
            <a:rPr lang="it-IT"/>
            <a:t>Resolution of the European Council</a:t>
          </a:r>
          <a:endParaRPr lang="en-US"/>
        </a:p>
      </dgm:t>
    </dgm:pt>
    <dgm:pt modelId="{DC71F261-A48D-4A98-9B0A-B9EC12F0EE78}" type="parTrans" cxnId="{B933A18E-9975-4318-A1E0-2690EC427583}">
      <dgm:prSet/>
      <dgm:spPr/>
      <dgm:t>
        <a:bodyPr/>
        <a:lstStyle/>
        <a:p>
          <a:endParaRPr lang="en-US"/>
        </a:p>
      </dgm:t>
    </dgm:pt>
    <dgm:pt modelId="{6B5A6A8C-968D-4F0F-AE5C-817629F6979B}" type="sibTrans" cxnId="{B933A18E-9975-4318-A1E0-2690EC427583}">
      <dgm:prSet/>
      <dgm:spPr/>
      <dgm:t>
        <a:bodyPr/>
        <a:lstStyle/>
        <a:p>
          <a:endParaRPr lang="en-US"/>
        </a:p>
      </dgm:t>
    </dgm:pt>
    <dgm:pt modelId="{D88ED4F3-B61F-4E3F-A7C9-C28E728AC39E}">
      <dgm:prSet/>
      <dgm:spPr/>
      <dgm:t>
        <a:bodyPr/>
        <a:lstStyle/>
        <a:p>
          <a:r>
            <a:rPr lang="it-IT" dirty="0" err="1"/>
            <a:t>Council</a:t>
          </a:r>
          <a:r>
            <a:rPr lang="it-IT" dirty="0"/>
            <a:t> </a:t>
          </a:r>
          <a:r>
            <a:rPr lang="it-IT" dirty="0" err="1"/>
            <a:t>regulation</a:t>
          </a:r>
          <a:r>
            <a:rPr lang="it-IT" dirty="0"/>
            <a:t> on the </a:t>
          </a:r>
          <a:r>
            <a:rPr lang="it-IT" dirty="0" err="1"/>
            <a:t>strengthening</a:t>
          </a:r>
          <a:r>
            <a:rPr lang="it-IT" dirty="0"/>
            <a:t> of the </a:t>
          </a:r>
          <a:r>
            <a:rPr lang="it-IT" dirty="0" err="1"/>
            <a:t>surveillance</a:t>
          </a:r>
          <a:r>
            <a:rPr lang="it-IT" dirty="0"/>
            <a:t> of </a:t>
          </a:r>
          <a:r>
            <a:rPr lang="it-IT" dirty="0" err="1"/>
            <a:t>budgetary</a:t>
          </a:r>
          <a:r>
            <a:rPr lang="it-IT" dirty="0"/>
            <a:t> positions (preventive arm)</a:t>
          </a:r>
          <a:endParaRPr lang="en-US" dirty="0"/>
        </a:p>
      </dgm:t>
    </dgm:pt>
    <dgm:pt modelId="{11981FC5-144F-43B3-B17A-3330E7DFA639}" type="parTrans" cxnId="{D63C56EB-DB2D-4DBB-8C21-41C09915FEAF}">
      <dgm:prSet/>
      <dgm:spPr/>
      <dgm:t>
        <a:bodyPr/>
        <a:lstStyle/>
        <a:p>
          <a:endParaRPr lang="en-US"/>
        </a:p>
      </dgm:t>
    </dgm:pt>
    <dgm:pt modelId="{7EDFC858-07E3-4AC0-A621-886B554F7AAA}" type="sibTrans" cxnId="{D63C56EB-DB2D-4DBB-8C21-41C09915FEAF}">
      <dgm:prSet/>
      <dgm:spPr/>
      <dgm:t>
        <a:bodyPr/>
        <a:lstStyle/>
        <a:p>
          <a:endParaRPr lang="en-US"/>
        </a:p>
      </dgm:t>
    </dgm:pt>
    <dgm:pt modelId="{323E6836-3396-42ED-A296-2A9BBB9E5A74}">
      <dgm:prSet/>
      <dgm:spPr/>
      <dgm:t>
        <a:bodyPr/>
        <a:lstStyle/>
        <a:p>
          <a:r>
            <a:rPr lang="it-IT" dirty="0" err="1"/>
            <a:t>Council</a:t>
          </a:r>
          <a:r>
            <a:rPr lang="it-IT" dirty="0"/>
            <a:t> </a:t>
          </a:r>
          <a:r>
            <a:rPr lang="it-IT" dirty="0" err="1"/>
            <a:t>regulation</a:t>
          </a:r>
          <a:r>
            <a:rPr lang="it-IT" dirty="0"/>
            <a:t> on the </a:t>
          </a:r>
          <a:r>
            <a:rPr lang="it-IT" dirty="0" err="1"/>
            <a:t>implementation</a:t>
          </a:r>
          <a:r>
            <a:rPr lang="it-IT" dirty="0"/>
            <a:t> of the </a:t>
          </a:r>
          <a:r>
            <a:rPr lang="it-IT" dirty="0" err="1"/>
            <a:t>excessive</a:t>
          </a:r>
          <a:r>
            <a:rPr lang="it-IT" dirty="0"/>
            <a:t> deficit procedure (</a:t>
          </a:r>
          <a:r>
            <a:rPr lang="it-IT" dirty="0" err="1"/>
            <a:t>corrective</a:t>
          </a:r>
          <a:r>
            <a:rPr lang="it-IT" dirty="0"/>
            <a:t> arm)</a:t>
          </a:r>
          <a:endParaRPr lang="en-US" dirty="0"/>
        </a:p>
      </dgm:t>
    </dgm:pt>
    <dgm:pt modelId="{E26939A4-16C3-46CA-96EF-5C353ACE03F0}" type="parTrans" cxnId="{C6A9DD74-378A-4E3D-8A4E-674464F5BE09}">
      <dgm:prSet/>
      <dgm:spPr/>
      <dgm:t>
        <a:bodyPr/>
        <a:lstStyle/>
        <a:p>
          <a:endParaRPr lang="en-US"/>
        </a:p>
      </dgm:t>
    </dgm:pt>
    <dgm:pt modelId="{7CA0C6A5-D2B0-45ED-8018-BED50D413AC8}" type="sibTrans" cxnId="{C6A9DD74-378A-4E3D-8A4E-674464F5BE09}">
      <dgm:prSet/>
      <dgm:spPr/>
      <dgm:t>
        <a:bodyPr/>
        <a:lstStyle/>
        <a:p>
          <a:endParaRPr lang="en-US"/>
        </a:p>
      </dgm:t>
    </dgm:pt>
    <dgm:pt modelId="{A5BE03EB-407D-42D7-BBE6-84ED71F649DB}" type="pres">
      <dgm:prSet presAssocID="{B56AA024-9926-465F-AA73-835A99BC4559}" presName="linear" presStyleCnt="0">
        <dgm:presLayoutVars>
          <dgm:animLvl val="lvl"/>
          <dgm:resizeHandles val="exact"/>
        </dgm:presLayoutVars>
      </dgm:prSet>
      <dgm:spPr/>
    </dgm:pt>
    <dgm:pt modelId="{4E8CFCF7-B286-4DB6-9D0E-4BAE29B8244C}" type="pres">
      <dgm:prSet presAssocID="{DF943229-746B-4884-ACCB-4470F4E189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22AD6F-9D8B-4A10-9E8B-23555BE77BE7}" type="pres">
      <dgm:prSet presAssocID="{6B5A6A8C-968D-4F0F-AE5C-817629F6979B}" presName="spacer" presStyleCnt="0"/>
      <dgm:spPr/>
    </dgm:pt>
    <dgm:pt modelId="{53D31C70-F48B-481D-A079-287A76C99A17}" type="pres">
      <dgm:prSet presAssocID="{D88ED4F3-B61F-4E3F-A7C9-C28E728AC3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F214F3-3A91-4935-B650-150AB0B4EC29}" type="pres">
      <dgm:prSet presAssocID="{7EDFC858-07E3-4AC0-A621-886B554F7AAA}" presName="spacer" presStyleCnt="0"/>
      <dgm:spPr/>
    </dgm:pt>
    <dgm:pt modelId="{91AC6C2A-FDD5-46F8-88D6-7CC713DEE871}" type="pres">
      <dgm:prSet presAssocID="{323E6836-3396-42ED-A296-2A9BBB9E5A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AA230B-3F69-4E62-B166-788C607787DC}" type="presOf" srcId="{D88ED4F3-B61F-4E3F-A7C9-C28E728AC39E}" destId="{53D31C70-F48B-481D-A079-287A76C99A17}" srcOrd="0" destOrd="0" presId="urn:microsoft.com/office/officeart/2005/8/layout/vList2"/>
    <dgm:cxn modelId="{64B52168-5499-45B1-BB4B-FFAC7CDEEF27}" type="presOf" srcId="{B56AA024-9926-465F-AA73-835A99BC4559}" destId="{A5BE03EB-407D-42D7-BBE6-84ED71F649DB}" srcOrd="0" destOrd="0" presId="urn:microsoft.com/office/officeart/2005/8/layout/vList2"/>
    <dgm:cxn modelId="{C6A9DD74-378A-4E3D-8A4E-674464F5BE09}" srcId="{B56AA024-9926-465F-AA73-835A99BC4559}" destId="{323E6836-3396-42ED-A296-2A9BBB9E5A74}" srcOrd="2" destOrd="0" parTransId="{E26939A4-16C3-46CA-96EF-5C353ACE03F0}" sibTransId="{7CA0C6A5-D2B0-45ED-8018-BED50D413AC8}"/>
    <dgm:cxn modelId="{B933A18E-9975-4318-A1E0-2690EC427583}" srcId="{B56AA024-9926-465F-AA73-835A99BC4559}" destId="{DF943229-746B-4884-ACCB-4470F4E189FE}" srcOrd="0" destOrd="0" parTransId="{DC71F261-A48D-4A98-9B0A-B9EC12F0EE78}" sibTransId="{6B5A6A8C-968D-4F0F-AE5C-817629F6979B}"/>
    <dgm:cxn modelId="{13408195-547F-44A5-955A-D5AE2501B26C}" type="presOf" srcId="{DF943229-746B-4884-ACCB-4470F4E189FE}" destId="{4E8CFCF7-B286-4DB6-9D0E-4BAE29B8244C}" srcOrd="0" destOrd="0" presId="urn:microsoft.com/office/officeart/2005/8/layout/vList2"/>
    <dgm:cxn modelId="{D63C56EB-DB2D-4DBB-8C21-41C09915FEAF}" srcId="{B56AA024-9926-465F-AA73-835A99BC4559}" destId="{D88ED4F3-B61F-4E3F-A7C9-C28E728AC39E}" srcOrd="1" destOrd="0" parTransId="{11981FC5-144F-43B3-B17A-3330E7DFA639}" sibTransId="{7EDFC858-07E3-4AC0-A621-886B554F7AAA}"/>
    <dgm:cxn modelId="{2CBAE3ED-97F8-4618-A8B3-D1CCF8CEF363}" type="presOf" srcId="{323E6836-3396-42ED-A296-2A9BBB9E5A74}" destId="{91AC6C2A-FDD5-46F8-88D6-7CC713DEE871}" srcOrd="0" destOrd="0" presId="urn:microsoft.com/office/officeart/2005/8/layout/vList2"/>
    <dgm:cxn modelId="{224A1906-B622-4B66-BCE9-DB53AF59E11E}" type="presParOf" srcId="{A5BE03EB-407D-42D7-BBE6-84ED71F649DB}" destId="{4E8CFCF7-B286-4DB6-9D0E-4BAE29B8244C}" srcOrd="0" destOrd="0" presId="urn:microsoft.com/office/officeart/2005/8/layout/vList2"/>
    <dgm:cxn modelId="{8ECAD9A8-EECF-43FE-A11F-D500799819D9}" type="presParOf" srcId="{A5BE03EB-407D-42D7-BBE6-84ED71F649DB}" destId="{1322AD6F-9D8B-4A10-9E8B-23555BE77BE7}" srcOrd="1" destOrd="0" presId="urn:microsoft.com/office/officeart/2005/8/layout/vList2"/>
    <dgm:cxn modelId="{8FE45FE7-96ED-4FCA-86B7-81D4073CAF3B}" type="presParOf" srcId="{A5BE03EB-407D-42D7-BBE6-84ED71F649DB}" destId="{53D31C70-F48B-481D-A079-287A76C99A17}" srcOrd="2" destOrd="0" presId="urn:microsoft.com/office/officeart/2005/8/layout/vList2"/>
    <dgm:cxn modelId="{1778211C-2762-4122-8D67-E106B261A0E1}" type="presParOf" srcId="{A5BE03EB-407D-42D7-BBE6-84ED71F649DB}" destId="{67F214F3-3A91-4935-B650-150AB0B4EC29}" srcOrd="3" destOrd="0" presId="urn:microsoft.com/office/officeart/2005/8/layout/vList2"/>
    <dgm:cxn modelId="{BEFACB21-AB40-4A3F-8D33-A267B55658E3}" type="presParOf" srcId="{A5BE03EB-407D-42D7-BBE6-84ED71F649DB}" destId="{91AC6C2A-FDD5-46F8-88D6-7CC713DEE8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58209-3269-43DB-A971-89F8BF22C5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7C5226-A827-4B00-BDF7-1BFEBFD1F497}">
      <dgm:prSet/>
      <dgm:spPr/>
      <dgm:t>
        <a:bodyPr/>
        <a:lstStyle/>
        <a:p>
          <a:r>
            <a:rPr lang="it-IT"/>
            <a:t>2011 Six-Pack-2013 two-Pack  reinforcement of the SGP procedures and introduction of the European Semester</a:t>
          </a:r>
          <a:endParaRPr lang="en-US"/>
        </a:p>
      </dgm:t>
    </dgm:pt>
    <dgm:pt modelId="{C1384355-E234-4534-BBFD-D9BC09047AFB}" type="parTrans" cxnId="{C3F54F89-D2DB-47A1-BC3E-92FD3B2E7BA4}">
      <dgm:prSet/>
      <dgm:spPr/>
      <dgm:t>
        <a:bodyPr/>
        <a:lstStyle/>
        <a:p>
          <a:endParaRPr lang="en-US"/>
        </a:p>
      </dgm:t>
    </dgm:pt>
    <dgm:pt modelId="{6BC2BD02-FD9F-4471-A45E-0CEE217CD366}" type="sibTrans" cxnId="{C3F54F89-D2DB-47A1-BC3E-92FD3B2E7BA4}">
      <dgm:prSet/>
      <dgm:spPr/>
      <dgm:t>
        <a:bodyPr/>
        <a:lstStyle/>
        <a:p>
          <a:endParaRPr lang="en-US"/>
        </a:p>
      </dgm:t>
    </dgm:pt>
    <dgm:pt modelId="{D8ADAF40-8E35-4329-880D-F914C3775B9D}">
      <dgm:prSet/>
      <dgm:spPr/>
      <dgm:t>
        <a:bodyPr/>
        <a:lstStyle/>
        <a:p>
          <a:r>
            <a:rPr lang="it-IT"/>
            <a:t>2012 Fiscal Compact. An international agreement aimed at strengthening the economic pillar of the EMU by adopting a set of rules intended to foster budgetary discipline through a fiscal compact</a:t>
          </a:r>
          <a:endParaRPr lang="en-US"/>
        </a:p>
      </dgm:t>
    </dgm:pt>
    <dgm:pt modelId="{B399B8EA-3E24-48E6-A16A-A60A6800EAFA}" type="parTrans" cxnId="{97BF0E0E-B56B-4DC6-9E11-1F610E0E6A41}">
      <dgm:prSet/>
      <dgm:spPr/>
      <dgm:t>
        <a:bodyPr/>
        <a:lstStyle/>
        <a:p>
          <a:endParaRPr lang="en-US"/>
        </a:p>
      </dgm:t>
    </dgm:pt>
    <dgm:pt modelId="{A67E468F-3CEE-44CA-93CC-B50474E70BD1}" type="sibTrans" cxnId="{97BF0E0E-B56B-4DC6-9E11-1F610E0E6A41}">
      <dgm:prSet/>
      <dgm:spPr/>
      <dgm:t>
        <a:bodyPr/>
        <a:lstStyle/>
        <a:p>
          <a:endParaRPr lang="en-US"/>
        </a:p>
      </dgm:t>
    </dgm:pt>
    <dgm:pt modelId="{AFF5488F-14D0-423B-B353-FAC0142804AE}">
      <dgm:prSet/>
      <dgm:spPr/>
      <dgm:t>
        <a:bodyPr/>
        <a:lstStyle/>
        <a:p>
          <a:r>
            <a:rPr lang="it-IT"/>
            <a:t>Article 3 requires the contracting parties to guarantee or enshrine in their national law, preferably at consitutional level, the principle that «the budgetary position of the general government of a Contracting Party shall be balanced or in surplus»</a:t>
          </a:r>
          <a:endParaRPr lang="en-US"/>
        </a:p>
      </dgm:t>
    </dgm:pt>
    <dgm:pt modelId="{3EFB521C-AD7F-4CA5-9994-EB521427A7D6}" type="parTrans" cxnId="{BA09EC8D-27F6-4F6B-84ED-EBB58AC6CA34}">
      <dgm:prSet/>
      <dgm:spPr/>
      <dgm:t>
        <a:bodyPr/>
        <a:lstStyle/>
        <a:p>
          <a:endParaRPr lang="en-US"/>
        </a:p>
      </dgm:t>
    </dgm:pt>
    <dgm:pt modelId="{B2C693A2-2BB7-466C-9134-468778ADB4A0}" type="sibTrans" cxnId="{BA09EC8D-27F6-4F6B-84ED-EBB58AC6CA34}">
      <dgm:prSet/>
      <dgm:spPr/>
      <dgm:t>
        <a:bodyPr/>
        <a:lstStyle/>
        <a:p>
          <a:endParaRPr lang="en-US"/>
        </a:p>
      </dgm:t>
    </dgm:pt>
    <dgm:pt modelId="{08DF4E9A-D40F-4EA9-8E10-431D71FDE9D3}" type="pres">
      <dgm:prSet presAssocID="{AAD58209-3269-43DB-A971-89F8BF22C599}" presName="linear" presStyleCnt="0">
        <dgm:presLayoutVars>
          <dgm:animLvl val="lvl"/>
          <dgm:resizeHandles val="exact"/>
        </dgm:presLayoutVars>
      </dgm:prSet>
      <dgm:spPr/>
    </dgm:pt>
    <dgm:pt modelId="{DBF5D097-259A-46FC-B085-A0860B40605D}" type="pres">
      <dgm:prSet presAssocID="{6D7C5226-A827-4B00-BDF7-1BFEBFD1F4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D97AB2-1EC8-45CB-81CC-D447D9E60B0F}" type="pres">
      <dgm:prSet presAssocID="{6BC2BD02-FD9F-4471-A45E-0CEE217CD366}" presName="spacer" presStyleCnt="0"/>
      <dgm:spPr/>
    </dgm:pt>
    <dgm:pt modelId="{C7AAB1C6-9016-4F41-A416-09F597455316}" type="pres">
      <dgm:prSet presAssocID="{D8ADAF40-8E35-4329-880D-F914C3775B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45363B-D51F-47FB-93F5-2FC362FA00DE}" type="pres">
      <dgm:prSet presAssocID="{A67E468F-3CEE-44CA-93CC-B50474E70BD1}" presName="spacer" presStyleCnt="0"/>
      <dgm:spPr/>
    </dgm:pt>
    <dgm:pt modelId="{4324BE16-8439-4D21-BC30-D5B9EFB71D07}" type="pres">
      <dgm:prSet presAssocID="{AFF5488F-14D0-423B-B353-FAC0142804A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CB8900-9EED-4909-A579-AFA19DEF001E}" type="presOf" srcId="{6D7C5226-A827-4B00-BDF7-1BFEBFD1F497}" destId="{DBF5D097-259A-46FC-B085-A0860B40605D}" srcOrd="0" destOrd="0" presId="urn:microsoft.com/office/officeart/2005/8/layout/vList2"/>
    <dgm:cxn modelId="{97BF0E0E-B56B-4DC6-9E11-1F610E0E6A41}" srcId="{AAD58209-3269-43DB-A971-89F8BF22C599}" destId="{D8ADAF40-8E35-4329-880D-F914C3775B9D}" srcOrd="1" destOrd="0" parTransId="{B399B8EA-3E24-48E6-A16A-A60A6800EAFA}" sibTransId="{A67E468F-3CEE-44CA-93CC-B50474E70BD1}"/>
    <dgm:cxn modelId="{C29F5F1A-21C9-4932-BFB0-D181CCBCE7C4}" type="presOf" srcId="{D8ADAF40-8E35-4329-880D-F914C3775B9D}" destId="{C7AAB1C6-9016-4F41-A416-09F597455316}" srcOrd="0" destOrd="0" presId="urn:microsoft.com/office/officeart/2005/8/layout/vList2"/>
    <dgm:cxn modelId="{D7E6F05C-2B7D-45A9-86A8-F7F9C83D227B}" type="presOf" srcId="{AFF5488F-14D0-423B-B353-FAC0142804AE}" destId="{4324BE16-8439-4D21-BC30-D5B9EFB71D07}" srcOrd="0" destOrd="0" presId="urn:microsoft.com/office/officeart/2005/8/layout/vList2"/>
    <dgm:cxn modelId="{E9315677-FA38-44A4-BD6B-7E877F180985}" type="presOf" srcId="{AAD58209-3269-43DB-A971-89F8BF22C599}" destId="{08DF4E9A-D40F-4EA9-8E10-431D71FDE9D3}" srcOrd="0" destOrd="0" presId="urn:microsoft.com/office/officeart/2005/8/layout/vList2"/>
    <dgm:cxn modelId="{C3F54F89-D2DB-47A1-BC3E-92FD3B2E7BA4}" srcId="{AAD58209-3269-43DB-A971-89F8BF22C599}" destId="{6D7C5226-A827-4B00-BDF7-1BFEBFD1F497}" srcOrd="0" destOrd="0" parTransId="{C1384355-E234-4534-BBFD-D9BC09047AFB}" sibTransId="{6BC2BD02-FD9F-4471-A45E-0CEE217CD366}"/>
    <dgm:cxn modelId="{BA09EC8D-27F6-4F6B-84ED-EBB58AC6CA34}" srcId="{AAD58209-3269-43DB-A971-89F8BF22C599}" destId="{AFF5488F-14D0-423B-B353-FAC0142804AE}" srcOrd="2" destOrd="0" parTransId="{3EFB521C-AD7F-4CA5-9994-EB521427A7D6}" sibTransId="{B2C693A2-2BB7-466C-9134-468778ADB4A0}"/>
    <dgm:cxn modelId="{7ACCCEE6-7182-4AC7-8651-8F4924023F76}" type="presParOf" srcId="{08DF4E9A-D40F-4EA9-8E10-431D71FDE9D3}" destId="{DBF5D097-259A-46FC-B085-A0860B40605D}" srcOrd="0" destOrd="0" presId="urn:microsoft.com/office/officeart/2005/8/layout/vList2"/>
    <dgm:cxn modelId="{16244BDF-6363-40D9-B49C-290DEC2F36D4}" type="presParOf" srcId="{08DF4E9A-D40F-4EA9-8E10-431D71FDE9D3}" destId="{A5D97AB2-1EC8-45CB-81CC-D447D9E60B0F}" srcOrd="1" destOrd="0" presId="urn:microsoft.com/office/officeart/2005/8/layout/vList2"/>
    <dgm:cxn modelId="{2C8406E0-F8C7-4900-800A-0BC8A846EA80}" type="presParOf" srcId="{08DF4E9A-D40F-4EA9-8E10-431D71FDE9D3}" destId="{C7AAB1C6-9016-4F41-A416-09F597455316}" srcOrd="2" destOrd="0" presId="urn:microsoft.com/office/officeart/2005/8/layout/vList2"/>
    <dgm:cxn modelId="{D3C1E8FB-71C0-4C79-93B9-9A3CC1B27D3B}" type="presParOf" srcId="{08DF4E9A-D40F-4EA9-8E10-431D71FDE9D3}" destId="{D945363B-D51F-47FB-93F5-2FC362FA00DE}" srcOrd="3" destOrd="0" presId="urn:microsoft.com/office/officeart/2005/8/layout/vList2"/>
    <dgm:cxn modelId="{8D3840D8-852E-4E37-95BB-DB4B3B08BB35}" type="presParOf" srcId="{08DF4E9A-D40F-4EA9-8E10-431D71FDE9D3}" destId="{4324BE16-8439-4D21-BC30-D5B9EFB71D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F1A7B-F7C6-4440-875F-97C11B1BCEE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159369E-D16D-4AF5-969E-C462F0076AFA}">
      <dgm:prSet/>
      <dgm:spPr/>
      <dgm:t>
        <a:bodyPr/>
        <a:lstStyle/>
        <a:p>
          <a:r>
            <a:rPr lang="it-IT"/>
            <a:t>Article 125: no bail-out (prohibition for Member States to assume the debt of other Member States</a:t>
          </a:r>
          <a:endParaRPr lang="en-US"/>
        </a:p>
      </dgm:t>
    </dgm:pt>
    <dgm:pt modelId="{7E761E04-1616-44A7-AF06-A9C7EBB91C6C}" type="parTrans" cxnId="{E51530A8-F327-43A7-9258-32834FB2E6FA}">
      <dgm:prSet/>
      <dgm:spPr/>
      <dgm:t>
        <a:bodyPr/>
        <a:lstStyle/>
        <a:p>
          <a:endParaRPr lang="en-US"/>
        </a:p>
      </dgm:t>
    </dgm:pt>
    <dgm:pt modelId="{C1A6FCDC-C4FA-40EC-A28E-E7816BADFB95}" type="sibTrans" cxnId="{E51530A8-F327-43A7-9258-32834FB2E6FA}">
      <dgm:prSet/>
      <dgm:spPr/>
      <dgm:t>
        <a:bodyPr/>
        <a:lstStyle/>
        <a:p>
          <a:endParaRPr lang="en-US"/>
        </a:p>
      </dgm:t>
    </dgm:pt>
    <dgm:pt modelId="{5B21C074-9457-4827-AA75-D8F5494EFA0D}">
      <dgm:prSet/>
      <dgm:spPr/>
      <dgm:t>
        <a:bodyPr/>
        <a:lstStyle/>
        <a:p>
          <a:r>
            <a:rPr lang="it-IT"/>
            <a:t>European Stability Mechanism, 2012 – treaty between eurozone Members on a fund to provide financial support to members in case of severe financial problems</a:t>
          </a:r>
          <a:endParaRPr lang="en-US"/>
        </a:p>
      </dgm:t>
    </dgm:pt>
    <dgm:pt modelId="{E148E791-BA20-427F-87B3-0CB8CB7D8B87}" type="parTrans" cxnId="{754BE511-5C76-42F5-9542-2F775E8A15A6}">
      <dgm:prSet/>
      <dgm:spPr/>
      <dgm:t>
        <a:bodyPr/>
        <a:lstStyle/>
        <a:p>
          <a:endParaRPr lang="en-US"/>
        </a:p>
      </dgm:t>
    </dgm:pt>
    <dgm:pt modelId="{6BA5FE15-B4F1-4430-AE5D-82A717D84E54}" type="sibTrans" cxnId="{754BE511-5C76-42F5-9542-2F775E8A15A6}">
      <dgm:prSet/>
      <dgm:spPr/>
      <dgm:t>
        <a:bodyPr/>
        <a:lstStyle/>
        <a:p>
          <a:endParaRPr lang="en-US"/>
        </a:p>
      </dgm:t>
    </dgm:pt>
    <dgm:pt modelId="{DFD57971-8FAC-4306-AAF3-BD98DD351A99}">
      <dgm:prSet/>
      <dgm:spPr/>
      <dgm:t>
        <a:bodyPr/>
        <a:lstStyle/>
        <a:p>
          <a:r>
            <a:rPr lang="it-IT"/>
            <a:t>Pringle case (C-370/12) on the compatibility of the ESM with Article 125: the Treaty prohibits to assume the debt, not to provide financial assistance to other Member States</a:t>
          </a:r>
          <a:endParaRPr lang="en-US"/>
        </a:p>
      </dgm:t>
    </dgm:pt>
    <dgm:pt modelId="{9F7EDC7E-217E-4A0B-A83D-673F228C9209}" type="parTrans" cxnId="{808758AA-1DAC-49F8-9042-40F8A4540A21}">
      <dgm:prSet/>
      <dgm:spPr/>
      <dgm:t>
        <a:bodyPr/>
        <a:lstStyle/>
        <a:p>
          <a:endParaRPr lang="en-US"/>
        </a:p>
      </dgm:t>
    </dgm:pt>
    <dgm:pt modelId="{4350C15D-F4BE-4498-9B17-7131BF344617}" type="sibTrans" cxnId="{808758AA-1DAC-49F8-9042-40F8A4540A21}">
      <dgm:prSet/>
      <dgm:spPr/>
      <dgm:t>
        <a:bodyPr/>
        <a:lstStyle/>
        <a:p>
          <a:endParaRPr lang="en-US"/>
        </a:p>
      </dgm:t>
    </dgm:pt>
    <dgm:pt modelId="{1FE2483E-84DD-427C-A7CC-4F95F72AFEE8}" type="pres">
      <dgm:prSet presAssocID="{0EEF1A7B-F7C6-4440-875F-97C11B1BCEEB}" presName="linear" presStyleCnt="0">
        <dgm:presLayoutVars>
          <dgm:animLvl val="lvl"/>
          <dgm:resizeHandles val="exact"/>
        </dgm:presLayoutVars>
      </dgm:prSet>
      <dgm:spPr/>
    </dgm:pt>
    <dgm:pt modelId="{B7A0C5BA-904C-48D0-B86D-3DE71A47D56B}" type="pres">
      <dgm:prSet presAssocID="{8159369E-D16D-4AF5-969E-C462F0076A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3DCFDF-E50B-41F9-9C93-31DC83788163}" type="pres">
      <dgm:prSet presAssocID="{C1A6FCDC-C4FA-40EC-A28E-E7816BADFB95}" presName="spacer" presStyleCnt="0"/>
      <dgm:spPr/>
    </dgm:pt>
    <dgm:pt modelId="{19366990-8B87-4287-8684-7282FDD17884}" type="pres">
      <dgm:prSet presAssocID="{5B21C074-9457-4827-AA75-D8F5494EFA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4B2221-70D4-49B7-8210-FF9D268180B2}" type="pres">
      <dgm:prSet presAssocID="{6BA5FE15-B4F1-4430-AE5D-82A717D84E54}" presName="spacer" presStyleCnt="0"/>
      <dgm:spPr/>
    </dgm:pt>
    <dgm:pt modelId="{152C96B1-D770-4308-8D6E-3BA345961896}" type="pres">
      <dgm:prSet presAssocID="{DFD57971-8FAC-4306-AAF3-BD98DD351A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4BE511-5C76-42F5-9542-2F775E8A15A6}" srcId="{0EEF1A7B-F7C6-4440-875F-97C11B1BCEEB}" destId="{5B21C074-9457-4827-AA75-D8F5494EFA0D}" srcOrd="1" destOrd="0" parTransId="{E148E791-BA20-427F-87B3-0CB8CB7D8B87}" sibTransId="{6BA5FE15-B4F1-4430-AE5D-82A717D84E54}"/>
    <dgm:cxn modelId="{D531BE74-DE44-4BDC-9345-0C5DB2FC61FB}" type="presOf" srcId="{8159369E-D16D-4AF5-969E-C462F0076AFA}" destId="{B7A0C5BA-904C-48D0-B86D-3DE71A47D56B}" srcOrd="0" destOrd="0" presId="urn:microsoft.com/office/officeart/2005/8/layout/vList2"/>
    <dgm:cxn modelId="{B5273B87-E20F-4400-B267-E1F89DD4F7E5}" type="presOf" srcId="{0EEF1A7B-F7C6-4440-875F-97C11B1BCEEB}" destId="{1FE2483E-84DD-427C-A7CC-4F95F72AFEE8}" srcOrd="0" destOrd="0" presId="urn:microsoft.com/office/officeart/2005/8/layout/vList2"/>
    <dgm:cxn modelId="{55DD4C8F-22EF-4A7E-AAC4-3572486AC591}" type="presOf" srcId="{5B21C074-9457-4827-AA75-D8F5494EFA0D}" destId="{19366990-8B87-4287-8684-7282FDD17884}" srcOrd="0" destOrd="0" presId="urn:microsoft.com/office/officeart/2005/8/layout/vList2"/>
    <dgm:cxn modelId="{E51530A8-F327-43A7-9258-32834FB2E6FA}" srcId="{0EEF1A7B-F7C6-4440-875F-97C11B1BCEEB}" destId="{8159369E-D16D-4AF5-969E-C462F0076AFA}" srcOrd="0" destOrd="0" parTransId="{7E761E04-1616-44A7-AF06-A9C7EBB91C6C}" sibTransId="{C1A6FCDC-C4FA-40EC-A28E-E7816BADFB95}"/>
    <dgm:cxn modelId="{808758AA-1DAC-49F8-9042-40F8A4540A21}" srcId="{0EEF1A7B-F7C6-4440-875F-97C11B1BCEEB}" destId="{DFD57971-8FAC-4306-AAF3-BD98DD351A99}" srcOrd="2" destOrd="0" parTransId="{9F7EDC7E-217E-4A0B-A83D-673F228C9209}" sibTransId="{4350C15D-F4BE-4498-9B17-7131BF344617}"/>
    <dgm:cxn modelId="{7CBC1AB7-71DD-41D8-A59C-6740824CF7D5}" type="presOf" srcId="{DFD57971-8FAC-4306-AAF3-BD98DD351A99}" destId="{152C96B1-D770-4308-8D6E-3BA345961896}" srcOrd="0" destOrd="0" presId="urn:microsoft.com/office/officeart/2005/8/layout/vList2"/>
    <dgm:cxn modelId="{764FDCEE-5843-4915-87D5-27E82A716247}" type="presParOf" srcId="{1FE2483E-84DD-427C-A7CC-4F95F72AFEE8}" destId="{B7A0C5BA-904C-48D0-B86D-3DE71A47D56B}" srcOrd="0" destOrd="0" presId="urn:microsoft.com/office/officeart/2005/8/layout/vList2"/>
    <dgm:cxn modelId="{2233E50E-ACA0-428E-92B9-9135956E0A6B}" type="presParOf" srcId="{1FE2483E-84DD-427C-A7CC-4F95F72AFEE8}" destId="{513DCFDF-E50B-41F9-9C93-31DC83788163}" srcOrd="1" destOrd="0" presId="urn:microsoft.com/office/officeart/2005/8/layout/vList2"/>
    <dgm:cxn modelId="{FF7EA9C0-9A4A-4EBC-8285-BFA7D1ED13FE}" type="presParOf" srcId="{1FE2483E-84DD-427C-A7CC-4F95F72AFEE8}" destId="{19366990-8B87-4287-8684-7282FDD17884}" srcOrd="2" destOrd="0" presId="urn:microsoft.com/office/officeart/2005/8/layout/vList2"/>
    <dgm:cxn modelId="{7F3F45C5-C53B-4104-9DDC-4D33382FCC95}" type="presParOf" srcId="{1FE2483E-84DD-427C-A7CC-4F95F72AFEE8}" destId="{AB4B2221-70D4-49B7-8210-FF9D268180B2}" srcOrd="3" destOrd="0" presId="urn:microsoft.com/office/officeart/2005/8/layout/vList2"/>
    <dgm:cxn modelId="{48BD8984-64EF-4FCA-8388-0F83AA15D915}" type="presParOf" srcId="{1FE2483E-84DD-427C-A7CC-4F95F72AFEE8}" destId="{152C96B1-D770-4308-8D6E-3BA3459618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531BD-9F69-4BAC-BD52-13F847CD2562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/>
            <a:t>Monetary union: exclusive competence</a:t>
          </a:r>
          <a:endParaRPr lang="en-US" sz="5300" kern="1200"/>
        </a:p>
      </dsp:txBody>
      <dsp:txXfrm>
        <a:off x="1283" y="673807"/>
        <a:ext cx="5006206" cy="3003723"/>
      </dsp:txXfrm>
    </dsp:sp>
    <dsp:sp modelId="{48F9CFA8-2E48-4610-BDA1-D82756194938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/>
            <a:t>Economic union: coordinating competence</a:t>
          </a:r>
          <a:endParaRPr lang="en-US" sz="5300" kern="1200"/>
        </a:p>
      </dsp:txBody>
      <dsp:txXfrm>
        <a:off x="5508110" y="673807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8E3B4-614A-4CA8-B038-E01129A0BDBB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30D9B-C260-4598-AE07-410F8EE792FE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09336-820E-4FF8-B6D6-130182BD57EF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Price stability- inflation not exceeding 1.5 % above that of the three best performing Member States</a:t>
          </a:r>
          <a:endParaRPr lang="en-US" sz="2200" kern="1200"/>
        </a:p>
      </dsp:txBody>
      <dsp:txXfrm>
        <a:off x="1058686" y="1808"/>
        <a:ext cx="9456913" cy="916611"/>
      </dsp:txXfrm>
    </dsp:sp>
    <dsp:sp modelId="{F1DFD8C9-C1AC-404C-8486-F65F62F58C39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C3978-7F06-45B6-8517-5F5A84B1572C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093B4-4B22-482E-9081-F59F39583792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No excessive deficit (over 3% of GDP or total debt exceeding 60% of GDP)</a:t>
          </a:r>
          <a:endParaRPr lang="en-US" sz="2200" kern="1200"/>
        </a:p>
      </dsp:txBody>
      <dsp:txXfrm>
        <a:off x="1058686" y="1147573"/>
        <a:ext cx="9456913" cy="916611"/>
      </dsp:txXfrm>
    </dsp:sp>
    <dsp:sp modelId="{422B47C0-792B-444F-8CA0-9C5FBAAB5152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33AC6-5DDE-46C5-B036-711F96D64827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E317E-BE46-4DD0-B2FE-C38D7DF43690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At least two years in the EMS without devaluations. </a:t>
          </a:r>
          <a:endParaRPr lang="en-US" sz="2200" kern="1200"/>
        </a:p>
      </dsp:txBody>
      <dsp:txXfrm>
        <a:off x="1058686" y="2293338"/>
        <a:ext cx="9456913" cy="916611"/>
      </dsp:txXfrm>
    </dsp:sp>
    <dsp:sp modelId="{2E1CAE4C-FA60-415D-BEBF-7F3B3D7E10C9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93B47-0AAD-4DAC-8FE9-094339F893E9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0E95-0E0A-4C27-AF63-642B70CB75F9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Nominal average long-term interest rate of a Member State not exceeding that of the three best-performing Member States by more than 2%</a:t>
          </a:r>
          <a:endParaRPr lang="en-US" sz="2200" kern="1200"/>
        </a:p>
      </dsp:txBody>
      <dsp:txXfrm>
        <a:off x="1058686" y="3439103"/>
        <a:ext cx="9456913" cy="916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70093-192B-43AD-BA78-6FC87EEBCD1A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1E7F-8E02-427B-BEE9-175B81046E6D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A7BD8-4692-4BC1-90CD-0F21C944803B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700" kern="1200"/>
            <a:t>A. States in the Eurozone</a:t>
          </a:r>
          <a:endParaRPr lang="en-US" sz="1700" kern="1200"/>
        </a:p>
      </dsp:txBody>
      <dsp:txXfrm>
        <a:off x="75768" y="2851938"/>
        <a:ext cx="3093750" cy="720000"/>
      </dsp:txXfrm>
    </dsp:sp>
    <dsp:sp modelId="{C80A2587-1FB6-4C9D-9075-42F9D0A3F942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EDC5D-3B82-4131-83F6-63D3B640D84F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3F76-688A-4676-A220-BE4C9C66F33B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700" kern="1200"/>
            <a:t>B. States with derogation – Periodical review of convergence criteria</a:t>
          </a:r>
          <a:endParaRPr lang="en-US" sz="1700" kern="1200"/>
        </a:p>
      </dsp:txBody>
      <dsp:txXfrm>
        <a:off x="3710925" y="2851938"/>
        <a:ext cx="3093750" cy="720000"/>
      </dsp:txXfrm>
    </dsp:sp>
    <dsp:sp modelId="{5266EAC3-F6DE-4A62-AEB0-45B78CA4D250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19B44-EA4D-4177-B261-C1214E8D8265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A5A64-9598-4E84-8C05-A45870CC21E0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700" kern="1200"/>
            <a:t>States with opt-out (Denmark and UK before Brexit) and informal exemption (Sweden)</a:t>
          </a:r>
          <a:endParaRPr lang="en-US" sz="1700" kern="1200"/>
        </a:p>
      </dsp:txBody>
      <dsp:txXfrm>
        <a:off x="7346081" y="2851938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DCA7E-0D46-4607-A900-D28C328E330B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8AEE8-0CE3-4F01-8118-EB12A7FE1C87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D2AE6-09B1-442C-AFF6-7987039E71E9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Coordination of economic policies: Guidelines in the form of recommendations</a:t>
          </a:r>
          <a:endParaRPr lang="en-US" sz="2500" kern="1200"/>
        </a:p>
      </dsp:txBody>
      <dsp:txXfrm>
        <a:off x="1936708" y="908268"/>
        <a:ext cx="4308556" cy="1676804"/>
      </dsp:txXfrm>
    </dsp:sp>
    <dsp:sp modelId="{87708B47-40FF-4032-98B8-B4A03F050CD6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55FDA-BF8A-40AF-999A-90DD5609B60F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913AA-1C72-42BF-AAAB-B27D725F0451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Procedures in case of excessive deficit</a:t>
          </a:r>
          <a:endParaRPr lang="en-US" sz="2500" kern="1200"/>
        </a:p>
      </dsp:txBody>
      <dsp:txXfrm>
        <a:off x="1936708" y="3004274"/>
        <a:ext cx="4308556" cy="1676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CFCF7-B286-4DB6-9D0E-4BAE29B8244C}">
      <dsp:nvSpPr>
        <dsp:cNvPr id="0" name=""/>
        <dsp:cNvSpPr/>
      </dsp:nvSpPr>
      <dsp:spPr>
        <a:xfrm>
          <a:off x="0" y="212334"/>
          <a:ext cx="6245265" cy="1663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Resolution of the European Council</a:t>
          </a:r>
          <a:endParaRPr lang="en-US" sz="3000" kern="1200"/>
        </a:p>
      </dsp:txBody>
      <dsp:txXfrm>
        <a:off x="81228" y="293562"/>
        <a:ext cx="6082809" cy="1501503"/>
      </dsp:txXfrm>
    </dsp:sp>
    <dsp:sp modelId="{53D31C70-F48B-481D-A079-287A76C99A17}">
      <dsp:nvSpPr>
        <dsp:cNvPr id="0" name=""/>
        <dsp:cNvSpPr/>
      </dsp:nvSpPr>
      <dsp:spPr>
        <a:xfrm>
          <a:off x="0" y="1962693"/>
          <a:ext cx="6245265" cy="166395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Council</a:t>
          </a:r>
          <a:r>
            <a:rPr lang="it-IT" sz="3000" kern="1200" dirty="0"/>
            <a:t> </a:t>
          </a:r>
          <a:r>
            <a:rPr lang="it-IT" sz="3000" kern="1200" dirty="0" err="1"/>
            <a:t>regulation</a:t>
          </a:r>
          <a:r>
            <a:rPr lang="it-IT" sz="3000" kern="1200" dirty="0"/>
            <a:t> on the </a:t>
          </a:r>
          <a:r>
            <a:rPr lang="it-IT" sz="3000" kern="1200" dirty="0" err="1"/>
            <a:t>strengthening</a:t>
          </a:r>
          <a:r>
            <a:rPr lang="it-IT" sz="3000" kern="1200" dirty="0"/>
            <a:t> of the </a:t>
          </a:r>
          <a:r>
            <a:rPr lang="it-IT" sz="3000" kern="1200" dirty="0" err="1"/>
            <a:t>surveillance</a:t>
          </a:r>
          <a:r>
            <a:rPr lang="it-IT" sz="3000" kern="1200" dirty="0"/>
            <a:t> of </a:t>
          </a:r>
          <a:r>
            <a:rPr lang="it-IT" sz="3000" kern="1200" dirty="0" err="1"/>
            <a:t>budgetary</a:t>
          </a:r>
          <a:r>
            <a:rPr lang="it-IT" sz="3000" kern="1200" dirty="0"/>
            <a:t> positions (preventive arm)</a:t>
          </a:r>
          <a:endParaRPr lang="en-US" sz="3000" kern="1200" dirty="0"/>
        </a:p>
      </dsp:txBody>
      <dsp:txXfrm>
        <a:off x="81228" y="2043921"/>
        <a:ext cx="6082809" cy="1501503"/>
      </dsp:txXfrm>
    </dsp:sp>
    <dsp:sp modelId="{91AC6C2A-FDD5-46F8-88D6-7CC713DEE871}">
      <dsp:nvSpPr>
        <dsp:cNvPr id="0" name=""/>
        <dsp:cNvSpPr/>
      </dsp:nvSpPr>
      <dsp:spPr>
        <a:xfrm>
          <a:off x="0" y="3713053"/>
          <a:ext cx="6245265" cy="16639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Council</a:t>
          </a:r>
          <a:r>
            <a:rPr lang="it-IT" sz="3000" kern="1200" dirty="0"/>
            <a:t> </a:t>
          </a:r>
          <a:r>
            <a:rPr lang="it-IT" sz="3000" kern="1200" dirty="0" err="1"/>
            <a:t>regulation</a:t>
          </a:r>
          <a:r>
            <a:rPr lang="it-IT" sz="3000" kern="1200" dirty="0"/>
            <a:t> on the </a:t>
          </a:r>
          <a:r>
            <a:rPr lang="it-IT" sz="3000" kern="1200" dirty="0" err="1"/>
            <a:t>implementation</a:t>
          </a:r>
          <a:r>
            <a:rPr lang="it-IT" sz="3000" kern="1200" dirty="0"/>
            <a:t> of the </a:t>
          </a:r>
          <a:r>
            <a:rPr lang="it-IT" sz="3000" kern="1200" dirty="0" err="1"/>
            <a:t>excessive</a:t>
          </a:r>
          <a:r>
            <a:rPr lang="it-IT" sz="3000" kern="1200" dirty="0"/>
            <a:t> deficit procedure (</a:t>
          </a:r>
          <a:r>
            <a:rPr lang="it-IT" sz="3000" kern="1200" dirty="0" err="1"/>
            <a:t>corrective</a:t>
          </a:r>
          <a:r>
            <a:rPr lang="it-IT" sz="3000" kern="1200" dirty="0"/>
            <a:t> arm)</a:t>
          </a:r>
          <a:endParaRPr lang="en-US" sz="3000" kern="1200" dirty="0"/>
        </a:p>
      </dsp:txBody>
      <dsp:txXfrm>
        <a:off x="81228" y="3794281"/>
        <a:ext cx="6082809" cy="15015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5D097-259A-46FC-B085-A0860B40605D}">
      <dsp:nvSpPr>
        <dsp:cNvPr id="0" name=""/>
        <dsp:cNvSpPr/>
      </dsp:nvSpPr>
      <dsp:spPr>
        <a:xfrm>
          <a:off x="0" y="29346"/>
          <a:ext cx="6245265" cy="1803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2011 Six-Pack-2013 two-Pack  reinforcement of the SGP procedures and introduction of the European Semester</a:t>
          </a:r>
          <a:endParaRPr lang="en-US" sz="2100" kern="1200"/>
        </a:p>
      </dsp:txBody>
      <dsp:txXfrm>
        <a:off x="88026" y="117372"/>
        <a:ext cx="6069213" cy="1627179"/>
      </dsp:txXfrm>
    </dsp:sp>
    <dsp:sp modelId="{C7AAB1C6-9016-4F41-A416-09F597455316}">
      <dsp:nvSpPr>
        <dsp:cNvPr id="0" name=""/>
        <dsp:cNvSpPr/>
      </dsp:nvSpPr>
      <dsp:spPr>
        <a:xfrm>
          <a:off x="0" y="1893057"/>
          <a:ext cx="6245265" cy="180323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2012 Fiscal Compact. An international agreement aimed at strengthening the economic pillar of the EMU by adopting a set of rules intended to foster budgetary discipline through a fiscal compact</a:t>
          </a:r>
          <a:endParaRPr lang="en-US" sz="2100" kern="1200"/>
        </a:p>
      </dsp:txBody>
      <dsp:txXfrm>
        <a:off x="88026" y="1981083"/>
        <a:ext cx="6069213" cy="1627179"/>
      </dsp:txXfrm>
    </dsp:sp>
    <dsp:sp modelId="{4324BE16-8439-4D21-BC30-D5B9EFB71D07}">
      <dsp:nvSpPr>
        <dsp:cNvPr id="0" name=""/>
        <dsp:cNvSpPr/>
      </dsp:nvSpPr>
      <dsp:spPr>
        <a:xfrm>
          <a:off x="0" y="3756769"/>
          <a:ext cx="6245265" cy="180323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Article 3 requires the contracting parties to guarantee or enshrine in their national law, preferably at consitutional level, the principle that «the budgetary position of the general government of a Contracting Party shall be balanced or in surplus»</a:t>
          </a:r>
          <a:endParaRPr lang="en-US" sz="2100" kern="1200"/>
        </a:p>
      </dsp:txBody>
      <dsp:txXfrm>
        <a:off x="88026" y="3844795"/>
        <a:ext cx="6069213" cy="16271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0C5BA-904C-48D0-B86D-3DE71A47D56B}">
      <dsp:nvSpPr>
        <dsp:cNvPr id="0" name=""/>
        <dsp:cNvSpPr/>
      </dsp:nvSpPr>
      <dsp:spPr>
        <a:xfrm>
          <a:off x="0" y="12862"/>
          <a:ext cx="6666833" cy="17613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Article 125: no bail-out (prohibition for Member States to assume the debt of other Member States</a:t>
          </a:r>
          <a:endParaRPr lang="en-US" sz="2500" kern="1200"/>
        </a:p>
      </dsp:txBody>
      <dsp:txXfrm>
        <a:off x="85984" y="98846"/>
        <a:ext cx="6494865" cy="1589430"/>
      </dsp:txXfrm>
    </dsp:sp>
    <dsp:sp modelId="{19366990-8B87-4287-8684-7282FDD17884}">
      <dsp:nvSpPr>
        <dsp:cNvPr id="0" name=""/>
        <dsp:cNvSpPr/>
      </dsp:nvSpPr>
      <dsp:spPr>
        <a:xfrm>
          <a:off x="0" y="1846260"/>
          <a:ext cx="6666833" cy="176139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European Stability Mechanism, 2012 – treaty between eurozone Members on a fund to provide financial support to members in case of severe financial problems</a:t>
          </a:r>
          <a:endParaRPr lang="en-US" sz="2500" kern="1200"/>
        </a:p>
      </dsp:txBody>
      <dsp:txXfrm>
        <a:off x="85984" y="1932244"/>
        <a:ext cx="6494865" cy="1589430"/>
      </dsp:txXfrm>
    </dsp:sp>
    <dsp:sp modelId="{152C96B1-D770-4308-8D6E-3BA345961896}">
      <dsp:nvSpPr>
        <dsp:cNvPr id="0" name=""/>
        <dsp:cNvSpPr/>
      </dsp:nvSpPr>
      <dsp:spPr>
        <a:xfrm>
          <a:off x="0" y="3679659"/>
          <a:ext cx="6666833" cy="176139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Pringle case (C-370/12) on the compatibility of the ESM with Article 125: the Treaty prohibits to assume the debt, not to provide financial assistance to other Member States</a:t>
          </a:r>
          <a:endParaRPr lang="en-US" sz="2500" kern="1200"/>
        </a:p>
      </dsp:txBody>
      <dsp:txXfrm>
        <a:off x="85984" y="3765643"/>
        <a:ext cx="6494865" cy="15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E0FB46-A89A-AD7D-C85B-475477E37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D419C8-0A7B-F90D-73EE-01D695D24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B817CF-5F5E-FD5E-3A8D-508EA634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7ADBB8-89B7-58F8-993D-000C49E6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E3A627-4DE0-ECA7-64D9-43599F7F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8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E6BAC-5FA3-C332-0980-F687C6CC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C0613F-62CF-A186-87B9-05D702369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96D450-2668-29CC-C8B2-B3223EEF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4EE3C6-73E7-8C51-EDCE-2AEFC50B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BF502A-7534-2417-F233-E770A200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55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867E1A-7DA8-04CF-6D5E-CD4267805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24CC02-6FAD-F810-DDA1-E49C1BDE5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AB3F37-52EA-FFB5-AAEF-58453C62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67405E-E4FF-4E20-D52D-F9DF28BA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EA030A-A090-F358-2685-3DA6D9A3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08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3A396-B013-7BF3-399A-9E7248B6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6BD74-7FEB-B49F-507F-E063C923F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6605B0-0E3C-C3DF-6C3F-BC446A34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C3162F-816F-2AE7-809D-5EE51B57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B097C1-898B-77F1-BB6E-12297050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85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A9815-917A-41DF-82BE-5122583A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956F67-7B76-F3EC-6F7C-D85E6842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DF526D-F3C3-0601-3169-5C5B50EF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D4E1C6-2762-7F66-2ACA-217FFCB9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05C366-7FF2-8201-4C17-C3E62BA3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89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72EE7-31B9-B217-C927-5B1401BA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3A3E56-6213-9890-C680-063C59489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24F320-31A5-6C09-6090-BD3543F7C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BDFD08-1292-91FB-FED7-1EEDB4DA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6BB7F7-4670-47CB-3212-B974480E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B722FC-AB1F-ADE1-36FA-40B06C54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51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74479-74FF-985A-2D08-09C768AC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F6B309-D971-4EFD-99C3-6F98FC2B0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E6BD0C-EE00-32FB-8D14-1A685BAC2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93EC867-0C81-E574-7503-0495D559A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33E647-6090-58D6-FDA0-8AC9944BD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B9BF365-A690-B508-2E20-1D441EFD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4927E3-6743-393D-E73D-CAD99D23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86E156B-E1E1-8207-A6BC-80F7588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2E1B0-377A-5600-36BB-354F9661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328827-66DC-0B12-CBA7-310339C8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90D080-40F0-C7A5-F58E-1545C295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7660F8-FA6C-74AF-279B-6B15791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21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08C69F-F539-26BC-9A68-BFB00FFE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C5EEB0-BD0C-5A76-2F57-B931A413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5B131C-CA7B-1296-5479-1E98873D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53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5FD7D-946A-0440-E3B6-DC96A898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E6D49F-8FAB-285C-3916-6EFD51FD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CAC4A1-5110-55E1-3879-23E6FBAD4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620CC7-5B09-6AFA-7E12-B261E3A8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0F4661-53B0-4A74-3DA3-AA36A20C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D1736C-6166-DEFE-17E8-2FC7F513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16B17-3BBB-FFAA-C5CD-C4D36B7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CBA24D-E3B2-E60D-0A33-4A2D1737B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7780C6-F5B8-E4D7-E3D8-3C5F700B6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46AE75-6C2A-2729-8830-473771F5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6A9AEC-9A3D-51DC-09BA-F843A52A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00819F-BC51-AEE7-24BF-B5A9AAEA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27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2C6EA7-40FC-E1B9-4CD0-AD04096D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26CF50-7FD1-BBE4-A500-D1FA9024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F0E4EB-6ABB-77A3-5CF2-BAC0231DC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9B3C-8F52-434A-854A-F3EAB7CC368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BA0129-AD04-C3A0-9655-B7F06D26A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2A816E-713B-57FF-6FB9-7992D745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9D93-D31F-4964-B9A1-615642F10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2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Colourful carved figures of humans">
            <a:extLst>
              <a:ext uri="{FF2B5EF4-FFF2-40B4-BE49-F238E27FC236}">
                <a16:creationId xmlns:a16="http://schemas.microsoft.com/office/drawing/2014/main" id="{CC067894-44C0-1A8F-B74C-0D121988A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4175C4-1BF9-A6CB-ED18-D0B777DDD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5200">
                <a:solidFill>
                  <a:schemeClr val="bg1"/>
                </a:solidFill>
              </a:rPr>
              <a:t>European Union Policies-1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2054E4-BCDB-189A-E963-2B28E7EBB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it-IT">
                <a:solidFill>
                  <a:schemeClr val="bg1"/>
                </a:solidFill>
              </a:rPr>
              <a:t>Economic policy</a:t>
            </a:r>
          </a:p>
        </p:txBody>
      </p:sp>
    </p:spTree>
    <p:extLst>
      <p:ext uri="{BB962C8B-B14F-4D97-AF65-F5344CB8AC3E}">
        <p14:creationId xmlns:p14="http://schemas.microsoft.com/office/powerpoint/2010/main" val="11511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29CCB6-2C51-3E4E-B0C0-CF4A6ABE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3700">
                <a:solidFill>
                  <a:srgbClr val="FFFFFF"/>
                </a:solidFill>
              </a:rPr>
              <a:t>Financial support. Article 125 TFEU and the ESM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4B83858-1D38-AC0B-1A78-434AC10BA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7840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72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Greek Deputy Prime Minister Blasts EU!">
            <a:extLst>
              <a:ext uri="{FF2B5EF4-FFF2-40B4-BE49-F238E27FC236}">
                <a16:creationId xmlns:a16="http://schemas.microsoft.com/office/drawing/2014/main" id="{F7DD912D-BE5C-EB3E-AFFD-D82EB8EB1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r="14590" b="-2"/>
          <a:stretch/>
        </p:blipFill>
        <p:spPr bwMode="auto">
          <a:xfrm>
            <a:off x="1" y="-8371"/>
            <a:ext cx="4038603" cy="44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ckground on the Greek Debt Crisis">
            <a:extLst>
              <a:ext uri="{FF2B5EF4-FFF2-40B4-BE49-F238E27FC236}">
                <a16:creationId xmlns:a16="http://schemas.microsoft.com/office/drawing/2014/main" id="{65E625F9-BC5D-81E6-9304-FA7425ABE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r="21943" b="-1"/>
          <a:stretch/>
        </p:blipFill>
        <p:spPr bwMode="auto">
          <a:xfrm>
            <a:off x="4038600" y="-8371"/>
            <a:ext cx="4076700" cy="44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eek bailout crisis in 300 words - BBC News">
            <a:extLst>
              <a:ext uri="{FF2B5EF4-FFF2-40B4-BE49-F238E27FC236}">
                <a16:creationId xmlns:a16="http://schemas.microsoft.com/office/drawing/2014/main" id="{0E6571C5-ADDB-7A46-7F3A-45CE8FF9E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 r="19482"/>
          <a:stretch/>
        </p:blipFill>
        <p:spPr bwMode="auto">
          <a:xfrm>
            <a:off x="8115292" y="-8371"/>
            <a:ext cx="4076700" cy="44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Rectangle 2074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12191998" cy="2394056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4462444"/>
            <a:ext cx="12196636" cy="2394056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7" y="4466372"/>
            <a:ext cx="4076697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F132CC3B-51BD-4247-90B0-17E297F81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4469521"/>
            <a:ext cx="12192001" cy="19333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: Shape 2084">
            <a:extLst>
              <a:ext uri="{FF2B5EF4-FFF2-40B4-BE49-F238E27FC236}">
                <a16:creationId xmlns:a16="http://schemas.microsoft.com/office/drawing/2014/main" id="{0205AFEB-6768-4A82-A0F0-8F9CDD993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1C9804-A157-4914-E917-0626D81B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905954"/>
            <a:ext cx="9448802" cy="8643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Article 12 ESM Treaty: Strict Conditionality and macro-economic adjustment programs</a:t>
            </a:r>
          </a:p>
        </p:txBody>
      </p:sp>
    </p:spTree>
    <p:extLst>
      <p:ext uri="{BB962C8B-B14F-4D97-AF65-F5344CB8AC3E}">
        <p14:creationId xmlns:p14="http://schemas.microsoft.com/office/powerpoint/2010/main" val="206617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45184F-6E6D-F78C-7C06-D762D654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ESM Reform.2021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09C1B6-3109-4646-ED85-CA82D8A56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8406" y="467208"/>
            <a:ext cx="6013791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9189DC6C-F66C-4F1F-02ED-0B8166978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2" b="875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4B35EA-FE06-F32E-0EA0-D3281D00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5200">
                <a:solidFill>
                  <a:srgbClr val="FFFFFF"/>
                </a:solidFill>
              </a:rPr>
              <a:t>Economic and Monetary Union (EMU)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C90749-937B-198A-A6E2-C20658F08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0781BB-9F40-8643-1470-FFBA48215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7" b="71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338440-EB75-B17D-B254-B4F9809A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An Unequal Couple</a:t>
            </a:r>
            <a:endParaRPr lang="it-IT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69AEE7C-ADB1-34B7-AA26-B27E982E6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0395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640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41B852-7DDE-7124-1708-17B55FDB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Euro and the Eurozone</a:t>
            </a:r>
          </a:p>
        </p:txBody>
      </p:sp>
      <p:pic>
        <p:nvPicPr>
          <p:cNvPr id="1026" name="Picture 2" descr="Map of the Eurozone (euro area), showing which countries use the euro as their currency. Includes members, pre-members (ERM II or ERM-2 waiting area), EU non-members using the euro, and other EU countries. Color blind accessible. Updated to June 2023 with the recent entry of Croatia into the Eurozone.">
            <a:extLst>
              <a:ext uri="{FF2B5EF4-FFF2-40B4-BE49-F238E27FC236}">
                <a16:creationId xmlns:a16="http://schemas.microsoft.com/office/drawing/2014/main" id="{BC94FBB9-56B2-F386-A77B-2DE666741B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495798"/>
            <a:ext cx="7225748" cy="58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2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FC2930-0234-5695-2EAF-F2DE814F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it-IT" dirty="0" err="1"/>
              <a:t>Convergence</a:t>
            </a:r>
            <a:r>
              <a:rPr lang="it-IT" dirty="0"/>
              <a:t> </a:t>
            </a:r>
            <a:r>
              <a:rPr lang="it-IT" dirty="0" err="1"/>
              <a:t>criteria</a:t>
            </a:r>
            <a:endParaRPr lang="it-I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66D187F-396C-E2DC-E859-4B002E4D7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3606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15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E8EC5-4207-557D-4F06-B8C418B6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dirty="0" err="1"/>
              <a:t>Differential</a:t>
            </a:r>
            <a:r>
              <a:rPr lang="it-IT" sz="5400" dirty="0"/>
              <a:t> </a:t>
            </a:r>
            <a:r>
              <a:rPr lang="it-IT" sz="5400" dirty="0" err="1"/>
              <a:t>integration</a:t>
            </a:r>
            <a:endParaRPr lang="it-IT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D606843-AD6C-1ED3-FA75-F6455563D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8304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06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261034-D0AD-F419-8A7D-3D6439CB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it-IT" sz="5600"/>
              <a:t>Economic Policy- Chapter 1 of the EMU Title, Articles 120-126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F07CEC9-7A32-40DC-E37C-43AB2D208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71846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16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1553D2-83D3-21BA-9FAE-3450ABE8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it-IT" sz="8000"/>
              <a:t>Stability and growth Pact 1997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293AD60-48D3-869B-C01B-14BEB9881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89483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17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F5237A-8F36-6D11-73D2-602E73DD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it-IT" sz="8000"/>
              <a:t>Beyond the SGP </a:t>
            </a:r>
            <a:br>
              <a:rPr lang="it-IT" sz="8000"/>
            </a:br>
            <a:r>
              <a:rPr lang="it-IT" sz="8000"/>
              <a:t>2008 financial crisis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07B594D-8E0D-383C-EAD0-5A1791343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5524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980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394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European Union Policies-1</vt:lpstr>
      <vt:lpstr>Economic and Monetary Union (EMU)</vt:lpstr>
      <vt:lpstr>An Unequal Couple</vt:lpstr>
      <vt:lpstr>The Euro and the Eurozone</vt:lpstr>
      <vt:lpstr>Convergence criteria</vt:lpstr>
      <vt:lpstr>Differential integration</vt:lpstr>
      <vt:lpstr>Economic Policy- Chapter 1 of the EMU Title, Articles 120-126</vt:lpstr>
      <vt:lpstr>Stability and growth Pact 1997</vt:lpstr>
      <vt:lpstr>Beyond the SGP  2008 financial crisis</vt:lpstr>
      <vt:lpstr>Financial support. Article 125 TFEU and the ESM</vt:lpstr>
      <vt:lpstr>Article 12 ESM Treaty: Strict Conditionality and macro-economic adjustment programs</vt:lpstr>
      <vt:lpstr>ESM Reform.2021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Policies</dc:title>
  <dc:creator>Alessandra Mignolli</dc:creator>
  <cp:lastModifiedBy>Alessandra Mignolli</cp:lastModifiedBy>
  <cp:revision>4</cp:revision>
  <dcterms:created xsi:type="dcterms:W3CDTF">2023-11-17T11:38:35Z</dcterms:created>
  <dcterms:modified xsi:type="dcterms:W3CDTF">2023-11-17T13:06:13Z</dcterms:modified>
</cp:coreProperties>
</file>