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6" r:id="rId5"/>
    <p:sldId id="259" r:id="rId6"/>
    <p:sldId id="277" r:id="rId7"/>
    <p:sldId id="260" r:id="rId8"/>
    <p:sldId id="278" r:id="rId9"/>
    <p:sldId id="261" r:id="rId10"/>
    <p:sldId id="279" r:id="rId11"/>
    <p:sldId id="280" r:id="rId12"/>
    <p:sldId id="262" r:id="rId13"/>
    <p:sldId id="263" r:id="rId14"/>
    <p:sldId id="264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Mignolli" initials="AM" lastIdx="1" clrIdx="0">
    <p:extLst>
      <p:ext uri="{19B8F6BF-5375-455C-9EA6-DF929625EA0E}">
        <p15:presenceInfo xmlns:p15="http://schemas.microsoft.com/office/powerpoint/2012/main" userId="581ccc723adf33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3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69D65-1995-4423-9948-B97BAFE1945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A8A60-5402-47AA-B447-8237039DBC6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aseline="0"/>
            <a:t>Rio declaration, principle 2: permanent right over natural resources</a:t>
          </a:r>
          <a:endParaRPr lang="en-US"/>
        </a:p>
      </dgm:t>
    </dgm:pt>
    <dgm:pt modelId="{E9A71FDC-FBFA-4777-9C5F-CF7DD62E9BD0}" type="parTrans" cxnId="{78E8FB48-335D-4F7E-8DE1-8E18208652FE}">
      <dgm:prSet/>
      <dgm:spPr/>
      <dgm:t>
        <a:bodyPr/>
        <a:lstStyle/>
        <a:p>
          <a:endParaRPr lang="en-US"/>
        </a:p>
      </dgm:t>
    </dgm:pt>
    <dgm:pt modelId="{07ACFA96-9BB0-4EED-9C08-579E4C0BFE5F}" type="sibTrans" cxnId="{78E8FB48-335D-4F7E-8DE1-8E18208652FE}">
      <dgm:prSet/>
      <dgm:spPr/>
      <dgm:t>
        <a:bodyPr/>
        <a:lstStyle/>
        <a:p>
          <a:endParaRPr lang="en-US"/>
        </a:p>
      </dgm:t>
    </dgm:pt>
    <dgm:pt modelId="{40889884-3318-4F1D-A912-4D92C9A2737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aseline="0"/>
            <a:t>Principle 19: cooperation against transboundary adverse effects</a:t>
          </a:r>
          <a:endParaRPr lang="en-US"/>
        </a:p>
      </dgm:t>
    </dgm:pt>
    <dgm:pt modelId="{B97A00EE-B549-4A54-8C1B-20CF1155D485}" type="parTrans" cxnId="{C5705302-7AD0-4619-B648-B88C0DE58230}">
      <dgm:prSet/>
      <dgm:spPr/>
      <dgm:t>
        <a:bodyPr/>
        <a:lstStyle/>
        <a:p>
          <a:endParaRPr lang="en-US"/>
        </a:p>
      </dgm:t>
    </dgm:pt>
    <dgm:pt modelId="{81406C6A-2009-4917-BD9F-2E97897FDF1D}" type="sibTrans" cxnId="{C5705302-7AD0-4619-B648-B88C0DE58230}">
      <dgm:prSet/>
      <dgm:spPr/>
      <dgm:t>
        <a:bodyPr/>
        <a:lstStyle/>
        <a:p>
          <a:endParaRPr lang="en-US"/>
        </a:p>
      </dgm:t>
    </dgm:pt>
    <dgm:pt modelId="{E5771B51-CEEF-4678-BEAF-B85632C57D6C}" type="pres">
      <dgm:prSet presAssocID="{89D69D65-1995-4423-9948-B97BAFE19454}" presName="root" presStyleCnt="0">
        <dgm:presLayoutVars>
          <dgm:dir/>
          <dgm:resizeHandles val="exact"/>
        </dgm:presLayoutVars>
      </dgm:prSet>
      <dgm:spPr/>
    </dgm:pt>
    <dgm:pt modelId="{DFA07DED-F04F-4472-BCC8-FF809B29D23F}" type="pres">
      <dgm:prSet presAssocID="{325A8A60-5402-47AA-B447-8237039DBC6D}" presName="compNode" presStyleCnt="0"/>
      <dgm:spPr/>
    </dgm:pt>
    <dgm:pt modelId="{AA1DA258-0E12-4E43-8143-AEFB07207E00}" type="pres">
      <dgm:prSet presAssocID="{325A8A60-5402-47AA-B447-8237039DBC6D}" presName="bgRect" presStyleLbl="bgShp" presStyleIdx="0" presStyleCnt="2"/>
      <dgm:spPr/>
    </dgm:pt>
    <dgm:pt modelId="{01E148C3-80A2-4BF8-B2D9-3208CC8F9916}" type="pres">
      <dgm:prSet presAssocID="{325A8A60-5402-47AA-B447-8237039DBC6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1247BCA0-9749-47CB-807F-9358215DF011}" type="pres">
      <dgm:prSet presAssocID="{325A8A60-5402-47AA-B447-8237039DBC6D}" presName="spaceRect" presStyleCnt="0"/>
      <dgm:spPr/>
    </dgm:pt>
    <dgm:pt modelId="{F6221EAD-C7A0-457B-8F16-E571D428BFF8}" type="pres">
      <dgm:prSet presAssocID="{325A8A60-5402-47AA-B447-8237039DBC6D}" presName="parTx" presStyleLbl="revTx" presStyleIdx="0" presStyleCnt="2">
        <dgm:presLayoutVars>
          <dgm:chMax val="0"/>
          <dgm:chPref val="0"/>
        </dgm:presLayoutVars>
      </dgm:prSet>
      <dgm:spPr/>
    </dgm:pt>
    <dgm:pt modelId="{6E86FB31-573D-471D-B19D-BD1910AC64B0}" type="pres">
      <dgm:prSet presAssocID="{07ACFA96-9BB0-4EED-9C08-579E4C0BFE5F}" presName="sibTrans" presStyleCnt="0"/>
      <dgm:spPr/>
    </dgm:pt>
    <dgm:pt modelId="{5C229DE9-FD0F-45BB-A2DA-042946EE1D76}" type="pres">
      <dgm:prSet presAssocID="{40889884-3318-4F1D-A912-4D92C9A27372}" presName="compNode" presStyleCnt="0"/>
      <dgm:spPr/>
    </dgm:pt>
    <dgm:pt modelId="{ED20C126-670A-47A5-B87B-198AC358F631}" type="pres">
      <dgm:prSet presAssocID="{40889884-3318-4F1D-A912-4D92C9A27372}" presName="bgRect" presStyleLbl="bgShp" presStyleIdx="1" presStyleCnt="2"/>
      <dgm:spPr/>
    </dgm:pt>
    <dgm:pt modelId="{E58FF9DD-A02A-48AA-BCB5-1F24CBA8A9D3}" type="pres">
      <dgm:prSet presAssocID="{40889884-3318-4F1D-A912-4D92C9A273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7DD64E1F-AFCD-4806-BA27-884676074F52}" type="pres">
      <dgm:prSet presAssocID="{40889884-3318-4F1D-A912-4D92C9A27372}" presName="spaceRect" presStyleCnt="0"/>
      <dgm:spPr/>
    </dgm:pt>
    <dgm:pt modelId="{AB0A3B93-C317-4083-8F2F-EF458F1BBDF1}" type="pres">
      <dgm:prSet presAssocID="{40889884-3318-4F1D-A912-4D92C9A2737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5705302-7AD0-4619-B648-B88C0DE58230}" srcId="{89D69D65-1995-4423-9948-B97BAFE19454}" destId="{40889884-3318-4F1D-A912-4D92C9A27372}" srcOrd="1" destOrd="0" parTransId="{B97A00EE-B549-4A54-8C1B-20CF1155D485}" sibTransId="{81406C6A-2009-4917-BD9F-2E97897FDF1D}"/>
    <dgm:cxn modelId="{3BD9D825-4BF8-4476-AF44-623A0D0F37D8}" type="presOf" srcId="{325A8A60-5402-47AA-B447-8237039DBC6D}" destId="{F6221EAD-C7A0-457B-8F16-E571D428BFF8}" srcOrd="0" destOrd="0" presId="urn:microsoft.com/office/officeart/2018/2/layout/IconVerticalSolidList"/>
    <dgm:cxn modelId="{1FCD493F-6D1C-400C-9C9A-74381AF23D16}" type="presOf" srcId="{40889884-3318-4F1D-A912-4D92C9A27372}" destId="{AB0A3B93-C317-4083-8F2F-EF458F1BBDF1}" srcOrd="0" destOrd="0" presId="urn:microsoft.com/office/officeart/2018/2/layout/IconVerticalSolidList"/>
    <dgm:cxn modelId="{1894CC44-1D1E-4845-8542-ADC21729B0E4}" type="presOf" srcId="{89D69D65-1995-4423-9948-B97BAFE19454}" destId="{E5771B51-CEEF-4678-BEAF-B85632C57D6C}" srcOrd="0" destOrd="0" presId="urn:microsoft.com/office/officeart/2018/2/layout/IconVerticalSolidList"/>
    <dgm:cxn modelId="{78E8FB48-335D-4F7E-8DE1-8E18208652FE}" srcId="{89D69D65-1995-4423-9948-B97BAFE19454}" destId="{325A8A60-5402-47AA-B447-8237039DBC6D}" srcOrd="0" destOrd="0" parTransId="{E9A71FDC-FBFA-4777-9C5F-CF7DD62E9BD0}" sibTransId="{07ACFA96-9BB0-4EED-9C08-579E4C0BFE5F}"/>
    <dgm:cxn modelId="{74927115-3C3C-4F1B-B50A-5BCC3BB900DD}" type="presParOf" srcId="{E5771B51-CEEF-4678-BEAF-B85632C57D6C}" destId="{DFA07DED-F04F-4472-BCC8-FF809B29D23F}" srcOrd="0" destOrd="0" presId="urn:microsoft.com/office/officeart/2018/2/layout/IconVerticalSolidList"/>
    <dgm:cxn modelId="{895C7A21-3C0C-4D09-82B2-0A4DC2AE6969}" type="presParOf" srcId="{DFA07DED-F04F-4472-BCC8-FF809B29D23F}" destId="{AA1DA258-0E12-4E43-8143-AEFB07207E00}" srcOrd="0" destOrd="0" presId="urn:microsoft.com/office/officeart/2018/2/layout/IconVerticalSolidList"/>
    <dgm:cxn modelId="{AECE687B-AAC0-4B65-9C98-15BAC9FAE916}" type="presParOf" srcId="{DFA07DED-F04F-4472-BCC8-FF809B29D23F}" destId="{01E148C3-80A2-4BF8-B2D9-3208CC8F9916}" srcOrd="1" destOrd="0" presId="urn:microsoft.com/office/officeart/2018/2/layout/IconVerticalSolidList"/>
    <dgm:cxn modelId="{BCD99352-2624-4CF8-9125-FD3B5B5EDA41}" type="presParOf" srcId="{DFA07DED-F04F-4472-BCC8-FF809B29D23F}" destId="{1247BCA0-9749-47CB-807F-9358215DF011}" srcOrd="2" destOrd="0" presId="urn:microsoft.com/office/officeart/2018/2/layout/IconVerticalSolidList"/>
    <dgm:cxn modelId="{5A8813A8-DA17-4DA1-B856-0DCEC373AD53}" type="presParOf" srcId="{DFA07DED-F04F-4472-BCC8-FF809B29D23F}" destId="{F6221EAD-C7A0-457B-8F16-E571D428BFF8}" srcOrd="3" destOrd="0" presId="urn:microsoft.com/office/officeart/2018/2/layout/IconVerticalSolidList"/>
    <dgm:cxn modelId="{2B03EB0D-0547-462B-91ED-103A3EFE2AA0}" type="presParOf" srcId="{E5771B51-CEEF-4678-BEAF-B85632C57D6C}" destId="{6E86FB31-573D-471D-B19D-BD1910AC64B0}" srcOrd="1" destOrd="0" presId="urn:microsoft.com/office/officeart/2018/2/layout/IconVerticalSolidList"/>
    <dgm:cxn modelId="{4DC1DD2C-6065-4E7A-9A02-8122A89D3B86}" type="presParOf" srcId="{E5771B51-CEEF-4678-BEAF-B85632C57D6C}" destId="{5C229DE9-FD0F-45BB-A2DA-042946EE1D76}" srcOrd="2" destOrd="0" presId="urn:microsoft.com/office/officeart/2018/2/layout/IconVerticalSolidList"/>
    <dgm:cxn modelId="{A031742D-BF17-4756-971A-698CAC1B61AE}" type="presParOf" srcId="{5C229DE9-FD0F-45BB-A2DA-042946EE1D76}" destId="{ED20C126-670A-47A5-B87B-198AC358F631}" srcOrd="0" destOrd="0" presId="urn:microsoft.com/office/officeart/2018/2/layout/IconVerticalSolidList"/>
    <dgm:cxn modelId="{33BFD0F6-7D9B-4377-A713-95AAAF1D34DE}" type="presParOf" srcId="{5C229DE9-FD0F-45BB-A2DA-042946EE1D76}" destId="{E58FF9DD-A02A-48AA-BCB5-1F24CBA8A9D3}" srcOrd="1" destOrd="0" presId="urn:microsoft.com/office/officeart/2018/2/layout/IconVerticalSolidList"/>
    <dgm:cxn modelId="{892F27F8-285D-45AC-81C7-FB7307850942}" type="presParOf" srcId="{5C229DE9-FD0F-45BB-A2DA-042946EE1D76}" destId="{7DD64E1F-AFCD-4806-BA27-884676074F52}" srcOrd="2" destOrd="0" presId="urn:microsoft.com/office/officeart/2018/2/layout/IconVerticalSolidList"/>
    <dgm:cxn modelId="{6C86B1F3-0A6D-4F44-ADC2-048C2CDA053D}" type="presParOf" srcId="{5C229DE9-FD0F-45BB-A2DA-042946EE1D76}" destId="{AB0A3B93-C317-4083-8F2F-EF458F1BBD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14194-1ACE-40BA-8708-88BEDB66750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DFC42C9-A8EC-4CE3-9164-8BF91BFECC32}">
      <dgm:prSet/>
      <dgm:spPr/>
      <dgm:t>
        <a:bodyPr/>
        <a:lstStyle/>
        <a:p>
          <a:r>
            <a:rPr lang="it-IT"/>
            <a:t>Essential part of sovereignty</a:t>
          </a:r>
          <a:endParaRPr lang="en-US"/>
        </a:p>
      </dgm:t>
    </dgm:pt>
    <dgm:pt modelId="{04FA08EC-472A-482A-ADB3-1B00C8FEA02A}" type="parTrans" cxnId="{F80316A3-7393-45D7-B945-3F5C4039AA20}">
      <dgm:prSet/>
      <dgm:spPr/>
      <dgm:t>
        <a:bodyPr/>
        <a:lstStyle/>
        <a:p>
          <a:endParaRPr lang="en-US"/>
        </a:p>
      </dgm:t>
    </dgm:pt>
    <dgm:pt modelId="{3F387AE3-336A-46C3-80F8-EF596E934C6A}" type="sibTrans" cxnId="{F80316A3-7393-45D7-B945-3F5C4039AA20}">
      <dgm:prSet/>
      <dgm:spPr/>
      <dgm:t>
        <a:bodyPr/>
        <a:lstStyle/>
        <a:p>
          <a:endParaRPr lang="en-US"/>
        </a:p>
      </dgm:t>
    </dgm:pt>
    <dgm:pt modelId="{D249E0FB-4679-452A-9398-BC705F6984F9}">
      <dgm:prSet/>
      <dgm:spPr/>
      <dgm:t>
        <a:bodyPr/>
        <a:lstStyle/>
        <a:p>
          <a:r>
            <a:rPr lang="it-IT"/>
            <a:t>The power of a State to prescribe and enforce laws and regulations</a:t>
          </a:r>
          <a:endParaRPr lang="en-US"/>
        </a:p>
      </dgm:t>
    </dgm:pt>
    <dgm:pt modelId="{3C216FF0-8A07-489F-A36C-269BBD4A0836}" type="parTrans" cxnId="{C27610E7-D957-4DA4-BD7C-BDC2ABCF991C}">
      <dgm:prSet/>
      <dgm:spPr/>
      <dgm:t>
        <a:bodyPr/>
        <a:lstStyle/>
        <a:p>
          <a:endParaRPr lang="en-US"/>
        </a:p>
      </dgm:t>
    </dgm:pt>
    <dgm:pt modelId="{94876B50-C268-421D-95FF-247DFCE36869}" type="sibTrans" cxnId="{C27610E7-D957-4DA4-BD7C-BDC2ABCF991C}">
      <dgm:prSet/>
      <dgm:spPr/>
      <dgm:t>
        <a:bodyPr/>
        <a:lstStyle/>
        <a:p>
          <a:endParaRPr lang="en-US"/>
        </a:p>
      </dgm:t>
    </dgm:pt>
    <dgm:pt modelId="{D5C06C5C-084F-4F83-B9F4-C679DB37114C}">
      <dgm:prSet/>
      <dgm:spPr/>
      <dgm:t>
        <a:bodyPr/>
        <a:lstStyle/>
        <a:p>
          <a:r>
            <a:rPr lang="it-IT"/>
            <a:t>A) legislative or prescriptive</a:t>
          </a:r>
          <a:endParaRPr lang="en-US"/>
        </a:p>
      </dgm:t>
    </dgm:pt>
    <dgm:pt modelId="{141431C6-98A1-4617-B597-3783C5BA484A}" type="parTrans" cxnId="{FAE630E3-913F-4772-8284-DB8875A03203}">
      <dgm:prSet/>
      <dgm:spPr/>
      <dgm:t>
        <a:bodyPr/>
        <a:lstStyle/>
        <a:p>
          <a:endParaRPr lang="en-US"/>
        </a:p>
      </dgm:t>
    </dgm:pt>
    <dgm:pt modelId="{D8B488CF-07CD-43BA-A789-C1BA849E5979}" type="sibTrans" cxnId="{FAE630E3-913F-4772-8284-DB8875A03203}">
      <dgm:prSet/>
      <dgm:spPr/>
      <dgm:t>
        <a:bodyPr/>
        <a:lstStyle/>
        <a:p>
          <a:endParaRPr lang="en-US"/>
        </a:p>
      </dgm:t>
    </dgm:pt>
    <dgm:pt modelId="{9ED2A0A0-4BE1-46DF-B060-01C50B46FF55}">
      <dgm:prSet/>
      <dgm:spPr/>
      <dgm:t>
        <a:bodyPr/>
        <a:lstStyle/>
        <a:p>
          <a:r>
            <a:rPr lang="it-IT"/>
            <a:t>B) Adjudicatory</a:t>
          </a:r>
          <a:endParaRPr lang="en-US"/>
        </a:p>
      </dgm:t>
    </dgm:pt>
    <dgm:pt modelId="{38C9FA6C-3009-4EE3-8DDD-B63C366D5FE6}" type="parTrans" cxnId="{CE744D45-714B-4595-98CB-FDD3067557F4}">
      <dgm:prSet/>
      <dgm:spPr/>
      <dgm:t>
        <a:bodyPr/>
        <a:lstStyle/>
        <a:p>
          <a:endParaRPr lang="en-US"/>
        </a:p>
      </dgm:t>
    </dgm:pt>
    <dgm:pt modelId="{C456A8DB-ABDF-490A-89F2-00391A54EE20}" type="sibTrans" cxnId="{CE744D45-714B-4595-98CB-FDD3067557F4}">
      <dgm:prSet/>
      <dgm:spPr/>
      <dgm:t>
        <a:bodyPr/>
        <a:lstStyle/>
        <a:p>
          <a:endParaRPr lang="en-US"/>
        </a:p>
      </dgm:t>
    </dgm:pt>
    <dgm:pt modelId="{B30A3581-4254-482C-94F2-53D813EE3A88}">
      <dgm:prSet/>
      <dgm:spPr/>
      <dgm:t>
        <a:bodyPr/>
        <a:lstStyle/>
        <a:p>
          <a:r>
            <a:rPr lang="it-IT"/>
            <a:t>C) enforcement</a:t>
          </a:r>
          <a:endParaRPr lang="en-US"/>
        </a:p>
      </dgm:t>
    </dgm:pt>
    <dgm:pt modelId="{1682AA6C-386C-44B0-95B2-C9CE368770B5}" type="parTrans" cxnId="{2DFA2C83-8AB1-4691-A93B-5FBD4CA51E4A}">
      <dgm:prSet/>
      <dgm:spPr/>
      <dgm:t>
        <a:bodyPr/>
        <a:lstStyle/>
        <a:p>
          <a:endParaRPr lang="en-US"/>
        </a:p>
      </dgm:t>
    </dgm:pt>
    <dgm:pt modelId="{93A4D464-466F-4253-96EA-2161CA5061B9}" type="sibTrans" cxnId="{2DFA2C83-8AB1-4691-A93B-5FBD4CA51E4A}">
      <dgm:prSet/>
      <dgm:spPr/>
      <dgm:t>
        <a:bodyPr/>
        <a:lstStyle/>
        <a:p>
          <a:endParaRPr lang="en-US"/>
        </a:p>
      </dgm:t>
    </dgm:pt>
    <dgm:pt modelId="{65F0135C-DFCC-44C8-A038-D77F4992261D}">
      <dgm:prSet/>
      <dgm:spPr/>
      <dgm:t>
        <a:bodyPr/>
        <a:lstStyle/>
        <a:p>
          <a:r>
            <a:rPr lang="it-IT"/>
            <a:t>Jurisdiction: the «traffic rules» of the international legal order</a:t>
          </a:r>
          <a:endParaRPr lang="en-US"/>
        </a:p>
      </dgm:t>
    </dgm:pt>
    <dgm:pt modelId="{5E43B612-6E5E-44D7-AF2A-D2A638D4C209}" type="parTrans" cxnId="{4F8E9E1A-699A-424D-81AF-33C78006332F}">
      <dgm:prSet/>
      <dgm:spPr/>
      <dgm:t>
        <a:bodyPr/>
        <a:lstStyle/>
        <a:p>
          <a:endParaRPr lang="en-US"/>
        </a:p>
      </dgm:t>
    </dgm:pt>
    <dgm:pt modelId="{55B2DC33-AC24-4C32-B450-DCD8E2EF264D}" type="sibTrans" cxnId="{4F8E9E1A-699A-424D-81AF-33C78006332F}">
      <dgm:prSet/>
      <dgm:spPr/>
      <dgm:t>
        <a:bodyPr/>
        <a:lstStyle/>
        <a:p>
          <a:endParaRPr lang="en-US"/>
        </a:p>
      </dgm:t>
    </dgm:pt>
    <dgm:pt modelId="{3C4E98B2-E8E4-4835-A5DE-2DE4F22F41CD}" type="pres">
      <dgm:prSet presAssocID="{38514194-1ACE-40BA-8708-88BEDB667506}" presName="Name0" presStyleCnt="0">
        <dgm:presLayoutVars>
          <dgm:dir/>
          <dgm:resizeHandles val="exact"/>
        </dgm:presLayoutVars>
      </dgm:prSet>
      <dgm:spPr/>
    </dgm:pt>
    <dgm:pt modelId="{C59A2B5A-73C8-4ECB-8C13-1788420E9000}" type="pres">
      <dgm:prSet presAssocID="{ADFC42C9-A8EC-4CE3-9164-8BF91BFECC32}" presName="node" presStyleLbl="node1" presStyleIdx="0" presStyleCnt="3">
        <dgm:presLayoutVars>
          <dgm:bulletEnabled val="1"/>
        </dgm:presLayoutVars>
      </dgm:prSet>
      <dgm:spPr/>
    </dgm:pt>
    <dgm:pt modelId="{C65C2350-CD0A-4EE9-A92C-B09623AE9F7A}" type="pres">
      <dgm:prSet presAssocID="{3F387AE3-336A-46C3-80F8-EF596E934C6A}" presName="sibTrans" presStyleLbl="sibTrans1D1" presStyleIdx="0" presStyleCnt="2"/>
      <dgm:spPr/>
    </dgm:pt>
    <dgm:pt modelId="{96AE3E34-8A4A-43C5-A7B2-126C7B22D825}" type="pres">
      <dgm:prSet presAssocID="{3F387AE3-336A-46C3-80F8-EF596E934C6A}" presName="connectorText" presStyleLbl="sibTrans1D1" presStyleIdx="0" presStyleCnt="2"/>
      <dgm:spPr/>
    </dgm:pt>
    <dgm:pt modelId="{6C2DD7FC-1928-4689-99C1-A0977AB0931C}" type="pres">
      <dgm:prSet presAssocID="{D249E0FB-4679-452A-9398-BC705F6984F9}" presName="node" presStyleLbl="node1" presStyleIdx="1" presStyleCnt="3">
        <dgm:presLayoutVars>
          <dgm:bulletEnabled val="1"/>
        </dgm:presLayoutVars>
      </dgm:prSet>
      <dgm:spPr/>
    </dgm:pt>
    <dgm:pt modelId="{88A4B1B2-3B46-4BA3-A41F-2449DC6D8B13}" type="pres">
      <dgm:prSet presAssocID="{94876B50-C268-421D-95FF-247DFCE36869}" presName="sibTrans" presStyleLbl="sibTrans1D1" presStyleIdx="1" presStyleCnt="2"/>
      <dgm:spPr/>
    </dgm:pt>
    <dgm:pt modelId="{32B6A9F4-E66B-4E95-9827-D4044BB1E78C}" type="pres">
      <dgm:prSet presAssocID="{94876B50-C268-421D-95FF-247DFCE36869}" presName="connectorText" presStyleLbl="sibTrans1D1" presStyleIdx="1" presStyleCnt="2"/>
      <dgm:spPr/>
    </dgm:pt>
    <dgm:pt modelId="{C9F6CB7A-3E85-47EC-B3A8-BD99CB2AD15E}" type="pres">
      <dgm:prSet presAssocID="{65F0135C-DFCC-44C8-A038-D77F4992261D}" presName="node" presStyleLbl="node1" presStyleIdx="2" presStyleCnt="3">
        <dgm:presLayoutVars>
          <dgm:bulletEnabled val="1"/>
        </dgm:presLayoutVars>
      </dgm:prSet>
      <dgm:spPr/>
    </dgm:pt>
  </dgm:ptLst>
  <dgm:cxnLst>
    <dgm:cxn modelId="{23DD3B02-6A6D-4DB8-B2FF-A2C1C1EDA379}" type="presOf" srcId="{9ED2A0A0-4BE1-46DF-B060-01C50B46FF55}" destId="{6C2DD7FC-1928-4689-99C1-A0977AB0931C}" srcOrd="0" destOrd="2" presId="urn:microsoft.com/office/officeart/2016/7/layout/RepeatingBendingProcessNew"/>
    <dgm:cxn modelId="{6BDD7D10-678B-4B6C-A1A2-CC795EA44856}" type="presOf" srcId="{65F0135C-DFCC-44C8-A038-D77F4992261D}" destId="{C9F6CB7A-3E85-47EC-B3A8-BD99CB2AD15E}" srcOrd="0" destOrd="0" presId="urn:microsoft.com/office/officeart/2016/7/layout/RepeatingBendingProcessNew"/>
    <dgm:cxn modelId="{4F8E9E1A-699A-424D-81AF-33C78006332F}" srcId="{38514194-1ACE-40BA-8708-88BEDB667506}" destId="{65F0135C-DFCC-44C8-A038-D77F4992261D}" srcOrd="2" destOrd="0" parTransId="{5E43B612-6E5E-44D7-AF2A-D2A638D4C209}" sibTransId="{55B2DC33-AC24-4C32-B450-DCD8E2EF264D}"/>
    <dgm:cxn modelId="{C10A3931-F9D8-40ED-AE7F-9DABF291822A}" type="presOf" srcId="{94876B50-C268-421D-95FF-247DFCE36869}" destId="{88A4B1B2-3B46-4BA3-A41F-2449DC6D8B13}" srcOrd="0" destOrd="0" presId="urn:microsoft.com/office/officeart/2016/7/layout/RepeatingBendingProcessNew"/>
    <dgm:cxn modelId="{3DB2AB60-296D-4BDC-83F0-0EDC8E13E37F}" type="presOf" srcId="{B30A3581-4254-482C-94F2-53D813EE3A88}" destId="{6C2DD7FC-1928-4689-99C1-A0977AB0931C}" srcOrd="0" destOrd="3" presId="urn:microsoft.com/office/officeart/2016/7/layout/RepeatingBendingProcessNew"/>
    <dgm:cxn modelId="{CE744D45-714B-4595-98CB-FDD3067557F4}" srcId="{D249E0FB-4679-452A-9398-BC705F6984F9}" destId="{9ED2A0A0-4BE1-46DF-B060-01C50B46FF55}" srcOrd="1" destOrd="0" parTransId="{38C9FA6C-3009-4EE3-8DDD-B63C366D5FE6}" sibTransId="{C456A8DB-ABDF-490A-89F2-00391A54EE20}"/>
    <dgm:cxn modelId="{821DA36B-0F59-4406-9F9D-2F071ACF2B2A}" type="presOf" srcId="{ADFC42C9-A8EC-4CE3-9164-8BF91BFECC32}" destId="{C59A2B5A-73C8-4ECB-8C13-1788420E9000}" srcOrd="0" destOrd="0" presId="urn:microsoft.com/office/officeart/2016/7/layout/RepeatingBendingProcessNew"/>
    <dgm:cxn modelId="{116FCC6C-D37B-4FEE-8477-FCE1B54742C2}" type="presOf" srcId="{94876B50-C268-421D-95FF-247DFCE36869}" destId="{32B6A9F4-E66B-4E95-9827-D4044BB1E78C}" srcOrd="1" destOrd="0" presId="urn:microsoft.com/office/officeart/2016/7/layout/RepeatingBendingProcessNew"/>
    <dgm:cxn modelId="{2DFA2C83-8AB1-4691-A93B-5FBD4CA51E4A}" srcId="{D249E0FB-4679-452A-9398-BC705F6984F9}" destId="{B30A3581-4254-482C-94F2-53D813EE3A88}" srcOrd="2" destOrd="0" parTransId="{1682AA6C-386C-44B0-95B2-C9CE368770B5}" sibTransId="{93A4D464-466F-4253-96EA-2161CA5061B9}"/>
    <dgm:cxn modelId="{36EF949A-ED7D-4301-8A50-32CC53D9F4E6}" type="presOf" srcId="{3F387AE3-336A-46C3-80F8-EF596E934C6A}" destId="{C65C2350-CD0A-4EE9-A92C-B09623AE9F7A}" srcOrd="0" destOrd="0" presId="urn:microsoft.com/office/officeart/2016/7/layout/RepeatingBendingProcessNew"/>
    <dgm:cxn modelId="{50CF749E-2C26-4DD0-9116-49B0C99AE282}" type="presOf" srcId="{D249E0FB-4679-452A-9398-BC705F6984F9}" destId="{6C2DD7FC-1928-4689-99C1-A0977AB0931C}" srcOrd="0" destOrd="0" presId="urn:microsoft.com/office/officeart/2016/7/layout/RepeatingBendingProcessNew"/>
    <dgm:cxn modelId="{553C779F-ABDA-412D-B095-FE1FE5CCD0DC}" type="presOf" srcId="{D5C06C5C-084F-4F83-B9F4-C679DB37114C}" destId="{6C2DD7FC-1928-4689-99C1-A0977AB0931C}" srcOrd="0" destOrd="1" presId="urn:microsoft.com/office/officeart/2016/7/layout/RepeatingBendingProcessNew"/>
    <dgm:cxn modelId="{3E9FEC9F-6481-4B3E-B1C2-B1B95B3936BE}" type="presOf" srcId="{38514194-1ACE-40BA-8708-88BEDB667506}" destId="{3C4E98B2-E8E4-4835-A5DE-2DE4F22F41CD}" srcOrd="0" destOrd="0" presId="urn:microsoft.com/office/officeart/2016/7/layout/RepeatingBendingProcessNew"/>
    <dgm:cxn modelId="{F80316A3-7393-45D7-B945-3F5C4039AA20}" srcId="{38514194-1ACE-40BA-8708-88BEDB667506}" destId="{ADFC42C9-A8EC-4CE3-9164-8BF91BFECC32}" srcOrd="0" destOrd="0" parTransId="{04FA08EC-472A-482A-ADB3-1B00C8FEA02A}" sibTransId="{3F387AE3-336A-46C3-80F8-EF596E934C6A}"/>
    <dgm:cxn modelId="{FAE630E3-913F-4772-8284-DB8875A03203}" srcId="{D249E0FB-4679-452A-9398-BC705F6984F9}" destId="{D5C06C5C-084F-4F83-B9F4-C679DB37114C}" srcOrd="0" destOrd="0" parTransId="{141431C6-98A1-4617-B597-3783C5BA484A}" sibTransId="{D8B488CF-07CD-43BA-A789-C1BA849E5979}"/>
    <dgm:cxn modelId="{C27610E7-D957-4DA4-BD7C-BDC2ABCF991C}" srcId="{38514194-1ACE-40BA-8708-88BEDB667506}" destId="{D249E0FB-4679-452A-9398-BC705F6984F9}" srcOrd="1" destOrd="0" parTransId="{3C216FF0-8A07-489F-A36C-269BBD4A0836}" sibTransId="{94876B50-C268-421D-95FF-247DFCE36869}"/>
    <dgm:cxn modelId="{BA2797FD-99A2-40BF-AE99-0CE3C0BBD5B6}" type="presOf" srcId="{3F387AE3-336A-46C3-80F8-EF596E934C6A}" destId="{96AE3E34-8A4A-43C5-A7B2-126C7B22D825}" srcOrd="1" destOrd="0" presId="urn:microsoft.com/office/officeart/2016/7/layout/RepeatingBendingProcessNew"/>
    <dgm:cxn modelId="{4794E8DF-EE80-44FD-8C1E-0479A8C872D9}" type="presParOf" srcId="{3C4E98B2-E8E4-4835-A5DE-2DE4F22F41CD}" destId="{C59A2B5A-73C8-4ECB-8C13-1788420E9000}" srcOrd="0" destOrd="0" presId="urn:microsoft.com/office/officeart/2016/7/layout/RepeatingBendingProcessNew"/>
    <dgm:cxn modelId="{CEDA8C55-202B-461D-8275-B9B721D6DB10}" type="presParOf" srcId="{3C4E98B2-E8E4-4835-A5DE-2DE4F22F41CD}" destId="{C65C2350-CD0A-4EE9-A92C-B09623AE9F7A}" srcOrd="1" destOrd="0" presId="urn:microsoft.com/office/officeart/2016/7/layout/RepeatingBendingProcessNew"/>
    <dgm:cxn modelId="{F53E9371-DF2F-4001-815A-26607F0B15FC}" type="presParOf" srcId="{C65C2350-CD0A-4EE9-A92C-B09623AE9F7A}" destId="{96AE3E34-8A4A-43C5-A7B2-126C7B22D825}" srcOrd="0" destOrd="0" presId="urn:microsoft.com/office/officeart/2016/7/layout/RepeatingBendingProcessNew"/>
    <dgm:cxn modelId="{56D296D2-A594-47DA-A96E-03F7005C03A7}" type="presParOf" srcId="{3C4E98B2-E8E4-4835-A5DE-2DE4F22F41CD}" destId="{6C2DD7FC-1928-4689-99C1-A0977AB0931C}" srcOrd="2" destOrd="0" presId="urn:microsoft.com/office/officeart/2016/7/layout/RepeatingBendingProcessNew"/>
    <dgm:cxn modelId="{45812277-822D-4C71-B8F5-CA8635864578}" type="presParOf" srcId="{3C4E98B2-E8E4-4835-A5DE-2DE4F22F41CD}" destId="{88A4B1B2-3B46-4BA3-A41F-2449DC6D8B13}" srcOrd="3" destOrd="0" presId="urn:microsoft.com/office/officeart/2016/7/layout/RepeatingBendingProcessNew"/>
    <dgm:cxn modelId="{4D50C06B-655A-4476-851C-BBA8865BF83D}" type="presParOf" srcId="{88A4B1B2-3B46-4BA3-A41F-2449DC6D8B13}" destId="{32B6A9F4-E66B-4E95-9827-D4044BB1E78C}" srcOrd="0" destOrd="0" presId="urn:microsoft.com/office/officeart/2016/7/layout/RepeatingBendingProcessNew"/>
    <dgm:cxn modelId="{E6E7A666-0D7D-4EEB-9922-A8FBCFF39917}" type="presParOf" srcId="{3C4E98B2-E8E4-4835-A5DE-2DE4F22F41CD}" destId="{C9F6CB7A-3E85-47EC-B3A8-BD99CB2AD15E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DA258-0E12-4E43-8143-AEFB07207E00}">
      <dsp:nvSpPr>
        <dsp:cNvPr id="0" name=""/>
        <dsp:cNvSpPr/>
      </dsp:nvSpPr>
      <dsp:spPr>
        <a:xfrm>
          <a:off x="0" y="538068"/>
          <a:ext cx="10394707" cy="9933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148C3-80A2-4BF8-B2D9-3208CC8F9916}">
      <dsp:nvSpPr>
        <dsp:cNvPr id="0" name=""/>
        <dsp:cNvSpPr/>
      </dsp:nvSpPr>
      <dsp:spPr>
        <a:xfrm>
          <a:off x="300490" y="761573"/>
          <a:ext cx="546346" cy="546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21EAD-C7A0-457B-8F16-E571D428BFF8}">
      <dsp:nvSpPr>
        <dsp:cNvPr id="0" name=""/>
        <dsp:cNvSpPr/>
      </dsp:nvSpPr>
      <dsp:spPr>
        <a:xfrm>
          <a:off x="1147326" y="538068"/>
          <a:ext cx="9247380" cy="99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0" tIns="105130" rIns="105130" bIns="1051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baseline="0"/>
            <a:t>Rio declaration, principle 2: permanent right over natural resources</a:t>
          </a:r>
          <a:endParaRPr lang="en-US" sz="2500" kern="1200"/>
        </a:p>
      </dsp:txBody>
      <dsp:txXfrm>
        <a:off x="1147326" y="538068"/>
        <a:ext cx="9247380" cy="993356"/>
      </dsp:txXfrm>
    </dsp:sp>
    <dsp:sp modelId="{ED20C126-670A-47A5-B87B-198AC358F631}">
      <dsp:nvSpPr>
        <dsp:cNvPr id="0" name=""/>
        <dsp:cNvSpPr/>
      </dsp:nvSpPr>
      <dsp:spPr>
        <a:xfrm>
          <a:off x="0" y="1779764"/>
          <a:ext cx="10394707" cy="9933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FF9DD-A02A-48AA-BCB5-1F24CBA8A9D3}">
      <dsp:nvSpPr>
        <dsp:cNvPr id="0" name=""/>
        <dsp:cNvSpPr/>
      </dsp:nvSpPr>
      <dsp:spPr>
        <a:xfrm>
          <a:off x="300490" y="2003269"/>
          <a:ext cx="546346" cy="546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A3B93-C317-4083-8F2F-EF458F1BBDF1}">
      <dsp:nvSpPr>
        <dsp:cNvPr id="0" name=""/>
        <dsp:cNvSpPr/>
      </dsp:nvSpPr>
      <dsp:spPr>
        <a:xfrm>
          <a:off x="1147326" y="1779764"/>
          <a:ext cx="9247380" cy="99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0" tIns="105130" rIns="105130" bIns="10513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baseline="0"/>
            <a:t>Principle 19: cooperation against transboundary adverse effects</a:t>
          </a:r>
          <a:endParaRPr lang="en-US" sz="2500" kern="1200"/>
        </a:p>
      </dsp:txBody>
      <dsp:txXfrm>
        <a:off x="1147326" y="1779764"/>
        <a:ext cx="9247380" cy="99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C2350-CD0A-4EE9-A92C-B09623AE9F7A}">
      <dsp:nvSpPr>
        <dsp:cNvPr id="0" name=""/>
        <dsp:cNvSpPr/>
      </dsp:nvSpPr>
      <dsp:spPr>
        <a:xfrm>
          <a:off x="3121174" y="1908492"/>
          <a:ext cx="6857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781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46156" y="1950630"/>
        <a:ext cx="35819" cy="7163"/>
      </dsp:txXfrm>
    </dsp:sp>
    <dsp:sp modelId="{C59A2B5A-73C8-4ECB-8C13-1788420E9000}">
      <dsp:nvSpPr>
        <dsp:cNvPr id="0" name=""/>
        <dsp:cNvSpPr/>
      </dsp:nvSpPr>
      <dsp:spPr>
        <a:xfrm>
          <a:off x="8274" y="1019802"/>
          <a:ext cx="3114700" cy="18688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623" tIns="160205" rIns="152623" bIns="16020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Essential part of sovereignty</a:t>
          </a:r>
          <a:endParaRPr lang="en-US" sz="1800" kern="1200"/>
        </a:p>
      </dsp:txBody>
      <dsp:txXfrm>
        <a:off x="8274" y="1019802"/>
        <a:ext cx="3114700" cy="1868820"/>
      </dsp:txXfrm>
    </dsp:sp>
    <dsp:sp modelId="{88A4B1B2-3B46-4BA3-A41F-2449DC6D8B13}">
      <dsp:nvSpPr>
        <dsp:cNvPr id="0" name=""/>
        <dsp:cNvSpPr/>
      </dsp:nvSpPr>
      <dsp:spPr>
        <a:xfrm>
          <a:off x="6952256" y="1908492"/>
          <a:ext cx="6857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578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77237" y="1950630"/>
        <a:ext cx="35819" cy="7163"/>
      </dsp:txXfrm>
    </dsp:sp>
    <dsp:sp modelId="{6C2DD7FC-1928-4689-99C1-A0977AB0931C}">
      <dsp:nvSpPr>
        <dsp:cNvPr id="0" name=""/>
        <dsp:cNvSpPr/>
      </dsp:nvSpPr>
      <dsp:spPr>
        <a:xfrm>
          <a:off x="3839356" y="1019802"/>
          <a:ext cx="3114700" cy="18688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3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623" tIns="160205" rIns="152623" bIns="16020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The power of a State to prescribe and enforce laws and regulations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/>
            <a:t>A) legislative or prescriptive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/>
            <a:t>B) Adjudicatory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/>
            <a:t>C) enforcement</a:t>
          </a:r>
          <a:endParaRPr lang="en-US" sz="1400" kern="1200"/>
        </a:p>
      </dsp:txBody>
      <dsp:txXfrm>
        <a:off x="3839356" y="1019802"/>
        <a:ext cx="3114700" cy="1868820"/>
      </dsp:txXfrm>
    </dsp:sp>
    <dsp:sp modelId="{C9F6CB7A-3E85-47EC-B3A8-BD99CB2AD15E}">
      <dsp:nvSpPr>
        <dsp:cNvPr id="0" name=""/>
        <dsp:cNvSpPr/>
      </dsp:nvSpPr>
      <dsp:spPr>
        <a:xfrm>
          <a:off x="7670438" y="1019802"/>
          <a:ext cx="3114700" cy="186882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623" tIns="160205" rIns="152623" bIns="16020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Jurisdiction: the «traffic rules» of the international legal order</a:t>
          </a:r>
          <a:endParaRPr lang="en-US" sz="1800" kern="1200"/>
        </a:p>
      </dsp:txBody>
      <dsp:txXfrm>
        <a:off x="7670438" y="1019802"/>
        <a:ext cx="3114700" cy="1868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3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14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229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83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7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27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02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9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31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23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999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33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14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66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07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0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2C9DB8-3217-40B3-A361-CD272D8243D3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C927D4-D10B-4A06-A1BD-46B1CD9421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74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8D8923-E53A-422D-A4E5-E8D69B8D2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Unilateralism</a:t>
            </a:r>
            <a:r>
              <a:rPr lang="it-IT" dirty="0"/>
              <a:t> and </a:t>
            </a:r>
            <a:r>
              <a:rPr lang="it-IT" dirty="0" err="1"/>
              <a:t>multilateralism</a:t>
            </a:r>
            <a:r>
              <a:rPr lang="it-IT" dirty="0"/>
              <a:t>. </a:t>
            </a:r>
            <a:r>
              <a:rPr lang="it-IT" dirty="0" err="1"/>
              <a:t>Extraterritorial</a:t>
            </a:r>
            <a:r>
              <a:rPr lang="it-IT" dirty="0"/>
              <a:t> </a:t>
            </a:r>
            <a:r>
              <a:rPr lang="it-IT" dirty="0" err="1"/>
              <a:t>reach</a:t>
            </a:r>
            <a:r>
              <a:rPr lang="it-IT" dirty="0"/>
              <a:t> of EU </a:t>
            </a:r>
            <a:r>
              <a:rPr lang="it-IT" dirty="0" err="1"/>
              <a:t>measures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54AC9E-E1A2-4C81-91E1-5259573CB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098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1DAD1-4999-4AC1-9E46-E6DD9DDF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Territorial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of </a:t>
            </a:r>
            <a:r>
              <a:rPr lang="it-IT" dirty="0" err="1"/>
              <a:t>jurisdiction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DDB36-942D-4F1D-A8DC-94B11053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err="1"/>
              <a:t>Meaningful</a:t>
            </a:r>
            <a:r>
              <a:rPr lang="it-IT" sz="3200" dirty="0"/>
              <a:t> connection or genuine link </a:t>
            </a:r>
            <a:r>
              <a:rPr lang="it-IT" sz="3200" dirty="0" err="1"/>
              <a:t>between</a:t>
            </a:r>
            <a:r>
              <a:rPr lang="it-IT" sz="3200" dirty="0"/>
              <a:t> the </a:t>
            </a:r>
            <a:r>
              <a:rPr lang="it-IT" sz="3200" dirty="0" err="1"/>
              <a:t>persons</a:t>
            </a:r>
            <a:r>
              <a:rPr lang="it-IT" sz="3200" dirty="0"/>
              <a:t> or </a:t>
            </a:r>
            <a:r>
              <a:rPr lang="it-IT" sz="3200" dirty="0" err="1"/>
              <a:t>conduct</a:t>
            </a:r>
            <a:r>
              <a:rPr lang="it-IT" sz="3200" dirty="0"/>
              <a:t> and the state</a:t>
            </a:r>
          </a:p>
          <a:p>
            <a:r>
              <a:rPr lang="it-IT" sz="3200" dirty="0"/>
              <a:t>Universal </a:t>
            </a:r>
            <a:r>
              <a:rPr lang="it-IT" sz="3200" dirty="0" err="1"/>
              <a:t>jurisdiction</a:t>
            </a:r>
            <a:r>
              <a:rPr lang="it-IT" sz="3200" dirty="0"/>
              <a:t> (</a:t>
            </a:r>
            <a:r>
              <a:rPr lang="it-IT" sz="3200" dirty="0" err="1"/>
              <a:t>international</a:t>
            </a:r>
            <a:r>
              <a:rPr lang="it-IT" sz="3200" dirty="0"/>
              <a:t> crimes)</a:t>
            </a:r>
          </a:p>
        </p:txBody>
      </p:sp>
    </p:spTree>
    <p:extLst>
      <p:ext uri="{BB962C8B-B14F-4D97-AF65-F5344CB8AC3E}">
        <p14:creationId xmlns:p14="http://schemas.microsoft.com/office/powerpoint/2010/main" val="296197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7F1F6-9622-4D65-854F-CF45F42E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Society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boundaries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D691D4-1066-4D77-A2EA-A459042B42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Relations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deteriitorialized</a:t>
            </a:r>
            <a:r>
              <a:rPr lang="it-IT" dirty="0"/>
              <a:t> and </a:t>
            </a:r>
            <a:r>
              <a:rPr lang="it-IT" dirty="0" err="1"/>
              <a:t>delocalized</a:t>
            </a:r>
            <a:r>
              <a:rPr lang="it-IT" dirty="0"/>
              <a:t>,</a:t>
            </a:r>
          </a:p>
          <a:p>
            <a:r>
              <a:rPr lang="it-IT" dirty="0"/>
              <a:t>Internet-</a:t>
            </a:r>
            <a:r>
              <a:rPr lang="it-IT" dirty="0" err="1"/>
              <a:t>based</a:t>
            </a:r>
            <a:r>
              <a:rPr lang="it-IT" dirty="0"/>
              <a:t> transactions</a:t>
            </a:r>
          </a:p>
          <a:p>
            <a:r>
              <a:rPr lang="it-IT" dirty="0" err="1"/>
              <a:t>Prrotection</a:t>
            </a:r>
            <a:r>
              <a:rPr lang="it-IT" dirty="0"/>
              <a:t> of the </a:t>
            </a:r>
            <a:r>
              <a:rPr lang="it-IT" dirty="0" err="1"/>
              <a:t>environment</a:t>
            </a:r>
            <a:endParaRPr lang="it-IT" dirty="0"/>
          </a:p>
          <a:p>
            <a:r>
              <a:rPr lang="it-IT" dirty="0" err="1"/>
              <a:t>Climate</a:t>
            </a:r>
            <a:r>
              <a:rPr lang="it-IT" dirty="0"/>
              <a:t> change</a:t>
            </a:r>
          </a:p>
          <a:p>
            <a:r>
              <a:rPr lang="it-IT" dirty="0"/>
              <a:t>Human rights</a:t>
            </a:r>
          </a:p>
        </p:txBody>
      </p:sp>
    </p:spTree>
    <p:extLst>
      <p:ext uri="{BB962C8B-B14F-4D97-AF65-F5344CB8AC3E}">
        <p14:creationId xmlns:p14="http://schemas.microsoft.com/office/powerpoint/2010/main" val="343315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78F8F-C4AE-4928-9FE5-94A5681E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Extraterritoriality</a:t>
            </a:r>
            <a:r>
              <a:rPr lang="it-IT" dirty="0"/>
              <a:t> and WTO rules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F07159-AFAC-4DAA-8727-795D5EB6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3200" dirty="0" err="1"/>
              <a:t>Territorial</a:t>
            </a:r>
            <a:r>
              <a:rPr lang="it-IT" sz="3200" dirty="0"/>
              <a:t> </a:t>
            </a:r>
            <a:r>
              <a:rPr lang="it-IT" sz="3200" dirty="0" err="1"/>
              <a:t>nexus</a:t>
            </a:r>
            <a:r>
              <a:rPr lang="it-IT" sz="3200" dirty="0"/>
              <a:t> </a:t>
            </a:r>
            <a:r>
              <a:rPr lang="it-IT" sz="3200" dirty="0" err="1"/>
              <a:t>between</a:t>
            </a:r>
            <a:r>
              <a:rPr lang="it-IT" sz="3200" dirty="0"/>
              <a:t> the State and the </a:t>
            </a:r>
            <a:r>
              <a:rPr lang="it-IT" sz="3200" dirty="0" err="1"/>
              <a:t>object</a:t>
            </a:r>
            <a:r>
              <a:rPr lang="it-IT" sz="3200" dirty="0"/>
              <a:t> </a:t>
            </a:r>
            <a:r>
              <a:rPr lang="it-IT" sz="3200" dirty="0" err="1"/>
              <a:t>it</a:t>
            </a:r>
            <a:r>
              <a:rPr lang="it-IT" sz="3200" dirty="0"/>
              <a:t> </a:t>
            </a:r>
            <a:r>
              <a:rPr lang="it-IT" sz="3200" dirty="0" err="1"/>
              <a:t>intends</a:t>
            </a:r>
            <a:r>
              <a:rPr lang="it-IT" sz="3200" dirty="0"/>
              <a:t> to </a:t>
            </a:r>
            <a:r>
              <a:rPr lang="it-IT" sz="3200" dirty="0" err="1"/>
              <a:t>regulate</a:t>
            </a:r>
            <a:endParaRPr lang="it-IT" sz="3200" dirty="0"/>
          </a:p>
          <a:p>
            <a:r>
              <a:rPr lang="it-IT" sz="3200" dirty="0" err="1"/>
              <a:t>PPMs</a:t>
            </a:r>
            <a:r>
              <a:rPr lang="it-IT" sz="3200" dirty="0"/>
              <a:t>: </a:t>
            </a:r>
            <a:r>
              <a:rPr lang="it-IT" sz="3200" dirty="0" err="1"/>
              <a:t>process</a:t>
            </a:r>
            <a:r>
              <a:rPr lang="it-IT" sz="3200" dirty="0"/>
              <a:t> and production </a:t>
            </a:r>
            <a:r>
              <a:rPr lang="it-IT" sz="3200" dirty="0" err="1"/>
              <a:t>method</a:t>
            </a:r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1) U.S. Tuna (Mexico), 1991</a:t>
            </a:r>
          </a:p>
          <a:p>
            <a:r>
              <a:rPr lang="it-IT" sz="3200" dirty="0"/>
              <a:t>2) U.S. Tuna II (EEC), 1994</a:t>
            </a:r>
          </a:p>
          <a:p>
            <a:r>
              <a:rPr lang="it-IT" sz="3200" dirty="0"/>
              <a:t>3) U.S. </a:t>
            </a:r>
            <a:r>
              <a:rPr lang="it-IT" sz="3200" dirty="0" err="1"/>
              <a:t>Shrimps</a:t>
            </a:r>
            <a:r>
              <a:rPr lang="it-IT" sz="3200" dirty="0"/>
              <a:t>, 1998</a:t>
            </a:r>
          </a:p>
        </p:txBody>
      </p:sp>
    </p:spTree>
    <p:extLst>
      <p:ext uri="{BB962C8B-B14F-4D97-AF65-F5344CB8AC3E}">
        <p14:creationId xmlns:p14="http://schemas.microsoft.com/office/powerpoint/2010/main" val="322548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08051E-0AA8-4156-B024-1738527FA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Tuna 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9334C69-A327-414A-88E6-9F9E605C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19" y="560070"/>
            <a:ext cx="6423661" cy="4773930"/>
          </a:xfrm>
        </p:spPr>
      </p:pic>
    </p:spTree>
    <p:extLst>
      <p:ext uri="{BB962C8B-B14F-4D97-AF65-F5344CB8AC3E}">
        <p14:creationId xmlns:p14="http://schemas.microsoft.com/office/powerpoint/2010/main" val="363793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821C4-7C9E-490D-AD65-61712FF6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Tuna I Mexico, 1991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3489A-CAA1-4771-A1B2-D1CE57D0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The U.S. </a:t>
            </a:r>
            <a:r>
              <a:rPr lang="it-IT" sz="2800" dirty="0" err="1"/>
              <a:t>had</a:t>
            </a:r>
            <a:r>
              <a:rPr lang="it-IT" sz="2800" dirty="0"/>
              <a:t> no </a:t>
            </a:r>
            <a:r>
              <a:rPr lang="it-IT" sz="2800" dirty="0" err="1"/>
              <a:t>jurisdiction</a:t>
            </a:r>
            <a:r>
              <a:rPr lang="it-IT" sz="2800" dirty="0"/>
              <a:t> to </a:t>
            </a:r>
            <a:r>
              <a:rPr lang="it-IT" sz="2800" dirty="0" err="1"/>
              <a:t>enact</a:t>
            </a:r>
            <a:r>
              <a:rPr lang="it-IT" sz="2800" dirty="0"/>
              <a:t> measures </a:t>
            </a:r>
            <a:r>
              <a:rPr lang="it-IT" sz="2800" dirty="0" err="1"/>
              <a:t>aimed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</a:t>
            </a:r>
            <a:r>
              <a:rPr lang="it-IT" sz="2800" dirty="0" err="1"/>
              <a:t>protecting</a:t>
            </a:r>
            <a:r>
              <a:rPr lang="it-IT" sz="2800" dirty="0"/>
              <a:t> </a:t>
            </a:r>
            <a:r>
              <a:rPr lang="it-IT" sz="2800" dirty="0" err="1"/>
              <a:t>animals</a:t>
            </a:r>
            <a:r>
              <a:rPr lang="it-IT" sz="2800" dirty="0"/>
              <a:t> </a:t>
            </a:r>
            <a:r>
              <a:rPr lang="it-IT" sz="2800" dirty="0" err="1"/>
              <a:t>outside</a:t>
            </a:r>
            <a:r>
              <a:rPr lang="it-IT" sz="2800" dirty="0"/>
              <a:t>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jurisdiction</a:t>
            </a:r>
            <a:r>
              <a:rPr lang="it-IT" sz="2800" dirty="0"/>
              <a:t> (Article XX, b)</a:t>
            </a:r>
          </a:p>
        </p:txBody>
      </p:sp>
    </p:spTree>
    <p:extLst>
      <p:ext uri="{BB962C8B-B14F-4D97-AF65-F5344CB8AC3E}">
        <p14:creationId xmlns:p14="http://schemas.microsoft.com/office/powerpoint/2010/main" val="211841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821C4-7C9E-490D-AD65-61712FF6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Tuna 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F3489A-CAA1-4771-A1B2-D1CE57D0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2800" dirty="0"/>
          </a:p>
          <a:p>
            <a:r>
              <a:rPr lang="it-IT" sz="2800" dirty="0"/>
              <a:t>«</a:t>
            </a:r>
            <a:r>
              <a:rPr lang="it-IT" sz="2800" dirty="0" err="1"/>
              <a:t>If</a:t>
            </a:r>
            <a:r>
              <a:rPr lang="it-IT" sz="2800" dirty="0"/>
              <a:t> the </a:t>
            </a:r>
            <a:r>
              <a:rPr lang="it-IT" sz="2800" dirty="0" err="1"/>
              <a:t>extraterritorial</a:t>
            </a:r>
            <a:r>
              <a:rPr lang="it-IT" sz="2800" dirty="0"/>
              <a:t> </a:t>
            </a:r>
            <a:r>
              <a:rPr lang="it-IT" sz="2800" dirty="0" err="1"/>
              <a:t>interpretation</a:t>
            </a:r>
            <a:r>
              <a:rPr lang="it-IT" sz="2800" dirty="0"/>
              <a:t> of </a:t>
            </a:r>
            <a:r>
              <a:rPr lang="it-IT" sz="2800" dirty="0" err="1"/>
              <a:t>Article</a:t>
            </a:r>
            <a:r>
              <a:rPr lang="it-IT" sz="2800" dirty="0"/>
              <a:t> XX (g) </a:t>
            </a:r>
            <a:r>
              <a:rPr lang="it-IT" sz="2800" dirty="0" err="1"/>
              <a:t>suggested</a:t>
            </a:r>
            <a:r>
              <a:rPr lang="it-IT" sz="2800" dirty="0"/>
              <a:t> by the United States </a:t>
            </a:r>
            <a:r>
              <a:rPr lang="it-IT" sz="2800" dirty="0" err="1"/>
              <a:t>were</a:t>
            </a:r>
            <a:r>
              <a:rPr lang="it-IT" sz="2800" dirty="0"/>
              <a:t> </a:t>
            </a:r>
            <a:r>
              <a:rPr lang="it-IT" sz="2800" dirty="0" err="1"/>
              <a:t>accepred</a:t>
            </a:r>
            <a:r>
              <a:rPr lang="it-IT" sz="2800" dirty="0"/>
              <a:t>, </a:t>
            </a:r>
            <a:r>
              <a:rPr lang="it-IT" sz="2800" dirty="0" err="1"/>
              <a:t>each</a:t>
            </a:r>
            <a:r>
              <a:rPr lang="it-IT" sz="2800" dirty="0"/>
              <a:t> </a:t>
            </a:r>
            <a:r>
              <a:rPr lang="it-IT" sz="2800" dirty="0" err="1"/>
              <a:t>contracting</a:t>
            </a:r>
            <a:r>
              <a:rPr lang="it-IT" sz="2800" dirty="0"/>
              <a:t> party </a:t>
            </a:r>
            <a:r>
              <a:rPr lang="it-IT" sz="2800" dirty="0" err="1"/>
              <a:t>could</a:t>
            </a:r>
            <a:r>
              <a:rPr lang="it-IT" sz="2800" dirty="0"/>
              <a:t> </a:t>
            </a:r>
            <a:r>
              <a:rPr lang="it-IT" sz="2800" dirty="0" err="1"/>
              <a:t>unilaterally</a:t>
            </a:r>
            <a:r>
              <a:rPr lang="it-IT" sz="2800" dirty="0"/>
              <a:t> </a:t>
            </a:r>
            <a:r>
              <a:rPr lang="it-IT" sz="2800" dirty="0" err="1"/>
              <a:t>determine</a:t>
            </a:r>
            <a:r>
              <a:rPr lang="it-IT" sz="2800" dirty="0"/>
              <a:t> the </a:t>
            </a:r>
            <a:r>
              <a:rPr lang="it-IT" sz="2800" dirty="0" err="1"/>
              <a:t>conservation</a:t>
            </a:r>
            <a:r>
              <a:rPr lang="it-IT" sz="2800" dirty="0"/>
              <a:t> policies (of </a:t>
            </a:r>
            <a:r>
              <a:rPr lang="it-IT" sz="2800" dirty="0" err="1"/>
              <a:t>exhaustible</a:t>
            </a:r>
            <a:r>
              <a:rPr lang="it-IT" sz="2800" dirty="0"/>
              <a:t> </a:t>
            </a:r>
            <a:r>
              <a:rPr lang="it-IT" sz="2800" dirty="0" err="1"/>
              <a:t>natural</a:t>
            </a:r>
            <a:r>
              <a:rPr lang="it-IT" sz="2800" dirty="0"/>
              <a:t> </a:t>
            </a:r>
            <a:r>
              <a:rPr lang="it-IT" sz="2800" dirty="0" err="1"/>
              <a:t>resources</a:t>
            </a:r>
            <a:r>
              <a:rPr lang="it-IT" sz="2800" dirty="0"/>
              <a:t>) from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other</a:t>
            </a:r>
            <a:r>
              <a:rPr lang="it-IT" sz="2800" dirty="0"/>
              <a:t> </a:t>
            </a:r>
            <a:r>
              <a:rPr lang="it-IT" sz="2800" dirty="0" err="1"/>
              <a:t>contracting</a:t>
            </a:r>
            <a:r>
              <a:rPr lang="it-IT" sz="2800" dirty="0"/>
              <a:t> parties </a:t>
            </a:r>
            <a:r>
              <a:rPr lang="it-IT" sz="2800" dirty="0" err="1"/>
              <a:t>could</a:t>
            </a:r>
            <a:r>
              <a:rPr lang="it-IT" sz="2800" dirty="0"/>
              <a:t> </a:t>
            </a:r>
            <a:r>
              <a:rPr lang="it-IT" sz="2800" dirty="0" err="1"/>
              <a:t>not</a:t>
            </a:r>
            <a:r>
              <a:rPr lang="it-IT" sz="2800" dirty="0"/>
              <a:t> deviate </a:t>
            </a:r>
            <a:r>
              <a:rPr lang="it-IT" sz="2800" dirty="0" err="1"/>
              <a:t>without</a:t>
            </a:r>
            <a:r>
              <a:rPr lang="it-IT" sz="2800" dirty="0"/>
              <a:t> </a:t>
            </a:r>
            <a:r>
              <a:rPr lang="it-IT" sz="2800" dirty="0" err="1"/>
              <a:t>jeopardising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rights</a:t>
            </a:r>
            <a:r>
              <a:rPr lang="it-IT" sz="2800" dirty="0"/>
              <a:t> under the General Agreement»</a:t>
            </a:r>
          </a:p>
        </p:txBody>
      </p:sp>
    </p:spTree>
    <p:extLst>
      <p:ext uri="{BB962C8B-B14F-4D97-AF65-F5344CB8AC3E}">
        <p14:creationId xmlns:p14="http://schemas.microsoft.com/office/powerpoint/2010/main" val="30038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BED19-4630-4F64-B527-027999AF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Tuna II – </a:t>
            </a:r>
            <a:r>
              <a:rPr lang="it-IT" dirty="0" err="1"/>
              <a:t>eec</a:t>
            </a:r>
            <a:r>
              <a:rPr lang="it-IT" dirty="0"/>
              <a:t>, 1994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B080B9-B4C4-4467-9233-45BE5CBA5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800" dirty="0"/>
              <a:t>The GATT </a:t>
            </a:r>
            <a:r>
              <a:rPr lang="it-IT" sz="2800" dirty="0" err="1"/>
              <a:t>does</a:t>
            </a:r>
            <a:r>
              <a:rPr lang="it-IT" sz="2800" dirty="0"/>
              <a:t> 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exclude</a:t>
            </a:r>
            <a:r>
              <a:rPr lang="it-IT" sz="2800" dirty="0"/>
              <a:t> </a:t>
            </a:r>
            <a:r>
              <a:rPr lang="it-IT" sz="2800" dirty="0" err="1"/>
              <a:t>measures</a:t>
            </a:r>
            <a:r>
              <a:rPr lang="it-IT" sz="2800" dirty="0"/>
              <a:t> </a:t>
            </a:r>
            <a:r>
              <a:rPr lang="it-IT" sz="2800" dirty="0" err="1"/>
              <a:t>adopted</a:t>
            </a:r>
            <a:r>
              <a:rPr lang="it-IT" sz="2800" dirty="0"/>
              <a:t> with </a:t>
            </a:r>
            <a:r>
              <a:rPr lang="it-IT" sz="2800" dirty="0" err="1"/>
              <a:t>respect</a:t>
            </a:r>
            <a:r>
              <a:rPr lang="it-IT" sz="2800" dirty="0"/>
              <a:t> to </a:t>
            </a:r>
            <a:r>
              <a:rPr lang="it-IT" sz="2800" dirty="0" err="1"/>
              <a:t>things</a:t>
            </a:r>
            <a:r>
              <a:rPr lang="it-IT" sz="2800" dirty="0"/>
              <a:t> </a:t>
            </a:r>
            <a:r>
              <a:rPr lang="it-IT" sz="2800" dirty="0" err="1"/>
              <a:t>located</a:t>
            </a:r>
            <a:r>
              <a:rPr lang="it-IT" sz="2800" dirty="0"/>
              <a:t>, or actions </a:t>
            </a:r>
            <a:r>
              <a:rPr lang="it-IT" sz="2800" dirty="0" err="1"/>
              <a:t>occurring</a:t>
            </a:r>
            <a:r>
              <a:rPr lang="it-IT" sz="2800" dirty="0"/>
              <a:t>, </a:t>
            </a:r>
            <a:r>
              <a:rPr lang="it-IT" sz="2800" dirty="0" err="1"/>
              <a:t>outside</a:t>
            </a:r>
            <a:r>
              <a:rPr lang="it-IT" sz="2800" dirty="0"/>
              <a:t> the </a:t>
            </a:r>
            <a:r>
              <a:rPr lang="it-IT" sz="2800" dirty="0" err="1"/>
              <a:t>territorial</a:t>
            </a:r>
            <a:r>
              <a:rPr lang="it-IT" sz="2800" dirty="0"/>
              <a:t> </a:t>
            </a:r>
            <a:r>
              <a:rPr lang="it-IT" sz="2800" dirty="0" err="1"/>
              <a:t>jurisdiction</a:t>
            </a:r>
            <a:r>
              <a:rPr lang="it-IT" sz="2800" dirty="0"/>
              <a:t> of the party </a:t>
            </a:r>
            <a:r>
              <a:rPr lang="it-IT" sz="2800" dirty="0" err="1"/>
              <a:t>taking</a:t>
            </a:r>
            <a:r>
              <a:rPr lang="it-IT" sz="2800" dirty="0"/>
              <a:t> the </a:t>
            </a:r>
            <a:r>
              <a:rPr lang="it-IT" sz="2800" dirty="0" err="1"/>
              <a:t>measure</a:t>
            </a:r>
            <a:r>
              <a:rPr lang="it-IT" sz="2800" dirty="0"/>
              <a:t> (case of products of </a:t>
            </a:r>
            <a:r>
              <a:rPr lang="it-IT" sz="2800" dirty="0" err="1"/>
              <a:t>prison</a:t>
            </a:r>
            <a:r>
              <a:rPr lang="it-IT" sz="2800" dirty="0"/>
              <a:t> </a:t>
            </a:r>
            <a:r>
              <a:rPr lang="it-IT" sz="2800" dirty="0" err="1"/>
              <a:t>labos</a:t>
            </a:r>
            <a:r>
              <a:rPr lang="it-IT" sz="2800" dirty="0"/>
              <a:t>, </a:t>
            </a:r>
            <a:r>
              <a:rPr lang="it-IT" sz="2800" dirty="0" err="1"/>
              <a:t>Article</a:t>
            </a:r>
            <a:r>
              <a:rPr lang="it-IT" sz="2800" dirty="0"/>
              <a:t> XX, e) </a:t>
            </a:r>
          </a:p>
          <a:p>
            <a:endParaRPr lang="it-IT" sz="2800" dirty="0"/>
          </a:p>
          <a:p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prohibits</a:t>
            </a:r>
            <a:r>
              <a:rPr lang="it-IT" sz="2800" dirty="0"/>
              <a:t> </a:t>
            </a:r>
            <a:r>
              <a:rPr lang="it-IT" sz="2800" dirty="0" err="1"/>
              <a:t>measures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force </a:t>
            </a:r>
            <a:r>
              <a:rPr lang="it-IT" sz="2800" dirty="0" err="1"/>
              <a:t>other</a:t>
            </a:r>
            <a:r>
              <a:rPr lang="it-IT" sz="2800" dirty="0"/>
              <a:t> countries to </a:t>
            </a:r>
            <a:r>
              <a:rPr lang="it-IT" sz="2800" dirty="0" err="1"/>
              <a:t>change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policies </a:t>
            </a:r>
            <a:r>
              <a:rPr lang="it-IT" sz="2800" dirty="0" err="1"/>
              <a:t>within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jurisdiction</a:t>
            </a:r>
            <a:r>
              <a:rPr lang="it-IT" sz="2800" dirty="0"/>
              <a:t>, </a:t>
            </a:r>
            <a:r>
              <a:rPr lang="it-IT" sz="2800" dirty="0" err="1"/>
              <a:t>including</a:t>
            </a:r>
            <a:r>
              <a:rPr lang="it-IT" sz="2800" dirty="0"/>
              <a:t>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conservation</a:t>
            </a:r>
            <a:r>
              <a:rPr lang="it-IT" sz="2800" dirty="0"/>
              <a:t> policies.</a:t>
            </a:r>
          </a:p>
        </p:txBody>
      </p:sp>
    </p:spTree>
    <p:extLst>
      <p:ext uri="{BB962C8B-B14F-4D97-AF65-F5344CB8AC3E}">
        <p14:creationId xmlns:p14="http://schemas.microsoft.com/office/powerpoint/2010/main" val="404008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A2E2E-9C95-4061-9051-ECC96CB2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Shrimps-turtles</a:t>
            </a:r>
            <a:r>
              <a:rPr lang="it-IT" dirty="0"/>
              <a:t> - 1998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2BE28A-1B2A-4B48-9EC5-E6F31934B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err="1"/>
              <a:t>Measures</a:t>
            </a:r>
            <a:r>
              <a:rPr lang="it-IT" sz="2800" dirty="0"/>
              <a:t> </a:t>
            </a:r>
            <a:r>
              <a:rPr lang="it-IT" sz="2800" dirty="0" err="1"/>
              <a:t>aimed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</a:t>
            </a:r>
            <a:r>
              <a:rPr lang="it-IT" sz="2800" dirty="0" err="1"/>
              <a:t>encouraging</a:t>
            </a:r>
            <a:r>
              <a:rPr lang="it-IT" sz="2800" dirty="0"/>
              <a:t> States to use </a:t>
            </a:r>
            <a:r>
              <a:rPr lang="it-IT" sz="2800" dirty="0" err="1"/>
              <a:t>turtle</a:t>
            </a:r>
            <a:r>
              <a:rPr lang="it-IT" sz="2800" dirty="0"/>
              <a:t> </a:t>
            </a:r>
            <a:r>
              <a:rPr lang="it-IT" sz="2800" dirty="0" err="1"/>
              <a:t>excluder</a:t>
            </a:r>
            <a:r>
              <a:rPr lang="it-IT" sz="2800" dirty="0"/>
              <a:t> devices </a:t>
            </a:r>
            <a:r>
              <a:rPr lang="it-IT" sz="2800" dirty="0" err="1"/>
              <a:t>while</a:t>
            </a:r>
            <a:r>
              <a:rPr lang="it-IT" sz="2800" dirty="0"/>
              <a:t> fishing for </a:t>
            </a:r>
            <a:r>
              <a:rPr lang="it-IT" sz="2800" dirty="0" err="1"/>
              <a:t>shrimps</a:t>
            </a:r>
            <a:r>
              <a:rPr lang="it-IT" sz="2800" dirty="0"/>
              <a:t> are 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inconsistent</a:t>
            </a:r>
            <a:r>
              <a:rPr lang="it-IT" sz="2800" dirty="0"/>
              <a:t> with GATT </a:t>
            </a:r>
            <a:r>
              <a:rPr lang="it-IT" sz="2800" dirty="0" err="1"/>
              <a:t>because</a:t>
            </a:r>
            <a:r>
              <a:rPr lang="it-IT" sz="2800" dirty="0"/>
              <a:t> </a:t>
            </a:r>
            <a:r>
              <a:rPr lang="it-IT" sz="2800" dirty="0" err="1"/>
              <a:t>sea</a:t>
            </a:r>
            <a:r>
              <a:rPr lang="it-IT" sz="2800" dirty="0"/>
              <a:t> </a:t>
            </a:r>
            <a:r>
              <a:rPr lang="it-IT" sz="2800" dirty="0" err="1"/>
              <a:t>turtles</a:t>
            </a:r>
            <a:r>
              <a:rPr lang="it-IT" sz="2800" dirty="0"/>
              <a:t> are </a:t>
            </a:r>
            <a:r>
              <a:rPr lang="it-IT" sz="2800" dirty="0" err="1"/>
              <a:t>migratory</a:t>
            </a:r>
            <a:r>
              <a:rPr lang="it-IT" sz="2800" dirty="0"/>
              <a:t> </a:t>
            </a:r>
            <a:r>
              <a:rPr lang="it-IT" sz="2800" dirty="0" err="1"/>
              <a:t>animals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spend</a:t>
            </a:r>
            <a:r>
              <a:rPr lang="it-IT" sz="2800" dirty="0"/>
              <a:t> part of </a:t>
            </a:r>
            <a:r>
              <a:rPr lang="it-IT" sz="2800" dirty="0" err="1"/>
              <a:t>their</a:t>
            </a:r>
            <a:r>
              <a:rPr lang="it-IT" sz="2800" dirty="0"/>
              <a:t> </a:t>
            </a:r>
            <a:r>
              <a:rPr lang="it-IT" sz="2800" dirty="0" err="1"/>
              <a:t>lives</a:t>
            </a:r>
            <a:r>
              <a:rPr lang="it-IT" sz="2800" dirty="0"/>
              <a:t> in </a:t>
            </a:r>
            <a:r>
              <a:rPr lang="it-IT" sz="2800" dirty="0" err="1"/>
              <a:t>waters</a:t>
            </a:r>
            <a:r>
              <a:rPr lang="it-IT" sz="2800" dirty="0"/>
              <a:t> under U.S. </a:t>
            </a:r>
            <a:r>
              <a:rPr lang="it-IT" sz="2800" dirty="0" err="1"/>
              <a:t>jurisdiction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r>
              <a:rPr lang="it-IT" sz="2800" dirty="0"/>
              <a:t>In </a:t>
            </a:r>
            <a:r>
              <a:rPr lang="it-IT" sz="2800" dirty="0" err="1"/>
              <a:t>this</a:t>
            </a:r>
            <a:r>
              <a:rPr lang="it-IT" sz="2800" dirty="0"/>
              <a:t> case, </a:t>
            </a:r>
            <a:r>
              <a:rPr lang="it-IT" sz="2800" dirty="0" err="1"/>
              <a:t>according</a:t>
            </a:r>
            <a:r>
              <a:rPr lang="it-IT" sz="2800" dirty="0"/>
              <a:t> to the panel, </a:t>
            </a:r>
            <a:r>
              <a:rPr lang="it-IT" sz="2800" dirty="0" err="1"/>
              <a:t>there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a </a:t>
            </a:r>
            <a:r>
              <a:rPr lang="it-IT" sz="2800" dirty="0" err="1"/>
              <a:t>territorial</a:t>
            </a:r>
            <a:r>
              <a:rPr lang="it-IT" sz="2800" dirty="0"/>
              <a:t> </a:t>
            </a:r>
            <a:r>
              <a:rPr lang="it-IT" sz="2800" dirty="0" err="1"/>
              <a:t>nexus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21314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E37581-2B82-40E7-8FB5-2DCC943B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EU-Seal Regime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14932B-AFB3-44D4-B3CD-1848CA16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sz="3200" dirty="0"/>
          </a:p>
          <a:p>
            <a:r>
              <a:rPr lang="it-IT" sz="3200" dirty="0"/>
              <a:t>«the EU Seal Regime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designed</a:t>
            </a:r>
            <a:r>
              <a:rPr lang="it-IT" sz="3200" dirty="0"/>
              <a:t> to </a:t>
            </a:r>
            <a:r>
              <a:rPr lang="it-IT" sz="3200" dirty="0" err="1"/>
              <a:t>address</a:t>
            </a:r>
            <a:r>
              <a:rPr lang="it-IT" sz="3200" dirty="0"/>
              <a:t> </a:t>
            </a:r>
            <a:r>
              <a:rPr lang="it-IT" sz="3200" dirty="0" err="1"/>
              <a:t>seal</a:t>
            </a:r>
            <a:r>
              <a:rPr lang="it-IT" sz="3200" dirty="0"/>
              <a:t> </a:t>
            </a:r>
            <a:r>
              <a:rPr lang="it-IT" sz="3200" dirty="0" err="1"/>
              <a:t>hunting</a:t>
            </a:r>
            <a:r>
              <a:rPr lang="it-IT" sz="3200" dirty="0"/>
              <a:t> activities </a:t>
            </a:r>
            <a:r>
              <a:rPr lang="it-IT" sz="3200" dirty="0" err="1"/>
              <a:t>occurring</a:t>
            </a:r>
            <a:r>
              <a:rPr lang="it-IT" sz="3200" dirty="0"/>
              <a:t> </a:t>
            </a:r>
            <a:r>
              <a:rPr lang="it-IT" sz="3200" dirty="0" err="1"/>
              <a:t>within</a:t>
            </a:r>
            <a:r>
              <a:rPr lang="it-IT" sz="3200" dirty="0"/>
              <a:t> and </a:t>
            </a:r>
            <a:r>
              <a:rPr lang="it-IT" sz="3200" dirty="0" err="1"/>
              <a:t>outside</a:t>
            </a:r>
            <a:r>
              <a:rPr lang="it-IT" sz="3200" dirty="0"/>
              <a:t> the Community and the </a:t>
            </a:r>
            <a:r>
              <a:rPr lang="it-IT" sz="3200" dirty="0" err="1"/>
              <a:t>seal</a:t>
            </a:r>
            <a:r>
              <a:rPr lang="it-IT" sz="3200" dirty="0"/>
              <a:t> welfare </a:t>
            </a:r>
            <a:r>
              <a:rPr lang="it-IT" sz="3200" dirty="0" err="1"/>
              <a:t>concerns</a:t>
            </a:r>
            <a:r>
              <a:rPr lang="it-IT" sz="3200" dirty="0"/>
              <a:t> of </a:t>
            </a:r>
            <a:r>
              <a:rPr lang="it-IT" sz="3200" dirty="0" err="1"/>
              <a:t>citizens</a:t>
            </a:r>
            <a:r>
              <a:rPr lang="it-IT" sz="3200" dirty="0"/>
              <a:t> and consumers in EU </a:t>
            </a:r>
            <a:r>
              <a:rPr lang="it-IT" sz="3200" dirty="0" err="1"/>
              <a:t>Member</a:t>
            </a:r>
            <a:r>
              <a:rPr lang="it-IT" sz="3200" dirty="0"/>
              <a:t> States».</a:t>
            </a:r>
          </a:p>
          <a:p>
            <a:r>
              <a:rPr lang="it-IT" sz="3200" dirty="0" err="1"/>
              <a:t>Therefore</a:t>
            </a:r>
            <a:r>
              <a:rPr lang="it-IT" sz="3200" dirty="0"/>
              <a:t>, </a:t>
            </a:r>
            <a:r>
              <a:rPr lang="it-IT" sz="3200" dirty="0" err="1"/>
              <a:t>there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no </a:t>
            </a:r>
            <a:r>
              <a:rPr lang="it-IT" sz="3200" dirty="0" err="1"/>
              <a:t>need</a:t>
            </a:r>
            <a:r>
              <a:rPr lang="it-IT" sz="3200" dirty="0"/>
              <a:t> to </a:t>
            </a:r>
            <a:r>
              <a:rPr lang="it-IT" sz="3200" dirty="0" err="1"/>
              <a:t>address</a:t>
            </a:r>
            <a:r>
              <a:rPr lang="it-IT" sz="3200" dirty="0"/>
              <a:t> the </a:t>
            </a:r>
            <a:r>
              <a:rPr lang="it-IT" sz="3200" dirty="0" err="1"/>
              <a:t>jurisdiction</a:t>
            </a:r>
            <a:r>
              <a:rPr lang="it-IT" sz="3200" dirty="0"/>
              <a:t> </a:t>
            </a:r>
            <a:r>
              <a:rPr lang="it-IT" sz="3200" dirty="0" err="1"/>
              <a:t>issue</a:t>
            </a:r>
            <a:r>
              <a:rPr lang="it-IT" sz="3200" dirty="0"/>
              <a:t> in </a:t>
            </a:r>
            <a:r>
              <a:rPr lang="it-IT" sz="3200" dirty="0" err="1"/>
              <a:t>this</a:t>
            </a:r>
            <a:r>
              <a:rPr lang="it-IT" sz="3200" dirty="0"/>
              <a:t> case.</a:t>
            </a:r>
          </a:p>
        </p:txBody>
      </p:sp>
    </p:spTree>
    <p:extLst>
      <p:ext uri="{BB962C8B-B14F-4D97-AF65-F5344CB8AC3E}">
        <p14:creationId xmlns:p14="http://schemas.microsoft.com/office/powerpoint/2010/main" val="225219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040E27-3D41-4D1F-B252-A9FF2F30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EC-</a:t>
            </a:r>
            <a:r>
              <a:rPr lang="it-IT" dirty="0" err="1"/>
              <a:t>Tariff</a:t>
            </a:r>
            <a:r>
              <a:rPr lang="it-IT" dirty="0"/>
              <a:t> </a:t>
            </a:r>
            <a:r>
              <a:rPr lang="it-IT" dirty="0" err="1"/>
              <a:t>Preference</a:t>
            </a:r>
            <a:r>
              <a:rPr lang="it-IT" dirty="0"/>
              <a:t> case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A53F8D-00E9-41A3-AB24-6D33E7A8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3200" dirty="0"/>
              <a:t>«the policy </a:t>
            </a:r>
            <a:r>
              <a:rPr lang="it-IT" sz="3200" dirty="0" err="1"/>
              <a:t>reflected</a:t>
            </a:r>
            <a:r>
              <a:rPr lang="it-IT" sz="3200" dirty="0"/>
              <a:t> in the </a:t>
            </a:r>
            <a:r>
              <a:rPr lang="it-IT" sz="3200" dirty="0" err="1"/>
              <a:t>Drugs</a:t>
            </a:r>
            <a:r>
              <a:rPr lang="it-IT" sz="3200" dirty="0"/>
              <a:t> </a:t>
            </a:r>
            <a:r>
              <a:rPr lang="it-IT" sz="3200" dirty="0" err="1"/>
              <a:t>arrangements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not</a:t>
            </a:r>
            <a:r>
              <a:rPr lang="it-IT" sz="3200" dirty="0"/>
              <a:t> one </a:t>
            </a:r>
            <a:r>
              <a:rPr lang="it-IT" sz="3200" dirty="0" err="1"/>
              <a:t>designed</a:t>
            </a:r>
            <a:r>
              <a:rPr lang="it-IT" sz="3200" dirty="0"/>
              <a:t> for the </a:t>
            </a:r>
            <a:r>
              <a:rPr lang="it-IT" sz="3200" dirty="0" err="1"/>
              <a:t>purpose</a:t>
            </a:r>
            <a:r>
              <a:rPr lang="it-IT" sz="3200" dirty="0"/>
              <a:t> of </a:t>
            </a:r>
            <a:r>
              <a:rPr lang="it-IT" sz="3200" dirty="0" err="1"/>
              <a:t>protecting</a:t>
            </a:r>
            <a:r>
              <a:rPr lang="it-IT" sz="3200" dirty="0"/>
              <a:t> human life or </a:t>
            </a:r>
            <a:r>
              <a:rPr lang="it-IT" sz="3200" dirty="0" err="1"/>
              <a:t>health</a:t>
            </a:r>
            <a:r>
              <a:rPr lang="it-IT" sz="3200" dirty="0"/>
              <a:t> in the </a:t>
            </a:r>
            <a:r>
              <a:rPr lang="it-IT" sz="3200" dirty="0" err="1"/>
              <a:t>European</a:t>
            </a:r>
            <a:r>
              <a:rPr lang="it-IT" sz="3200" dirty="0"/>
              <a:t> Communities and </a:t>
            </a:r>
            <a:r>
              <a:rPr lang="it-IT" sz="3200" dirty="0" err="1"/>
              <a:t>therefore</a:t>
            </a:r>
            <a:r>
              <a:rPr lang="it-IT" sz="3200" dirty="0"/>
              <a:t> the </a:t>
            </a:r>
            <a:r>
              <a:rPr lang="it-IT" sz="3200" dirty="0" err="1"/>
              <a:t>Drugs</a:t>
            </a:r>
            <a:r>
              <a:rPr lang="it-IT" sz="3200" dirty="0"/>
              <a:t> </a:t>
            </a:r>
            <a:r>
              <a:rPr lang="it-IT" sz="3200" dirty="0" err="1"/>
              <a:t>Arrangements</a:t>
            </a:r>
            <a:r>
              <a:rPr lang="it-IT" sz="3200" dirty="0"/>
              <a:t> are </a:t>
            </a:r>
            <a:r>
              <a:rPr lang="it-IT" sz="3200" dirty="0" err="1"/>
              <a:t>not</a:t>
            </a:r>
            <a:r>
              <a:rPr lang="it-IT" sz="3200" dirty="0"/>
              <a:t> a </a:t>
            </a:r>
            <a:r>
              <a:rPr lang="it-IT" sz="3200" dirty="0" err="1"/>
              <a:t>measure</a:t>
            </a:r>
            <a:r>
              <a:rPr lang="it-IT" sz="3200" dirty="0"/>
              <a:t> for the </a:t>
            </a:r>
            <a:r>
              <a:rPr lang="it-IT" sz="3200" dirty="0" err="1"/>
              <a:t>purpose</a:t>
            </a:r>
            <a:r>
              <a:rPr lang="it-IT" sz="3200" dirty="0"/>
              <a:t> of </a:t>
            </a:r>
            <a:r>
              <a:rPr lang="it-IT" sz="3200" dirty="0" err="1"/>
              <a:t>protecting</a:t>
            </a:r>
            <a:r>
              <a:rPr lang="it-IT" sz="3200" dirty="0"/>
              <a:t> human life or </a:t>
            </a:r>
            <a:r>
              <a:rPr lang="it-IT" sz="3200" dirty="0" err="1"/>
              <a:t>health</a:t>
            </a:r>
            <a:r>
              <a:rPr lang="it-IT" sz="3200" dirty="0"/>
              <a:t> under </a:t>
            </a:r>
            <a:r>
              <a:rPr lang="it-IT" sz="3200" dirty="0" err="1"/>
              <a:t>Article</a:t>
            </a:r>
            <a:r>
              <a:rPr lang="it-IT" sz="3200" dirty="0"/>
              <a:t> XX(b) of GATT1994».</a:t>
            </a:r>
          </a:p>
          <a:p>
            <a:r>
              <a:rPr lang="it-IT" sz="3200" dirty="0" err="1"/>
              <a:t>Lack</a:t>
            </a:r>
            <a:r>
              <a:rPr lang="it-IT" sz="3200" dirty="0"/>
              <a:t> of </a:t>
            </a:r>
            <a:r>
              <a:rPr lang="it-IT" sz="3200" dirty="0" err="1"/>
              <a:t>territorial</a:t>
            </a:r>
            <a:r>
              <a:rPr lang="it-IT" sz="3200" dirty="0"/>
              <a:t> connection – </a:t>
            </a:r>
            <a:r>
              <a:rPr lang="it-IT" sz="3200" dirty="0" err="1"/>
              <a:t>inconsistency</a:t>
            </a:r>
            <a:r>
              <a:rPr lang="it-IT" sz="3200" dirty="0"/>
              <a:t> of the </a:t>
            </a:r>
            <a:r>
              <a:rPr lang="it-IT" sz="3200" dirty="0" err="1"/>
              <a:t>measure</a:t>
            </a:r>
            <a:r>
              <a:rPr lang="it-IT" sz="3200" dirty="0"/>
              <a:t> with the GATT.</a:t>
            </a:r>
          </a:p>
        </p:txBody>
      </p:sp>
    </p:spTree>
    <p:extLst>
      <p:ext uri="{BB962C8B-B14F-4D97-AF65-F5344CB8AC3E}">
        <p14:creationId xmlns:p14="http://schemas.microsoft.com/office/powerpoint/2010/main" val="2694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283AA5-5E39-4FB5-8969-C94594B1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it-IT" sz="3800" err="1"/>
              <a:t>Objectives</a:t>
            </a:r>
            <a:r>
              <a:rPr lang="it-IT" sz="3800"/>
              <a:t> of EU </a:t>
            </a:r>
            <a:r>
              <a:rPr lang="it-IT" sz="3800" err="1"/>
              <a:t>unilateral</a:t>
            </a:r>
            <a:r>
              <a:rPr lang="it-IT" sz="3800"/>
              <a:t> action</a:t>
            </a: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9F45DE50-D70B-B660-7C96-7E671F2AAA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2" r="2" b="2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051746-6129-48B5-8249-78FD3EDC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/>
              <a:t>1. </a:t>
            </a:r>
            <a:r>
              <a:rPr lang="it-IT" err="1"/>
              <a:t>spreading</a:t>
            </a:r>
            <a:r>
              <a:rPr lang="it-IT"/>
              <a:t> </a:t>
            </a:r>
            <a:r>
              <a:rPr lang="it-IT" err="1"/>
              <a:t>its</a:t>
            </a:r>
            <a:r>
              <a:rPr lang="it-IT"/>
              <a:t> </a:t>
            </a:r>
            <a:r>
              <a:rPr lang="it-IT" err="1"/>
              <a:t>values</a:t>
            </a:r>
            <a:r>
              <a:rPr lang="it-IT"/>
              <a:t> in </a:t>
            </a:r>
            <a:r>
              <a:rPr lang="it-IT" err="1"/>
              <a:t>third</a:t>
            </a:r>
            <a:r>
              <a:rPr lang="it-IT"/>
              <a:t> countries</a:t>
            </a:r>
          </a:p>
          <a:p>
            <a:endParaRPr lang="it-IT"/>
          </a:p>
          <a:p>
            <a:r>
              <a:rPr lang="it-IT" err="1"/>
              <a:t>Leveling</a:t>
            </a:r>
            <a:r>
              <a:rPr lang="it-IT"/>
              <a:t> the playing field in the </a:t>
            </a:r>
            <a:r>
              <a:rPr lang="it-IT" err="1"/>
              <a:t>globalised</a:t>
            </a:r>
            <a:r>
              <a:rPr lang="it-IT"/>
              <a:t> world </a:t>
            </a:r>
          </a:p>
        </p:txBody>
      </p:sp>
    </p:spTree>
    <p:extLst>
      <p:ext uri="{BB962C8B-B14F-4D97-AF65-F5344CB8AC3E}">
        <p14:creationId xmlns:p14="http://schemas.microsoft.com/office/powerpoint/2010/main" val="234392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EF24B7-CFD1-4420-8193-E2267190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EU’s</a:t>
            </a:r>
            <a:r>
              <a:rPr lang="it-IT" dirty="0"/>
              <a:t> </a:t>
            </a:r>
            <a:r>
              <a:rPr lang="it-IT" dirty="0" err="1"/>
              <a:t>jurisdiction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B407E-57E6-44CD-A7D4-D7F2998B5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1. </a:t>
            </a:r>
            <a:r>
              <a:rPr lang="it-IT" sz="3200" dirty="0" err="1"/>
              <a:t>Territorial</a:t>
            </a:r>
            <a:r>
              <a:rPr lang="it-IT" sz="3200" dirty="0"/>
              <a:t>: </a:t>
            </a:r>
            <a:r>
              <a:rPr lang="it-IT" sz="3200" dirty="0" err="1"/>
              <a:t>territories</a:t>
            </a:r>
            <a:r>
              <a:rPr lang="it-IT" sz="3200" dirty="0"/>
              <a:t>, </a:t>
            </a:r>
            <a:r>
              <a:rPr lang="it-IT" sz="3200" dirty="0" err="1"/>
              <a:t>territorial</a:t>
            </a:r>
            <a:r>
              <a:rPr lang="it-IT" sz="3200" dirty="0"/>
              <a:t> </a:t>
            </a:r>
            <a:r>
              <a:rPr lang="it-IT" sz="3200" dirty="0" err="1"/>
              <a:t>waters</a:t>
            </a:r>
            <a:r>
              <a:rPr lang="it-IT" sz="3200" dirty="0"/>
              <a:t> and </a:t>
            </a:r>
            <a:r>
              <a:rPr lang="it-IT" sz="3200" dirty="0" err="1"/>
              <a:t>airspaces</a:t>
            </a:r>
            <a:r>
              <a:rPr lang="it-IT" sz="3200" dirty="0"/>
              <a:t> of the </a:t>
            </a:r>
            <a:r>
              <a:rPr lang="it-IT" sz="3200" dirty="0" err="1"/>
              <a:t>Member</a:t>
            </a:r>
            <a:r>
              <a:rPr lang="it-IT" sz="3200" dirty="0"/>
              <a:t> States, </a:t>
            </a:r>
            <a:r>
              <a:rPr lang="it-IT" sz="3200" dirty="0" err="1"/>
              <a:t>including</a:t>
            </a:r>
            <a:r>
              <a:rPr lang="it-IT" sz="3200" dirty="0"/>
              <a:t> </a:t>
            </a:r>
            <a:r>
              <a:rPr lang="it-IT" sz="3200" dirty="0" err="1"/>
              <a:t>their</a:t>
            </a:r>
            <a:r>
              <a:rPr lang="it-IT" sz="3200" dirty="0"/>
              <a:t> </a:t>
            </a:r>
            <a:r>
              <a:rPr lang="it-IT" sz="3200" dirty="0" err="1"/>
              <a:t>overseas</a:t>
            </a:r>
            <a:r>
              <a:rPr lang="it-IT" sz="3200" dirty="0"/>
              <a:t> </a:t>
            </a:r>
            <a:r>
              <a:rPr lang="it-IT" sz="3200" dirty="0" err="1"/>
              <a:t>territories</a:t>
            </a:r>
            <a:r>
              <a:rPr lang="it-IT" sz="3200" dirty="0"/>
              <a:t> (</a:t>
            </a:r>
            <a:r>
              <a:rPr lang="it-IT" sz="3200" dirty="0" err="1"/>
              <a:t>Article</a:t>
            </a:r>
            <a:r>
              <a:rPr lang="it-IT" sz="3200" dirty="0"/>
              <a:t> 355 TFEU).</a:t>
            </a:r>
          </a:p>
          <a:p>
            <a:r>
              <a:rPr lang="it-IT" sz="3200" dirty="0" err="1"/>
              <a:t>Internal</a:t>
            </a:r>
            <a:r>
              <a:rPr lang="it-IT" sz="3200" dirty="0"/>
              <a:t> rules on the </a:t>
            </a:r>
            <a:r>
              <a:rPr lang="it-IT" sz="3200" dirty="0" err="1"/>
              <a:t>distribution</a:t>
            </a:r>
            <a:r>
              <a:rPr lang="it-IT" sz="3200" dirty="0"/>
              <a:t> of </a:t>
            </a:r>
            <a:r>
              <a:rPr lang="it-IT" sz="3200" dirty="0" err="1"/>
              <a:t>competences</a:t>
            </a:r>
            <a:r>
              <a:rPr lang="it-IT" sz="3200" dirty="0"/>
              <a:t> </a:t>
            </a:r>
            <a:r>
              <a:rPr lang="it-IT" sz="3200" dirty="0" err="1"/>
              <a:t>between</a:t>
            </a:r>
            <a:r>
              <a:rPr lang="it-IT" sz="3200" dirty="0"/>
              <a:t> the EU and the </a:t>
            </a:r>
            <a:r>
              <a:rPr lang="it-IT" sz="3200" dirty="0" err="1"/>
              <a:t>Member</a:t>
            </a:r>
            <a:r>
              <a:rPr lang="it-IT" sz="3200" dirty="0"/>
              <a:t> States.</a:t>
            </a:r>
          </a:p>
        </p:txBody>
      </p:sp>
    </p:spTree>
    <p:extLst>
      <p:ext uri="{BB962C8B-B14F-4D97-AF65-F5344CB8AC3E}">
        <p14:creationId xmlns:p14="http://schemas.microsoft.com/office/powerpoint/2010/main" val="3138020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7B1C4-662C-4533-99E8-8F8DF201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EU’s</a:t>
            </a:r>
            <a:r>
              <a:rPr lang="it-IT" dirty="0"/>
              <a:t> </a:t>
            </a:r>
            <a:r>
              <a:rPr lang="it-IT" dirty="0" err="1"/>
              <a:t>extraterritorial</a:t>
            </a:r>
            <a:r>
              <a:rPr lang="it-IT" dirty="0"/>
              <a:t> </a:t>
            </a:r>
            <a:r>
              <a:rPr lang="it-IT" dirty="0" err="1"/>
              <a:t>jurisdiction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4E98F-6F35-406B-9A2F-D6D71E6F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800" dirty="0"/>
              <a:t>2012 </a:t>
            </a:r>
            <a:r>
              <a:rPr lang="it-IT" sz="2800" dirty="0" err="1"/>
              <a:t>Amicus</a:t>
            </a:r>
            <a:r>
              <a:rPr lang="it-IT" sz="2800" dirty="0"/>
              <a:t> </a:t>
            </a:r>
            <a:r>
              <a:rPr lang="it-IT" sz="2800" dirty="0" err="1"/>
              <a:t>Curiae</a:t>
            </a:r>
            <a:r>
              <a:rPr lang="it-IT" sz="2800" dirty="0"/>
              <a:t> Brief to the U.S. Supreme Court in the </a:t>
            </a:r>
            <a:r>
              <a:rPr lang="it-IT" sz="2800" dirty="0" err="1"/>
              <a:t>Kiobel</a:t>
            </a:r>
            <a:r>
              <a:rPr lang="it-IT" sz="2800" dirty="0"/>
              <a:t> case on the </a:t>
            </a:r>
            <a:r>
              <a:rPr lang="it-IT" sz="2800" dirty="0" err="1"/>
              <a:t>application</a:t>
            </a:r>
            <a:r>
              <a:rPr lang="it-IT" sz="2800" dirty="0"/>
              <a:t> of the Alien </a:t>
            </a:r>
            <a:r>
              <a:rPr lang="it-IT" sz="2800" dirty="0" err="1"/>
              <a:t>Tort</a:t>
            </a:r>
            <a:r>
              <a:rPr lang="it-IT" sz="2800" dirty="0"/>
              <a:t> </a:t>
            </a:r>
            <a:r>
              <a:rPr lang="it-IT" sz="2800" dirty="0" err="1"/>
              <a:t>Statute</a:t>
            </a:r>
            <a:r>
              <a:rPr lang="it-IT" sz="2800" dirty="0"/>
              <a:t> </a:t>
            </a:r>
            <a:r>
              <a:rPr lang="it-IT" sz="2800" dirty="0" err="1"/>
              <a:t>against</a:t>
            </a:r>
            <a:r>
              <a:rPr lang="it-IT" sz="2800" dirty="0"/>
              <a:t> Shell for </a:t>
            </a:r>
            <a:r>
              <a:rPr lang="it-IT" sz="2800" dirty="0" err="1"/>
              <a:t>facts</a:t>
            </a:r>
            <a:r>
              <a:rPr lang="it-IT" sz="2800" dirty="0"/>
              <a:t> </a:t>
            </a:r>
            <a:r>
              <a:rPr lang="it-IT" sz="2800" dirty="0" err="1"/>
              <a:t>occurred</a:t>
            </a:r>
            <a:r>
              <a:rPr lang="it-IT" sz="2800" dirty="0"/>
              <a:t> in Nigeria in the 1990s. </a:t>
            </a:r>
          </a:p>
          <a:p>
            <a:r>
              <a:rPr lang="it-IT" sz="2800" dirty="0"/>
              <a:t>The EU </a:t>
            </a:r>
            <a:r>
              <a:rPr lang="it-IT" sz="2800" dirty="0" err="1"/>
              <a:t>recalled</a:t>
            </a:r>
            <a:r>
              <a:rPr lang="it-IT" sz="2800" dirty="0"/>
              <a:t> the </a:t>
            </a:r>
            <a:r>
              <a:rPr lang="it-IT" sz="2800" dirty="0" err="1"/>
              <a:t>traditional</a:t>
            </a:r>
            <a:r>
              <a:rPr lang="it-IT" sz="2800" dirty="0"/>
              <a:t> grounds for </a:t>
            </a:r>
            <a:r>
              <a:rPr lang="it-IT" sz="2800" dirty="0" err="1"/>
              <a:t>extraterritorial</a:t>
            </a:r>
            <a:r>
              <a:rPr lang="it-IT" sz="2800" dirty="0"/>
              <a:t> </a:t>
            </a:r>
            <a:r>
              <a:rPr lang="it-IT" sz="2800" dirty="0" err="1"/>
              <a:t>jurisdiction</a:t>
            </a:r>
            <a:r>
              <a:rPr lang="it-IT" sz="2800" dirty="0"/>
              <a:t> under international </a:t>
            </a:r>
            <a:r>
              <a:rPr lang="it-IT" sz="2800" dirty="0" err="1"/>
              <a:t>law</a:t>
            </a:r>
            <a:r>
              <a:rPr lang="it-IT" sz="2800" dirty="0"/>
              <a:t>:</a:t>
            </a:r>
          </a:p>
          <a:p>
            <a:r>
              <a:rPr lang="it-IT" sz="2800" dirty="0" err="1"/>
              <a:t>Nationality</a:t>
            </a:r>
            <a:endParaRPr lang="it-IT" sz="2800" dirty="0"/>
          </a:p>
          <a:p>
            <a:r>
              <a:rPr lang="it-IT" sz="2800" dirty="0" err="1"/>
              <a:t>Protection</a:t>
            </a:r>
            <a:r>
              <a:rPr lang="it-IT" sz="2800" dirty="0"/>
              <a:t> of security </a:t>
            </a:r>
            <a:r>
              <a:rPr lang="it-IT" sz="2800" dirty="0" err="1"/>
              <a:t>intereste</a:t>
            </a:r>
            <a:r>
              <a:rPr lang="it-IT" sz="2800" dirty="0"/>
              <a:t> of the State of </a:t>
            </a:r>
            <a:r>
              <a:rPr lang="it-IT" sz="2800" dirty="0" err="1"/>
              <a:t>fundamental</a:t>
            </a:r>
            <a:r>
              <a:rPr lang="it-IT" sz="2800" dirty="0"/>
              <a:t> </a:t>
            </a:r>
            <a:r>
              <a:rPr lang="it-IT" sz="2800" dirty="0" err="1"/>
              <a:t>importance</a:t>
            </a:r>
            <a:endParaRPr lang="it-IT" sz="2800" dirty="0"/>
          </a:p>
          <a:p>
            <a:r>
              <a:rPr lang="it-IT" sz="2800" dirty="0"/>
              <a:t>Universal </a:t>
            </a:r>
            <a:r>
              <a:rPr lang="it-IT" sz="2800" dirty="0" err="1"/>
              <a:t>jurisdiction</a:t>
            </a:r>
            <a:r>
              <a:rPr lang="it-IT" sz="2800" dirty="0"/>
              <a:t> over international crimes for </a:t>
            </a:r>
            <a:r>
              <a:rPr lang="it-IT" sz="2800" dirty="0" err="1"/>
              <a:t>which</a:t>
            </a:r>
            <a:r>
              <a:rPr lang="it-IT" sz="2800" dirty="0"/>
              <a:t> the States with a </a:t>
            </a:r>
            <a:r>
              <a:rPr lang="it-IT" sz="2800" dirty="0" err="1"/>
              <a:t>nexus</a:t>
            </a:r>
            <a:r>
              <a:rPr lang="it-IT" sz="2800" dirty="0"/>
              <a:t> to the case are </a:t>
            </a:r>
            <a:r>
              <a:rPr lang="it-IT" sz="2800" dirty="0" err="1"/>
              <a:t>unwilling</a:t>
            </a:r>
            <a:r>
              <a:rPr lang="it-IT" sz="2800" dirty="0"/>
              <a:t> or </a:t>
            </a:r>
            <a:r>
              <a:rPr lang="it-IT" sz="2800" dirty="0" err="1"/>
              <a:t>unable</a:t>
            </a:r>
            <a:r>
              <a:rPr lang="it-IT" sz="2800" dirty="0"/>
              <a:t> to </a:t>
            </a:r>
            <a:r>
              <a:rPr lang="it-IT" sz="2800" dirty="0" err="1"/>
              <a:t>proceed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853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7B1C4-662C-4533-99E8-8F8DF201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EU’s</a:t>
            </a:r>
            <a:r>
              <a:rPr lang="it-IT" dirty="0"/>
              <a:t> </a:t>
            </a:r>
            <a:r>
              <a:rPr lang="it-IT" dirty="0" err="1"/>
              <a:t>extraterritorial</a:t>
            </a:r>
            <a:r>
              <a:rPr lang="it-IT" dirty="0"/>
              <a:t> </a:t>
            </a:r>
            <a:r>
              <a:rPr lang="it-IT" dirty="0" err="1"/>
              <a:t>jurisdiction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4E98F-6F35-406B-9A2F-D6D71E6F6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Antitrust </a:t>
            </a:r>
            <a:r>
              <a:rPr lang="it-IT" sz="3200" b="1" dirty="0" err="1"/>
              <a:t>law</a:t>
            </a:r>
            <a:r>
              <a:rPr lang="it-IT" sz="3200" b="1" dirty="0"/>
              <a:t> </a:t>
            </a:r>
            <a:r>
              <a:rPr lang="it-IT" sz="3200" dirty="0"/>
              <a:t>and «</a:t>
            </a:r>
            <a:r>
              <a:rPr lang="it-IT" sz="3200" dirty="0" err="1"/>
              <a:t>implementation</a:t>
            </a:r>
            <a:r>
              <a:rPr lang="it-IT" sz="3200" dirty="0"/>
              <a:t> theory»: the Union can </a:t>
            </a:r>
            <a:r>
              <a:rPr lang="it-IT" sz="3200" dirty="0" err="1"/>
              <a:t>address</a:t>
            </a:r>
            <a:r>
              <a:rPr lang="it-IT" sz="3200" dirty="0"/>
              <a:t> anti-competitive </a:t>
            </a:r>
            <a:r>
              <a:rPr lang="it-IT" sz="3200" dirty="0" err="1"/>
              <a:t>conduct</a:t>
            </a:r>
            <a:r>
              <a:rPr lang="it-IT" sz="3200" dirty="0"/>
              <a:t> </a:t>
            </a:r>
            <a:r>
              <a:rPr lang="it-IT" sz="3200" dirty="0" err="1"/>
              <a:t>decided</a:t>
            </a:r>
            <a:r>
              <a:rPr lang="it-IT" sz="3200" dirty="0"/>
              <a:t> </a:t>
            </a:r>
            <a:r>
              <a:rPr lang="it-IT" sz="3200" dirty="0" err="1"/>
              <a:t>abroad</a:t>
            </a:r>
            <a:r>
              <a:rPr lang="it-IT" sz="3200" dirty="0"/>
              <a:t> </a:t>
            </a:r>
            <a:r>
              <a:rPr lang="it-IT" sz="3200" dirty="0" err="1"/>
              <a:t>whenever</a:t>
            </a:r>
            <a:r>
              <a:rPr lang="it-IT" sz="3200" dirty="0"/>
              <a:t> the </a:t>
            </a:r>
            <a:r>
              <a:rPr lang="it-IT" sz="3200" dirty="0" err="1"/>
              <a:t>conduct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implemented</a:t>
            </a:r>
            <a:r>
              <a:rPr lang="it-IT" sz="3200" dirty="0"/>
              <a:t> inside the Union and </a:t>
            </a:r>
            <a:r>
              <a:rPr lang="it-IT" sz="3200" dirty="0" err="1"/>
              <a:t>produces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anti-competitive </a:t>
            </a:r>
            <a:r>
              <a:rPr lang="it-IT" sz="3200" dirty="0" err="1"/>
              <a:t>effects</a:t>
            </a:r>
            <a:r>
              <a:rPr lang="it-IT" sz="3200" dirty="0"/>
              <a:t> </a:t>
            </a:r>
            <a:r>
              <a:rPr lang="it-IT" sz="3200" dirty="0" err="1"/>
              <a:t>there</a:t>
            </a:r>
            <a:r>
              <a:rPr lang="it-IT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567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23E86-A41C-463C-9091-3451B833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86" y="685800"/>
            <a:ext cx="6374097" cy="1151965"/>
          </a:xfrm>
        </p:spPr>
        <p:txBody>
          <a:bodyPr>
            <a:normAutofit/>
          </a:bodyPr>
          <a:lstStyle/>
          <a:p>
            <a:r>
              <a:rPr lang="it-IT" sz="3000"/>
              <a:t>The ATAA-Air </a:t>
            </a:r>
            <a:r>
              <a:rPr lang="it-IT" sz="3000" err="1"/>
              <a:t>Transport</a:t>
            </a:r>
            <a:r>
              <a:rPr lang="it-IT" sz="3000"/>
              <a:t> Association of America case (2011)</a:t>
            </a:r>
          </a:p>
        </p:txBody>
      </p:sp>
      <p:pic>
        <p:nvPicPr>
          <p:cNvPr id="5" name="Picture 4" descr="Plane on tarmac">
            <a:extLst>
              <a:ext uri="{FF2B5EF4-FFF2-40B4-BE49-F238E27FC236}">
                <a16:creationId xmlns:a16="http://schemas.microsoft.com/office/drawing/2014/main" id="{DBF25922-6B34-B5E7-2AAB-A11E93C8F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9" r="30413" b="1"/>
          <a:stretch/>
        </p:blipFill>
        <p:spPr>
          <a:xfrm>
            <a:off x="404226" y="10"/>
            <a:ext cx="384048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9B047-3538-4E53-AADD-6831AA55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906" y="2142066"/>
            <a:ext cx="6380777" cy="3232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900" dirty="0"/>
              <a:t>Case </a:t>
            </a:r>
            <a:r>
              <a:rPr lang="it-IT" sz="1900" dirty="0" err="1"/>
              <a:t>against</a:t>
            </a:r>
            <a:r>
              <a:rPr lang="it-IT" sz="1900" dirty="0"/>
              <a:t> a 2008 </a:t>
            </a:r>
            <a:r>
              <a:rPr lang="it-IT" sz="1900" dirty="0" err="1"/>
              <a:t>directive</a:t>
            </a:r>
            <a:r>
              <a:rPr lang="it-IT" sz="1900" dirty="0"/>
              <a:t> </a:t>
            </a:r>
            <a:r>
              <a:rPr lang="it-IT" sz="1900" dirty="0" err="1"/>
              <a:t>which</a:t>
            </a:r>
            <a:r>
              <a:rPr lang="it-IT" sz="1900" dirty="0"/>
              <a:t> </a:t>
            </a:r>
            <a:r>
              <a:rPr lang="it-IT" sz="1900" dirty="0" err="1"/>
              <a:t>extended</a:t>
            </a:r>
            <a:r>
              <a:rPr lang="it-IT" sz="1900" dirty="0"/>
              <a:t> the EU </a:t>
            </a:r>
            <a:r>
              <a:rPr lang="it-IT" sz="1900" dirty="0" err="1"/>
              <a:t>emission</a:t>
            </a:r>
            <a:r>
              <a:rPr lang="it-IT" sz="1900" dirty="0"/>
              <a:t> trading </a:t>
            </a:r>
            <a:r>
              <a:rPr lang="it-IT" sz="1900" dirty="0" err="1"/>
              <a:t>scheme</a:t>
            </a:r>
            <a:r>
              <a:rPr lang="it-IT" sz="1900" dirty="0"/>
              <a:t> to </a:t>
            </a:r>
            <a:r>
              <a:rPr lang="it-IT" sz="1900" dirty="0" err="1"/>
              <a:t>flights</a:t>
            </a:r>
            <a:r>
              <a:rPr lang="it-IT" sz="1900" dirty="0"/>
              <a:t> </a:t>
            </a:r>
            <a:r>
              <a:rPr lang="it-IT" sz="1900" dirty="0" err="1"/>
              <a:t>taking</a:t>
            </a:r>
            <a:r>
              <a:rPr lang="it-IT" sz="1900" dirty="0"/>
              <a:t> off from or landing in EU </a:t>
            </a:r>
            <a:r>
              <a:rPr lang="it-IT" sz="1900" dirty="0" err="1"/>
              <a:t>airports</a:t>
            </a:r>
            <a:r>
              <a:rPr lang="it-IT" sz="1900" dirty="0"/>
              <a:t>.</a:t>
            </a:r>
          </a:p>
          <a:p>
            <a:pPr>
              <a:lnSpc>
                <a:spcPct val="110000"/>
              </a:lnSpc>
            </a:pPr>
            <a:r>
              <a:rPr lang="it-IT" sz="1900" dirty="0"/>
              <a:t>2016 the EU limited the </a:t>
            </a:r>
            <a:r>
              <a:rPr lang="it-IT" sz="1900" dirty="0" err="1"/>
              <a:t>geographic</a:t>
            </a:r>
            <a:r>
              <a:rPr lang="it-IT" sz="1900" dirty="0"/>
              <a:t> scope of the </a:t>
            </a:r>
            <a:r>
              <a:rPr lang="it-IT" sz="1900" dirty="0" err="1"/>
              <a:t>directive</a:t>
            </a:r>
            <a:r>
              <a:rPr lang="it-IT" sz="1900" dirty="0"/>
              <a:t> to intra Europe </a:t>
            </a:r>
            <a:r>
              <a:rPr lang="it-IT" sz="1900" dirty="0" err="1"/>
              <a:t>flights</a:t>
            </a:r>
            <a:r>
              <a:rPr lang="it-IT" sz="1900" dirty="0"/>
              <a:t> following an ICAO </a:t>
            </a:r>
            <a:r>
              <a:rPr lang="it-IT" sz="1900" dirty="0" err="1"/>
              <a:t>decision</a:t>
            </a:r>
            <a:r>
              <a:rPr lang="it-IT" sz="1900" dirty="0"/>
              <a:t> </a:t>
            </a:r>
            <a:r>
              <a:rPr lang="it-IT" sz="1900" dirty="0" err="1"/>
              <a:t>requiring</a:t>
            </a:r>
            <a:r>
              <a:rPr lang="it-IT" sz="1900" dirty="0"/>
              <a:t> </a:t>
            </a:r>
            <a:r>
              <a:rPr lang="it-IT" sz="1900" dirty="0" err="1"/>
              <a:t>airlines</a:t>
            </a:r>
            <a:r>
              <a:rPr lang="it-IT" sz="1900" dirty="0"/>
              <a:t> to monitor </a:t>
            </a:r>
            <a:r>
              <a:rPr lang="it-IT" sz="1900" dirty="0" err="1"/>
              <a:t>their</a:t>
            </a:r>
            <a:r>
              <a:rPr lang="it-IT" sz="1900" dirty="0"/>
              <a:t> CO2 </a:t>
            </a:r>
            <a:r>
              <a:rPr lang="it-IT" sz="1900" dirty="0" err="1"/>
              <a:t>emissions</a:t>
            </a:r>
            <a:r>
              <a:rPr lang="it-IT" sz="1900" dirty="0"/>
              <a:t>.</a:t>
            </a:r>
          </a:p>
          <a:p>
            <a:pPr>
              <a:lnSpc>
                <a:spcPct val="110000"/>
              </a:lnSpc>
            </a:pPr>
            <a:r>
              <a:rPr lang="it-IT" sz="1900" dirty="0" err="1"/>
              <a:t>Territorial</a:t>
            </a:r>
            <a:r>
              <a:rPr lang="it-IT" sz="1900" dirty="0"/>
              <a:t> link: the </a:t>
            </a:r>
            <a:r>
              <a:rPr lang="it-IT" sz="1900" dirty="0" err="1"/>
              <a:t>presence</a:t>
            </a:r>
            <a:r>
              <a:rPr lang="it-IT" sz="1900" dirty="0"/>
              <a:t> of </a:t>
            </a:r>
            <a:r>
              <a:rPr lang="it-IT" sz="1900" dirty="0" err="1"/>
              <a:t>aircraft</a:t>
            </a:r>
            <a:r>
              <a:rPr lang="it-IT" sz="1900" dirty="0"/>
              <a:t> in </a:t>
            </a:r>
            <a:r>
              <a:rPr lang="it-IT" sz="1900" dirty="0" err="1"/>
              <a:t>EU’s</a:t>
            </a:r>
            <a:r>
              <a:rPr lang="it-IT" sz="1900" dirty="0"/>
              <a:t> </a:t>
            </a:r>
            <a:r>
              <a:rPr lang="it-IT" sz="1900" dirty="0" err="1"/>
              <a:t>airports</a:t>
            </a:r>
            <a:r>
              <a:rPr lang="it-IT" sz="1900" dirty="0"/>
              <a:t>: the location </a:t>
            </a:r>
            <a:r>
              <a:rPr lang="it-IT" sz="1900" dirty="0" err="1"/>
              <a:t>where</a:t>
            </a:r>
            <a:r>
              <a:rPr lang="it-IT" sz="1900" dirty="0"/>
              <a:t> the rules are </a:t>
            </a:r>
            <a:r>
              <a:rPr lang="it-IT" sz="1900" dirty="0" err="1"/>
              <a:t>enforced</a:t>
            </a:r>
            <a:r>
              <a:rPr lang="it-IT" sz="1900" dirty="0"/>
              <a:t>, </a:t>
            </a:r>
            <a:r>
              <a:rPr lang="it-IT" sz="1900" dirty="0" err="1"/>
              <a:t>not</a:t>
            </a:r>
            <a:r>
              <a:rPr lang="it-IT" sz="1900" dirty="0"/>
              <a:t> </a:t>
            </a:r>
            <a:r>
              <a:rPr lang="it-IT" sz="1900" dirty="0" err="1"/>
              <a:t>what</a:t>
            </a:r>
            <a:r>
              <a:rPr lang="it-IT" sz="1900" dirty="0"/>
              <a:t> </a:t>
            </a:r>
            <a:r>
              <a:rPr lang="it-IT" sz="1900" dirty="0" err="1"/>
              <a:t>has</a:t>
            </a:r>
            <a:r>
              <a:rPr lang="it-IT" sz="1900" dirty="0"/>
              <a:t> </a:t>
            </a:r>
            <a:r>
              <a:rPr lang="it-IT" sz="1900" dirty="0" err="1"/>
              <a:t>happened</a:t>
            </a:r>
            <a:r>
              <a:rPr lang="it-IT" sz="1900" dirty="0"/>
              <a:t>, and </a:t>
            </a:r>
            <a:r>
              <a:rPr lang="it-IT" sz="1900" dirty="0" err="1"/>
              <a:t>where</a:t>
            </a:r>
            <a:r>
              <a:rPr lang="it-IT" sz="1900" dirty="0"/>
              <a:t>, </a:t>
            </a:r>
            <a:r>
              <a:rPr lang="it-IT" sz="1900" dirty="0" err="1"/>
              <a:t>before</a:t>
            </a:r>
            <a:r>
              <a:rPr lang="it-IT" sz="1900" dirty="0"/>
              <a:t> enforcement.</a:t>
            </a:r>
          </a:p>
        </p:txBody>
      </p:sp>
    </p:spTree>
    <p:extLst>
      <p:ext uri="{BB962C8B-B14F-4D97-AF65-F5344CB8AC3E}">
        <p14:creationId xmlns:p14="http://schemas.microsoft.com/office/powerpoint/2010/main" val="970012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23E86-A41C-463C-9091-3451B833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The ATAA-Air </a:t>
            </a:r>
            <a:r>
              <a:rPr lang="it-IT" dirty="0" err="1"/>
              <a:t>Transport</a:t>
            </a:r>
            <a:r>
              <a:rPr lang="it-IT" dirty="0"/>
              <a:t> Association of America case (2011)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9B047-3538-4E53-AADD-6831AA55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 err="1"/>
              <a:t>Operators</a:t>
            </a:r>
            <a:r>
              <a:rPr lang="it-IT" sz="2800" dirty="0"/>
              <a:t> </a:t>
            </a:r>
            <a:r>
              <a:rPr lang="it-IT" sz="2800" dirty="0" err="1"/>
              <a:t>who</a:t>
            </a:r>
            <a:r>
              <a:rPr lang="it-IT" sz="2800" dirty="0"/>
              <a:t> </a:t>
            </a:r>
            <a:r>
              <a:rPr lang="it-IT" sz="2800" dirty="0" err="1"/>
              <a:t>want</a:t>
            </a:r>
            <a:r>
              <a:rPr lang="it-IT" sz="2800" dirty="0"/>
              <a:t> to </a:t>
            </a:r>
            <a:r>
              <a:rPr lang="it-IT" sz="2800" dirty="0" err="1"/>
              <a:t>have</a:t>
            </a:r>
            <a:r>
              <a:rPr lang="it-IT" sz="2800" dirty="0"/>
              <a:t> access to the EU market must </a:t>
            </a:r>
            <a:r>
              <a:rPr lang="it-IT" sz="2800" dirty="0" err="1"/>
              <a:t>comply</a:t>
            </a:r>
            <a:r>
              <a:rPr lang="it-IT" sz="2800" dirty="0"/>
              <a:t> with EU </a:t>
            </a:r>
            <a:r>
              <a:rPr lang="it-IT" sz="2800" dirty="0" err="1"/>
              <a:t>legislation</a:t>
            </a:r>
            <a:r>
              <a:rPr lang="it-IT" sz="2800" dirty="0"/>
              <a:t> on </a:t>
            </a:r>
            <a:r>
              <a:rPr lang="it-IT" sz="2800" dirty="0" err="1"/>
              <a:t>environmental</a:t>
            </a:r>
            <a:r>
              <a:rPr lang="it-IT" sz="2800" dirty="0"/>
              <a:t> </a:t>
            </a:r>
            <a:r>
              <a:rPr lang="it-IT" sz="2800" dirty="0" err="1"/>
              <a:t>protection</a:t>
            </a:r>
            <a:r>
              <a:rPr lang="it-IT" sz="2800" dirty="0"/>
              <a:t> (</a:t>
            </a:r>
            <a:r>
              <a:rPr lang="it-IT" sz="2800" dirty="0" err="1"/>
              <a:t>condition</a:t>
            </a:r>
            <a:r>
              <a:rPr lang="it-IT" sz="2800" dirty="0"/>
              <a:t> for market access)</a:t>
            </a:r>
          </a:p>
          <a:p>
            <a:r>
              <a:rPr lang="it-IT" sz="2800" dirty="0" err="1"/>
              <a:t>Effects</a:t>
            </a:r>
            <a:r>
              <a:rPr lang="it-IT" sz="2800" dirty="0"/>
              <a:t> </a:t>
            </a:r>
            <a:r>
              <a:rPr lang="it-IT" sz="2800" dirty="0" err="1"/>
              <a:t>criterion</a:t>
            </a:r>
            <a:r>
              <a:rPr lang="it-IT" sz="2800" dirty="0"/>
              <a:t>, </a:t>
            </a:r>
            <a:r>
              <a:rPr lang="it-IT" sz="2800" dirty="0" err="1"/>
              <a:t>based</a:t>
            </a:r>
            <a:r>
              <a:rPr lang="it-IT" sz="2800" dirty="0"/>
              <a:t> on trans-</a:t>
            </a:r>
            <a:r>
              <a:rPr lang="it-IT" sz="2800" dirty="0" err="1"/>
              <a:t>boundary</a:t>
            </a:r>
            <a:r>
              <a:rPr lang="it-IT" sz="2800" dirty="0"/>
              <a:t> </a:t>
            </a:r>
            <a:r>
              <a:rPr lang="it-IT" sz="2800" dirty="0" err="1"/>
              <a:t>character</a:t>
            </a:r>
            <a:r>
              <a:rPr lang="it-IT" sz="2800" dirty="0"/>
              <a:t> of air </a:t>
            </a:r>
            <a:r>
              <a:rPr lang="it-IT" sz="2800" dirty="0" err="1"/>
              <a:t>pollution</a:t>
            </a:r>
            <a:endParaRPr lang="it-IT" sz="2800" dirty="0"/>
          </a:p>
          <a:p>
            <a:r>
              <a:rPr lang="it-IT" sz="2800" dirty="0"/>
              <a:t>International standards (UNFCCC and Kyoto </a:t>
            </a:r>
            <a:r>
              <a:rPr lang="it-IT" sz="2800" dirty="0" err="1"/>
              <a:t>Protocol</a:t>
            </a:r>
            <a:r>
              <a:rPr lang="it-IT" sz="2800" dirty="0"/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260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7BC31C4-45C8-42AB-836F-B9C1BC70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3400">
                <a:solidFill>
                  <a:srgbClr val="FFFFFF"/>
                </a:solidFill>
              </a:rPr>
              <a:t>Extraterritorial effect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B0334-7A9D-4D37-9428-76C98FBB9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600"/>
              <a:t>1. no </a:t>
            </a:r>
            <a:r>
              <a:rPr lang="it-IT" sz="1600" err="1"/>
              <a:t>extraterritorial</a:t>
            </a:r>
            <a:r>
              <a:rPr lang="it-IT" sz="1600"/>
              <a:t> </a:t>
            </a:r>
            <a:r>
              <a:rPr lang="it-IT" sz="1600" err="1"/>
              <a:t>effect</a:t>
            </a:r>
            <a:r>
              <a:rPr lang="it-IT" sz="1600"/>
              <a:t>: market access </a:t>
            </a:r>
            <a:r>
              <a:rPr lang="it-IT" sz="1600" err="1"/>
              <a:t>measures</a:t>
            </a:r>
            <a:r>
              <a:rPr lang="it-IT" sz="1600"/>
              <a:t> are </a:t>
            </a:r>
            <a:r>
              <a:rPr lang="it-IT" sz="1600" err="1"/>
              <a:t>applied</a:t>
            </a:r>
            <a:r>
              <a:rPr lang="it-IT" sz="1600"/>
              <a:t> WITHIN the </a:t>
            </a:r>
            <a:r>
              <a:rPr lang="it-IT" sz="1600" err="1"/>
              <a:t>territory</a:t>
            </a:r>
            <a:endParaRPr lang="it-IT" sz="1600"/>
          </a:p>
          <a:p>
            <a:pPr>
              <a:lnSpc>
                <a:spcPct val="110000"/>
              </a:lnSpc>
            </a:pPr>
            <a:r>
              <a:rPr lang="it-IT" sz="1600"/>
              <a:t>2. </a:t>
            </a:r>
            <a:r>
              <a:rPr lang="it-IT" sz="1600" err="1"/>
              <a:t>Extraterritorial</a:t>
            </a:r>
            <a:r>
              <a:rPr lang="it-IT" sz="1600"/>
              <a:t> </a:t>
            </a:r>
            <a:r>
              <a:rPr lang="it-IT" sz="1600" err="1"/>
              <a:t>effect</a:t>
            </a:r>
            <a:r>
              <a:rPr lang="it-IT" sz="1600"/>
              <a:t>: </a:t>
            </a:r>
          </a:p>
          <a:p>
            <a:pPr>
              <a:lnSpc>
                <a:spcPct val="110000"/>
              </a:lnSpc>
            </a:pPr>
            <a:r>
              <a:rPr lang="it-IT" sz="1600"/>
              <a:t>A) </a:t>
            </a:r>
            <a:r>
              <a:rPr lang="it-IT" sz="1600" err="1"/>
              <a:t>Process</a:t>
            </a:r>
            <a:r>
              <a:rPr lang="it-IT" sz="1600"/>
              <a:t> and production </a:t>
            </a:r>
            <a:r>
              <a:rPr lang="it-IT" sz="1600" err="1"/>
              <a:t>methos</a:t>
            </a:r>
            <a:r>
              <a:rPr lang="it-IT" sz="1600"/>
              <a:t> </a:t>
            </a:r>
            <a:r>
              <a:rPr lang="it-IT" sz="1600" err="1"/>
              <a:t>measures</a:t>
            </a:r>
            <a:r>
              <a:rPr lang="it-IT" sz="1600"/>
              <a:t> (core </a:t>
            </a:r>
            <a:r>
              <a:rPr lang="it-IT" sz="1600" err="1"/>
              <a:t>labor</a:t>
            </a:r>
            <a:r>
              <a:rPr lang="it-IT" sz="1600"/>
              <a:t> standards, </a:t>
            </a:r>
            <a:r>
              <a:rPr lang="it-IT" sz="1600" err="1"/>
              <a:t>child</a:t>
            </a:r>
            <a:r>
              <a:rPr lang="it-IT" sz="1600"/>
              <a:t> </a:t>
            </a:r>
            <a:r>
              <a:rPr lang="it-IT" sz="1600" err="1"/>
              <a:t>labor</a:t>
            </a:r>
            <a:r>
              <a:rPr lang="it-IT" sz="1600"/>
              <a:t>, production </a:t>
            </a:r>
            <a:r>
              <a:rPr lang="it-IT" sz="1600" err="1"/>
              <a:t>that</a:t>
            </a:r>
            <a:r>
              <a:rPr lang="it-IT" sz="1600"/>
              <a:t> </a:t>
            </a:r>
            <a:r>
              <a:rPr lang="it-IT" sz="1600" err="1"/>
              <a:t>causes</a:t>
            </a:r>
            <a:r>
              <a:rPr lang="it-IT" sz="1600"/>
              <a:t> </a:t>
            </a:r>
            <a:r>
              <a:rPr lang="it-IT" sz="1600" err="1"/>
              <a:t>deforestation</a:t>
            </a:r>
            <a:r>
              <a:rPr lang="it-IT" sz="1600"/>
              <a:t> or </a:t>
            </a:r>
            <a:r>
              <a:rPr lang="it-IT" sz="1600" err="1"/>
              <a:t>pollution</a:t>
            </a:r>
            <a:r>
              <a:rPr lang="it-IT" sz="1600"/>
              <a:t>)</a:t>
            </a:r>
          </a:p>
          <a:p>
            <a:pPr>
              <a:lnSpc>
                <a:spcPct val="110000"/>
              </a:lnSpc>
            </a:pPr>
            <a:r>
              <a:rPr lang="it-IT" sz="1600"/>
              <a:t>B) product-</a:t>
            </a:r>
            <a:r>
              <a:rPr lang="it-IT" sz="1600" err="1"/>
              <a:t>based</a:t>
            </a:r>
            <a:r>
              <a:rPr lang="it-IT" sz="1600"/>
              <a:t> </a:t>
            </a:r>
            <a:r>
              <a:rPr lang="it-IT" sz="1600" err="1"/>
              <a:t>measures</a:t>
            </a:r>
            <a:r>
              <a:rPr lang="it-IT" sz="1600"/>
              <a:t> (</a:t>
            </a:r>
            <a:r>
              <a:rPr lang="it-IT" sz="1600" err="1"/>
              <a:t>ivory</a:t>
            </a:r>
            <a:r>
              <a:rPr lang="it-IT" sz="1600"/>
              <a:t>, </a:t>
            </a:r>
            <a:r>
              <a:rPr lang="it-IT" sz="1600" err="1"/>
              <a:t>wildlife</a:t>
            </a:r>
            <a:r>
              <a:rPr lang="it-IT" sz="1600"/>
              <a:t>, </a:t>
            </a:r>
            <a:r>
              <a:rPr lang="it-IT" sz="1600" err="1"/>
              <a:t>conflict</a:t>
            </a:r>
            <a:r>
              <a:rPr lang="it-IT" sz="1600"/>
              <a:t> </a:t>
            </a:r>
            <a:r>
              <a:rPr lang="it-IT" sz="1600" err="1"/>
              <a:t>diamonds</a:t>
            </a:r>
            <a:r>
              <a:rPr lang="it-IT" sz="1600"/>
              <a:t> or </a:t>
            </a:r>
            <a:r>
              <a:rPr lang="it-IT" sz="1600" err="1"/>
              <a:t>minerals</a:t>
            </a:r>
            <a:r>
              <a:rPr lang="it-IT" sz="1600"/>
              <a:t>)</a:t>
            </a:r>
          </a:p>
          <a:p>
            <a:pPr>
              <a:lnSpc>
                <a:spcPct val="110000"/>
              </a:lnSpc>
            </a:pPr>
            <a:r>
              <a:rPr lang="it-IT" sz="1600"/>
              <a:t>C) </a:t>
            </a:r>
            <a:r>
              <a:rPr lang="it-IT" sz="1600" err="1"/>
              <a:t>boycotts</a:t>
            </a:r>
            <a:r>
              <a:rPr lang="it-IT" sz="1600"/>
              <a:t> (</a:t>
            </a:r>
            <a:r>
              <a:rPr lang="it-IT" sz="1600" err="1"/>
              <a:t>goods</a:t>
            </a:r>
            <a:r>
              <a:rPr lang="it-IT" sz="1600"/>
              <a:t> from a company or State </a:t>
            </a:r>
            <a:r>
              <a:rPr lang="it-IT" sz="1600" err="1"/>
              <a:t>that</a:t>
            </a:r>
            <a:r>
              <a:rPr lang="it-IT" sz="1600"/>
              <a:t> </a:t>
            </a:r>
            <a:r>
              <a:rPr lang="it-IT" sz="1600" err="1"/>
              <a:t>violates</a:t>
            </a:r>
            <a:r>
              <a:rPr lang="it-IT" sz="1600"/>
              <a:t> human </a:t>
            </a:r>
            <a:r>
              <a:rPr lang="it-IT" sz="1600" err="1"/>
              <a:t>rights</a:t>
            </a:r>
            <a:r>
              <a:rPr lang="it-IT" sz="1600"/>
              <a:t>)</a:t>
            </a:r>
          </a:p>
          <a:p>
            <a:pPr>
              <a:lnSpc>
                <a:spcPct val="110000"/>
              </a:lnSpc>
            </a:pPr>
            <a:r>
              <a:rPr lang="it-IT" sz="1600" err="1"/>
              <a:t>All</a:t>
            </a:r>
            <a:r>
              <a:rPr lang="it-IT" sz="1600"/>
              <a:t> </a:t>
            </a:r>
            <a:r>
              <a:rPr lang="it-IT" sz="1600" err="1"/>
              <a:t>these</a:t>
            </a:r>
            <a:r>
              <a:rPr lang="it-IT" sz="1600"/>
              <a:t> are market access </a:t>
            </a:r>
            <a:r>
              <a:rPr lang="it-IT" sz="1600" err="1"/>
              <a:t>measures</a:t>
            </a:r>
            <a:r>
              <a:rPr lang="it-IT" sz="1600"/>
              <a:t> </a:t>
            </a:r>
            <a:r>
              <a:rPr lang="it-IT" sz="1600" err="1"/>
              <a:t>that</a:t>
            </a:r>
            <a:r>
              <a:rPr lang="it-IT" sz="1600"/>
              <a:t> </a:t>
            </a:r>
            <a:r>
              <a:rPr lang="it-IT" sz="1600" err="1"/>
              <a:t>have</a:t>
            </a:r>
            <a:r>
              <a:rPr lang="it-IT" sz="1600"/>
              <a:t> the </a:t>
            </a:r>
            <a:r>
              <a:rPr lang="it-IT" sz="1600" err="1"/>
              <a:t>objective</a:t>
            </a:r>
            <a:r>
              <a:rPr lang="it-IT" sz="1600"/>
              <a:t> of </a:t>
            </a:r>
            <a:r>
              <a:rPr lang="it-IT" sz="1600" err="1"/>
              <a:t>changing</a:t>
            </a:r>
            <a:r>
              <a:rPr lang="it-IT" sz="1600"/>
              <a:t> the </a:t>
            </a:r>
            <a:r>
              <a:rPr lang="it-IT" sz="1600" err="1"/>
              <a:t>behavior</a:t>
            </a:r>
            <a:r>
              <a:rPr lang="it-IT" sz="1600"/>
              <a:t> of States or </a:t>
            </a:r>
            <a:r>
              <a:rPr lang="it-IT" sz="1600" err="1"/>
              <a:t>economic</a:t>
            </a:r>
            <a:r>
              <a:rPr lang="it-IT" sz="1600"/>
              <a:t> </a:t>
            </a:r>
            <a:r>
              <a:rPr lang="it-IT" sz="1600" err="1"/>
              <a:t>operators</a:t>
            </a:r>
            <a:r>
              <a:rPr lang="it-IT" sz="1600"/>
              <a:t>--- </a:t>
            </a:r>
            <a:r>
              <a:rPr lang="it-IT" sz="1600" err="1"/>
              <a:t>territorial</a:t>
            </a:r>
            <a:r>
              <a:rPr lang="it-IT" sz="1600"/>
              <a:t> extension (a </a:t>
            </a:r>
            <a:r>
              <a:rPr lang="it-IT" sz="1600" err="1"/>
              <a:t>territorial</a:t>
            </a:r>
            <a:r>
              <a:rPr lang="it-IT" sz="1600"/>
              <a:t> </a:t>
            </a:r>
            <a:r>
              <a:rPr lang="it-IT" sz="1600" err="1"/>
              <a:t>nexus</a:t>
            </a:r>
            <a:r>
              <a:rPr lang="it-IT" sz="1600"/>
              <a:t> </a:t>
            </a:r>
            <a:r>
              <a:rPr lang="it-IT" sz="1600" err="1"/>
              <a:t>exists</a:t>
            </a:r>
            <a:r>
              <a:rPr lang="it-IT" sz="1600"/>
              <a:t>, </a:t>
            </a:r>
            <a:r>
              <a:rPr lang="it-IT" sz="1600" err="1"/>
              <a:t>but</a:t>
            </a:r>
            <a:r>
              <a:rPr lang="it-IT" sz="1600"/>
              <a:t> </a:t>
            </a:r>
            <a:r>
              <a:rPr lang="it-IT" sz="1600" err="1"/>
              <a:t>conduct</a:t>
            </a:r>
            <a:r>
              <a:rPr lang="it-IT" sz="1600"/>
              <a:t> or </a:t>
            </a:r>
            <a:r>
              <a:rPr lang="it-IT" sz="1600" err="1"/>
              <a:t>circumstances</a:t>
            </a:r>
            <a:r>
              <a:rPr lang="it-IT" sz="1600"/>
              <a:t> </a:t>
            </a:r>
            <a:r>
              <a:rPr lang="it-IT" sz="1600" err="1"/>
              <a:t>abroad</a:t>
            </a:r>
            <a:r>
              <a:rPr lang="it-IT" sz="1600"/>
              <a:t> </a:t>
            </a:r>
            <a:r>
              <a:rPr lang="it-IT" sz="1600" err="1"/>
              <a:t>affect</a:t>
            </a:r>
            <a:r>
              <a:rPr lang="it-IT" sz="1600"/>
              <a:t> the </a:t>
            </a:r>
            <a:r>
              <a:rPr lang="it-IT" sz="1600" err="1"/>
              <a:t>regulation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238851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it-IT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482E29-5C47-4B3A-A547-A4E0E64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it-IT" sz="4400">
                <a:solidFill>
                  <a:srgbClr val="FFFFFF"/>
                </a:solidFill>
              </a:rPr>
              <a:t>Moral imperialism?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C4D6F5-B0A0-4CF2-AEB2-2DACDC053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/>
              <a:t>A) </a:t>
            </a:r>
            <a:r>
              <a:rPr lang="it-IT" sz="1700" err="1"/>
              <a:t>extraterritorial</a:t>
            </a:r>
            <a:r>
              <a:rPr lang="it-IT" sz="1700"/>
              <a:t> impact and </a:t>
            </a:r>
            <a:r>
              <a:rPr lang="it-IT" sz="1700" err="1"/>
              <a:t>territorial</a:t>
            </a:r>
            <a:r>
              <a:rPr lang="it-IT" sz="1700"/>
              <a:t> </a:t>
            </a:r>
            <a:r>
              <a:rPr lang="it-IT" sz="1700" err="1"/>
              <a:t>nexus</a:t>
            </a:r>
            <a:r>
              <a:rPr lang="it-IT" sz="1700"/>
              <a:t> (</a:t>
            </a:r>
            <a:r>
              <a:rPr lang="it-IT" sz="1700" err="1"/>
              <a:t>Article</a:t>
            </a:r>
            <a:r>
              <a:rPr lang="it-IT" sz="1700"/>
              <a:t> XX GATT)</a:t>
            </a:r>
          </a:p>
          <a:p>
            <a:pPr>
              <a:lnSpc>
                <a:spcPct val="110000"/>
              </a:lnSpc>
            </a:pPr>
            <a:r>
              <a:rPr lang="it-IT" sz="1700"/>
              <a:t>B) global </a:t>
            </a:r>
            <a:r>
              <a:rPr lang="it-IT" sz="1700" err="1"/>
              <a:t>interests</a:t>
            </a:r>
            <a:r>
              <a:rPr lang="it-IT" sz="1700"/>
              <a:t> – </a:t>
            </a:r>
            <a:r>
              <a:rPr lang="it-IT" sz="1700" err="1"/>
              <a:t>environment</a:t>
            </a:r>
            <a:r>
              <a:rPr lang="it-IT" sz="1700"/>
              <a:t>, </a:t>
            </a:r>
            <a:r>
              <a:rPr lang="it-IT" sz="1700" err="1"/>
              <a:t>climate</a:t>
            </a:r>
            <a:r>
              <a:rPr lang="it-IT" sz="1700"/>
              <a:t> human </a:t>
            </a:r>
            <a:r>
              <a:rPr lang="it-IT" sz="1700" err="1"/>
              <a:t>rights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 </a:t>
            </a:r>
            <a:r>
              <a:rPr lang="it-IT" sz="1700" err="1"/>
              <a:t>shared</a:t>
            </a:r>
            <a:r>
              <a:rPr lang="it-IT" sz="1700"/>
              <a:t> </a:t>
            </a:r>
            <a:r>
              <a:rPr lang="it-IT" sz="1700" err="1"/>
              <a:t>interests</a:t>
            </a:r>
            <a:r>
              <a:rPr lang="it-IT" sz="1700"/>
              <a:t> and common </a:t>
            </a:r>
            <a:r>
              <a:rPr lang="it-IT" sz="1700" err="1"/>
              <a:t>heritage</a:t>
            </a:r>
            <a:r>
              <a:rPr lang="it-IT" sz="1700"/>
              <a:t> of the international community</a:t>
            </a:r>
          </a:p>
          <a:p>
            <a:pPr>
              <a:lnSpc>
                <a:spcPct val="110000"/>
              </a:lnSpc>
            </a:pPr>
            <a:r>
              <a:rPr lang="it-IT" sz="1700"/>
              <a:t>C) </a:t>
            </a:r>
            <a:r>
              <a:rPr lang="it-IT" sz="1700" err="1"/>
              <a:t>unilateralism</a:t>
            </a:r>
            <a:r>
              <a:rPr lang="it-IT" sz="1700"/>
              <a:t> – </a:t>
            </a:r>
            <a:r>
              <a:rPr lang="it-IT" sz="1700" err="1"/>
              <a:t>Principle</a:t>
            </a:r>
            <a:r>
              <a:rPr lang="it-IT" sz="1700"/>
              <a:t> 12 of the Rio </a:t>
            </a:r>
            <a:r>
              <a:rPr lang="it-IT" sz="1700" err="1"/>
              <a:t>Declaration</a:t>
            </a:r>
            <a:r>
              <a:rPr lang="it-IT" sz="1700"/>
              <a:t>: «</a:t>
            </a:r>
            <a:r>
              <a:rPr lang="it-IT" sz="1700" err="1"/>
              <a:t>unilateral</a:t>
            </a:r>
            <a:r>
              <a:rPr lang="it-IT" sz="1700"/>
              <a:t> actions to </a:t>
            </a:r>
            <a:r>
              <a:rPr lang="it-IT" sz="1700" err="1"/>
              <a:t>deal</a:t>
            </a:r>
            <a:r>
              <a:rPr lang="it-IT" sz="1700"/>
              <a:t> with </a:t>
            </a:r>
            <a:r>
              <a:rPr lang="it-IT" sz="1700" err="1"/>
              <a:t>environmental</a:t>
            </a:r>
            <a:r>
              <a:rPr lang="it-IT" sz="1700"/>
              <a:t> challenges </a:t>
            </a:r>
            <a:r>
              <a:rPr lang="it-IT" sz="1700" err="1"/>
              <a:t>outside</a:t>
            </a:r>
            <a:r>
              <a:rPr lang="it-IT" sz="1700"/>
              <a:t> the </a:t>
            </a:r>
            <a:r>
              <a:rPr lang="it-IT" sz="1700" err="1"/>
              <a:t>jurisdiction</a:t>
            </a:r>
            <a:r>
              <a:rPr lang="it-IT" sz="1700"/>
              <a:t> of the </a:t>
            </a:r>
            <a:r>
              <a:rPr lang="it-IT" sz="1700" err="1"/>
              <a:t>importing</a:t>
            </a:r>
            <a:r>
              <a:rPr lang="it-IT" sz="1700"/>
              <a:t> country </a:t>
            </a:r>
            <a:r>
              <a:rPr lang="it-IT" sz="1700" err="1"/>
              <a:t>should</a:t>
            </a:r>
            <a:r>
              <a:rPr lang="it-IT" sz="1700"/>
              <a:t> be </a:t>
            </a:r>
            <a:r>
              <a:rPr lang="it-IT" sz="1700" err="1"/>
              <a:t>avoided</a:t>
            </a:r>
            <a:r>
              <a:rPr lang="it-IT" sz="1700"/>
              <a:t>. </a:t>
            </a:r>
            <a:r>
              <a:rPr lang="it-IT" sz="1700" err="1"/>
              <a:t>Environmental</a:t>
            </a:r>
            <a:r>
              <a:rPr lang="it-IT" sz="1700"/>
              <a:t> </a:t>
            </a:r>
            <a:r>
              <a:rPr lang="it-IT" sz="1700" err="1"/>
              <a:t>measures</a:t>
            </a:r>
            <a:r>
              <a:rPr lang="it-IT" sz="1700"/>
              <a:t> </a:t>
            </a:r>
            <a:r>
              <a:rPr lang="it-IT" sz="1700" err="1"/>
              <a:t>addressing</a:t>
            </a:r>
            <a:r>
              <a:rPr lang="it-IT" sz="1700"/>
              <a:t> </a:t>
            </a:r>
            <a:r>
              <a:rPr lang="it-IT" sz="1700" err="1"/>
              <a:t>transboundary</a:t>
            </a:r>
            <a:r>
              <a:rPr lang="it-IT" sz="1700"/>
              <a:t> or global </a:t>
            </a:r>
            <a:r>
              <a:rPr lang="it-IT" sz="1700" err="1"/>
              <a:t>environmental</a:t>
            </a:r>
            <a:r>
              <a:rPr lang="it-IT" sz="1700"/>
              <a:t> </a:t>
            </a:r>
            <a:r>
              <a:rPr lang="it-IT" sz="1700" err="1"/>
              <a:t>problems</a:t>
            </a:r>
            <a:r>
              <a:rPr lang="it-IT" sz="1700"/>
              <a:t> </a:t>
            </a:r>
            <a:r>
              <a:rPr lang="it-IT" sz="1700" err="1"/>
              <a:t>should</a:t>
            </a:r>
            <a:r>
              <a:rPr lang="it-IT" sz="1700"/>
              <a:t>, </a:t>
            </a:r>
            <a:r>
              <a:rPr lang="it-IT" sz="1700" err="1"/>
              <a:t>as</a:t>
            </a:r>
            <a:r>
              <a:rPr lang="it-IT" sz="1700"/>
              <a:t> far </a:t>
            </a:r>
            <a:r>
              <a:rPr lang="it-IT" sz="1700" err="1"/>
              <a:t>as</a:t>
            </a:r>
            <a:r>
              <a:rPr lang="it-IT" sz="1700"/>
              <a:t> </a:t>
            </a:r>
            <a:r>
              <a:rPr lang="it-IT" sz="1700" err="1"/>
              <a:t>possible</a:t>
            </a:r>
            <a:r>
              <a:rPr lang="it-IT" sz="1700"/>
              <a:t>, be </a:t>
            </a:r>
            <a:r>
              <a:rPr lang="it-IT" sz="1700" err="1"/>
              <a:t>based</a:t>
            </a:r>
            <a:r>
              <a:rPr lang="it-IT" sz="1700"/>
              <a:t> on an international consensus»</a:t>
            </a:r>
          </a:p>
          <a:p>
            <a:pPr>
              <a:lnSpc>
                <a:spcPct val="110000"/>
              </a:lnSpc>
            </a:pPr>
            <a:r>
              <a:rPr lang="it-IT" sz="1700" err="1"/>
              <a:t>Multilateralism</a:t>
            </a:r>
            <a:r>
              <a:rPr lang="it-IT" sz="1700"/>
              <a:t> – </a:t>
            </a:r>
            <a:r>
              <a:rPr lang="it-IT" sz="1700" err="1"/>
              <a:t>unilateral</a:t>
            </a:r>
            <a:r>
              <a:rPr lang="it-IT" sz="1700"/>
              <a:t> </a:t>
            </a:r>
            <a:r>
              <a:rPr lang="it-IT" sz="1700" err="1"/>
              <a:t>measures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 last resort</a:t>
            </a:r>
          </a:p>
          <a:p>
            <a:pPr>
              <a:lnSpc>
                <a:spcPct val="110000"/>
              </a:lnSpc>
            </a:pPr>
            <a:r>
              <a:rPr lang="it-IT" sz="1700" err="1"/>
              <a:t>Unilateral</a:t>
            </a:r>
            <a:r>
              <a:rPr lang="it-IT" sz="1700"/>
              <a:t> </a:t>
            </a:r>
            <a:r>
              <a:rPr lang="it-IT" sz="1700" err="1"/>
              <a:t>measures</a:t>
            </a:r>
            <a:r>
              <a:rPr lang="it-IT" sz="1700"/>
              <a:t> </a:t>
            </a:r>
            <a:r>
              <a:rPr lang="it-IT" sz="1700" err="1"/>
              <a:t>as</a:t>
            </a:r>
            <a:r>
              <a:rPr lang="it-IT" sz="1700"/>
              <a:t> a way to </a:t>
            </a:r>
            <a:r>
              <a:rPr lang="it-IT" sz="1700" err="1"/>
              <a:t>level</a:t>
            </a:r>
            <a:r>
              <a:rPr lang="it-IT" sz="1700"/>
              <a:t> the playing field with </a:t>
            </a:r>
            <a:r>
              <a:rPr lang="it-IT" sz="1700" err="1"/>
              <a:t>foreign</a:t>
            </a:r>
            <a:r>
              <a:rPr lang="it-IT" sz="1700"/>
              <a:t> competitors</a:t>
            </a:r>
          </a:p>
        </p:txBody>
      </p:sp>
    </p:spTree>
    <p:extLst>
      <p:ext uri="{BB962C8B-B14F-4D97-AF65-F5344CB8AC3E}">
        <p14:creationId xmlns:p14="http://schemas.microsoft.com/office/powerpoint/2010/main" val="261280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E27D1-BE19-4182-9009-B5D9C71A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Methods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73783C-EAB8-45A9-BFA4-ECDE0CD6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800" dirty="0"/>
              <a:t>A) positive and negative </a:t>
            </a:r>
            <a:r>
              <a:rPr lang="it-IT" sz="2800" dirty="0" err="1"/>
              <a:t>conditionality</a:t>
            </a:r>
            <a:r>
              <a:rPr lang="it-IT" sz="2800" dirty="0"/>
              <a:t> (GSP)</a:t>
            </a:r>
          </a:p>
          <a:p>
            <a:r>
              <a:rPr lang="it-IT" sz="2800" dirty="0"/>
              <a:t>B) trade </a:t>
            </a:r>
            <a:r>
              <a:rPr lang="it-IT" sz="2800" dirty="0" err="1"/>
              <a:t>bans</a:t>
            </a:r>
            <a:r>
              <a:rPr lang="it-IT" sz="2800" dirty="0"/>
              <a:t> (Torture and </a:t>
            </a:r>
            <a:r>
              <a:rPr lang="it-IT" sz="2800" dirty="0" err="1"/>
              <a:t>death</a:t>
            </a:r>
            <a:r>
              <a:rPr lang="it-IT" sz="2800" dirty="0"/>
              <a:t> penalty, </a:t>
            </a:r>
            <a:r>
              <a:rPr lang="it-IT" sz="2800" dirty="0" err="1"/>
              <a:t>seal</a:t>
            </a:r>
            <a:r>
              <a:rPr lang="it-IT" sz="2800" dirty="0"/>
              <a:t> products)</a:t>
            </a:r>
          </a:p>
          <a:p>
            <a:r>
              <a:rPr lang="it-IT" sz="2800" dirty="0"/>
              <a:t>C) </a:t>
            </a:r>
            <a:r>
              <a:rPr lang="it-IT" sz="2800" dirty="0" err="1"/>
              <a:t>certification</a:t>
            </a:r>
            <a:r>
              <a:rPr lang="it-IT" sz="2800" dirty="0"/>
              <a:t> </a:t>
            </a:r>
            <a:r>
              <a:rPr lang="it-IT" sz="2800" dirty="0" err="1"/>
              <a:t>schemes</a:t>
            </a:r>
            <a:r>
              <a:rPr lang="it-IT" sz="2800" dirty="0"/>
              <a:t> (</a:t>
            </a:r>
            <a:r>
              <a:rPr lang="it-IT" sz="2800" dirty="0" err="1"/>
              <a:t>diamonds</a:t>
            </a:r>
            <a:r>
              <a:rPr lang="it-IT" sz="2800" dirty="0"/>
              <a:t>, </a:t>
            </a:r>
            <a:r>
              <a:rPr lang="it-IT" sz="2800" dirty="0" err="1"/>
              <a:t>timber</a:t>
            </a:r>
            <a:r>
              <a:rPr lang="it-IT" sz="2800" dirty="0"/>
              <a:t>, </a:t>
            </a:r>
            <a:r>
              <a:rPr lang="it-IT" sz="2800" dirty="0" err="1"/>
              <a:t>fishery</a:t>
            </a:r>
            <a:r>
              <a:rPr lang="it-IT" sz="2800" dirty="0"/>
              <a:t> products)</a:t>
            </a:r>
          </a:p>
          <a:p>
            <a:r>
              <a:rPr lang="it-IT" sz="2800" dirty="0"/>
              <a:t>D) due diligence </a:t>
            </a:r>
            <a:r>
              <a:rPr lang="it-IT" sz="2800" dirty="0" err="1"/>
              <a:t>requirements</a:t>
            </a:r>
            <a:r>
              <a:rPr lang="it-IT" sz="2800" dirty="0"/>
              <a:t> (</a:t>
            </a:r>
            <a:r>
              <a:rPr lang="it-IT" sz="2800" dirty="0" err="1"/>
              <a:t>minerals</a:t>
            </a:r>
            <a:r>
              <a:rPr lang="it-IT" sz="2800" dirty="0"/>
              <a:t>, </a:t>
            </a:r>
            <a:r>
              <a:rPr lang="it-IT" sz="2800" dirty="0" err="1"/>
              <a:t>timber</a:t>
            </a:r>
            <a:r>
              <a:rPr lang="it-IT" sz="2800" dirty="0"/>
              <a:t>, </a:t>
            </a:r>
            <a:r>
              <a:rPr lang="it-IT" sz="2800" dirty="0" err="1"/>
              <a:t>deforestation</a:t>
            </a:r>
            <a:r>
              <a:rPr lang="it-IT" sz="2800" dirty="0"/>
              <a:t>)</a:t>
            </a:r>
          </a:p>
          <a:p>
            <a:r>
              <a:rPr lang="it-IT" sz="2800" dirty="0"/>
              <a:t>D) non </a:t>
            </a:r>
            <a:r>
              <a:rPr lang="it-IT" sz="2800" dirty="0" err="1"/>
              <a:t>binding</a:t>
            </a:r>
            <a:r>
              <a:rPr lang="it-IT" sz="2800" dirty="0"/>
              <a:t>, </a:t>
            </a:r>
            <a:r>
              <a:rPr lang="it-IT" sz="2800" dirty="0" err="1"/>
              <a:t>comprehensive</a:t>
            </a:r>
            <a:r>
              <a:rPr lang="it-IT" sz="2800" dirty="0"/>
              <a:t> </a:t>
            </a:r>
            <a:r>
              <a:rPr lang="it-IT" sz="2800" dirty="0" err="1"/>
              <a:t>cooperation</a:t>
            </a:r>
            <a:r>
              <a:rPr lang="it-IT" sz="2800" dirty="0"/>
              <a:t> (</a:t>
            </a:r>
            <a:r>
              <a:rPr lang="it-IT" sz="2800" dirty="0" err="1"/>
              <a:t>garment</a:t>
            </a:r>
            <a:r>
              <a:rPr lang="it-IT" sz="2800" dirty="0"/>
              <a:t> </a:t>
            </a:r>
            <a:r>
              <a:rPr lang="it-IT" sz="2800" dirty="0" err="1"/>
              <a:t>industry</a:t>
            </a:r>
            <a:r>
              <a:rPr lang="it-IT" sz="2800" dirty="0"/>
              <a:t> in Bangladesh)</a:t>
            </a:r>
          </a:p>
        </p:txBody>
      </p:sp>
    </p:spTree>
    <p:extLst>
      <p:ext uri="{BB962C8B-B14F-4D97-AF65-F5344CB8AC3E}">
        <p14:creationId xmlns:p14="http://schemas.microsoft.com/office/powerpoint/2010/main" val="6923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886F8-91AB-414E-B09E-C03691E4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Problem</a:t>
            </a:r>
            <a:r>
              <a:rPr lang="it-IT" dirty="0"/>
              <a:t> of </a:t>
            </a:r>
            <a:r>
              <a:rPr lang="it-IT" dirty="0" err="1"/>
              <a:t>extraterritoriality</a:t>
            </a:r>
            <a:r>
              <a:rPr lang="it-IT" dirty="0"/>
              <a:t> in </a:t>
            </a:r>
            <a:r>
              <a:rPr lang="it-IT" dirty="0" err="1"/>
              <a:t>international</a:t>
            </a:r>
            <a:r>
              <a:rPr lang="it-IT" dirty="0"/>
              <a:t> environmental law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D9BA34-67B7-4B71-97E9-BE4871548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3200" dirty="0"/>
              <a:t>1. </a:t>
            </a:r>
            <a:r>
              <a:rPr lang="it-IT" sz="3200" dirty="0" err="1"/>
              <a:t>Transboundary</a:t>
            </a:r>
            <a:r>
              <a:rPr lang="it-IT" sz="3200" dirty="0"/>
              <a:t> impact of environmental damage</a:t>
            </a:r>
          </a:p>
          <a:p>
            <a:endParaRPr lang="it-IT" sz="3200" dirty="0"/>
          </a:p>
          <a:p>
            <a:r>
              <a:rPr lang="it-IT" sz="3200" dirty="0"/>
              <a:t>2. </a:t>
            </a:r>
            <a:r>
              <a:rPr lang="it-IT" sz="3200" dirty="0" err="1"/>
              <a:t>Discussed</a:t>
            </a:r>
            <a:r>
              <a:rPr lang="it-IT" sz="3200" dirty="0"/>
              <a:t> </a:t>
            </a:r>
            <a:r>
              <a:rPr lang="it-IT" sz="3200" dirty="0" err="1"/>
              <a:t>possibility</a:t>
            </a:r>
            <a:r>
              <a:rPr lang="it-IT" sz="3200" dirty="0"/>
              <a:t> for </a:t>
            </a:r>
            <a:r>
              <a:rPr lang="it-IT" sz="3200" dirty="0" err="1"/>
              <a:t>States</a:t>
            </a:r>
            <a:r>
              <a:rPr lang="it-IT" sz="3200" dirty="0"/>
              <a:t> to </a:t>
            </a:r>
            <a:r>
              <a:rPr lang="it-IT" sz="3200" dirty="0" err="1"/>
              <a:t>unilaterally</a:t>
            </a:r>
            <a:r>
              <a:rPr lang="it-IT" sz="3200" dirty="0"/>
              <a:t> </a:t>
            </a:r>
            <a:r>
              <a:rPr lang="it-IT" sz="3200" dirty="0" err="1"/>
              <a:t>adopt</a:t>
            </a:r>
            <a:r>
              <a:rPr lang="it-IT" sz="3200" dirty="0"/>
              <a:t> measures </a:t>
            </a:r>
            <a:r>
              <a:rPr lang="it-IT" sz="3200" dirty="0" err="1"/>
              <a:t>which</a:t>
            </a:r>
            <a:r>
              <a:rPr lang="it-IT" sz="3200" dirty="0"/>
              <a:t> involve some kind of </a:t>
            </a:r>
            <a:r>
              <a:rPr lang="it-IT" sz="3200" dirty="0" err="1"/>
              <a:t>transboundary</a:t>
            </a:r>
            <a:r>
              <a:rPr lang="it-IT" sz="3200" dirty="0"/>
              <a:t> application in </a:t>
            </a:r>
            <a:r>
              <a:rPr lang="it-IT" sz="3200" dirty="0" err="1"/>
              <a:t>order</a:t>
            </a:r>
            <a:r>
              <a:rPr lang="it-IT" sz="3200" dirty="0"/>
              <a:t> to </a:t>
            </a:r>
            <a:r>
              <a:rPr lang="it-IT" sz="3200" dirty="0" err="1"/>
              <a:t>prevent</a:t>
            </a:r>
            <a:r>
              <a:rPr lang="it-IT" sz="3200" dirty="0"/>
              <a:t> </a:t>
            </a:r>
            <a:r>
              <a:rPr lang="it-IT" sz="3200" dirty="0" err="1"/>
              <a:t>harm</a:t>
            </a:r>
            <a:r>
              <a:rPr lang="it-IT" sz="3200" dirty="0"/>
              <a:t> to the </a:t>
            </a:r>
            <a:r>
              <a:rPr lang="it-IT" sz="3200" dirty="0" err="1"/>
              <a:t>envoronment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51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91D29-C7E0-43E8-BB15-0CBD322C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and </a:t>
            </a:r>
            <a:r>
              <a:rPr lang="it-IT" dirty="0" err="1"/>
              <a:t>extraterritoriality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5602D-250A-4B90-9546-AB3AB45A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/>
          </a:p>
          <a:p>
            <a:r>
              <a:rPr lang="it-IT" sz="3200" dirty="0"/>
              <a:t>Trail </a:t>
            </a:r>
            <a:r>
              <a:rPr lang="it-IT" sz="3200" dirty="0" err="1"/>
              <a:t>Smelter</a:t>
            </a:r>
            <a:r>
              <a:rPr lang="it-IT" sz="3200" dirty="0"/>
              <a:t> case, </a:t>
            </a:r>
            <a:r>
              <a:rPr lang="it-IT" sz="3200" dirty="0" err="1"/>
              <a:t>arbitral</a:t>
            </a:r>
            <a:r>
              <a:rPr lang="it-IT" sz="3200" dirty="0"/>
              <a:t> </a:t>
            </a:r>
            <a:r>
              <a:rPr lang="it-IT" sz="3200" dirty="0" err="1"/>
              <a:t>decision</a:t>
            </a:r>
            <a:r>
              <a:rPr lang="it-IT" sz="3200" dirty="0"/>
              <a:t>, 1938 and 1941</a:t>
            </a:r>
          </a:p>
          <a:p>
            <a:r>
              <a:rPr lang="it-IT" sz="3200" dirty="0"/>
              <a:t>«no State </a:t>
            </a:r>
            <a:r>
              <a:rPr lang="it-IT" sz="3200" dirty="0" err="1"/>
              <a:t>has</a:t>
            </a:r>
            <a:r>
              <a:rPr lang="it-IT" sz="3200" dirty="0"/>
              <a:t> the </a:t>
            </a:r>
            <a:r>
              <a:rPr lang="it-IT" sz="3200" dirty="0" err="1"/>
              <a:t>right</a:t>
            </a:r>
            <a:r>
              <a:rPr lang="it-IT" sz="3200" dirty="0"/>
              <a:t> to use or </a:t>
            </a:r>
            <a:r>
              <a:rPr lang="it-IT" sz="3200" dirty="0" err="1"/>
              <a:t>permit</a:t>
            </a:r>
            <a:r>
              <a:rPr lang="it-IT" sz="3200" dirty="0"/>
              <a:t> the use of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territory</a:t>
            </a:r>
            <a:r>
              <a:rPr lang="it-IT" sz="3200" dirty="0"/>
              <a:t> in </a:t>
            </a:r>
            <a:r>
              <a:rPr lang="it-IT" sz="3200" dirty="0" err="1"/>
              <a:t>such</a:t>
            </a:r>
            <a:r>
              <a:rPr lang="it-IT" sz="3200" dirty="0"/>
              <a:t> a </a:t>
            </a:r>
            <a:r>
              <a:rPr lang="it-IT" sz="3200" dirty="0" err="1"/>
              <a:t>manner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to cause </a:t>
            </a:r>
            <a:r>
              <a:rPr lang="it-IT" sz="3200" dirty="0" err="1"/>
              <a:t>injury</a:t>
            </a:r>
            <a:r>
              <a:rPr lang="it-IT" sz="3200" dirty="0"/>
              <a:t> by </a:t>
            </a:r>
            <a:r>
              <a:rPr lang="it-IT" sz="3200" dirty="0" err="1"/>
              <a:t>fumes</a:t>
            </a:r>
            <a:r>
              <a:rPr lang="it-IT" sz="3200" dirty="0"/>
              <a:t> in or to the </a:t>
            </a:r>
            <a:r>
              <a:rPr lang="it-IT" sz="3200" dirty="0" err="1"/>
              <a:t>territory</a:t>
            </a:r>
            <a:r>
              <a:rPr lang="it-IT" sz="3200" dirty="0"/>
              <a:t> of </a:t>
            </a:r>
            <a:r>
              <a:rPr lang="it-IT" sz="3200" dirty="0" err="1"/>
              <a:t>another</a:t>
            </a:r>
            <a:r>
              <a:rPr lang="it-IT" sz="3200" dirty="0"/>
              <a:t> or the </a:t>
            </a:r>
            <a:r>
              <a:rPr lang="it-IT" sz="3200" dirty="0" err="1"/>
              <a:t>properties</a:t>
            </a:r>
            <a:r>
              <a:rPr lang="it-IT" sz="3200" dirty="0"/>
              <a:t> or </a:t>
            </a:r>
            <a:r>
              <a:rPr lang="it-IT" sz="3200" dirty="0" err="1"/>
              <a:t>persons</a:t>
            </a:r>
            <a:r>
              <a:rPr lang="it-IT" sz="3200" dirty="0"/>
              <a:t> </a:t>
            </a:r>
            <a:r>
              <a:rPr lang="it-IT" sz="3200" dirty="0" err="1"/>
              <a:t>therein</a:t>
            </a:r>
            <a:r>
              <a:rPr lang="it-IT" sz="3200" dirty="0"/>
              <a:t>, </a:t>
            </a:r>
            <a:r>
              <a:rPr lang="it-IT" sz="3200" dirty="0" err="1"/>
              <a:t>when</a:t>
            </a:r>
            <a:r>
              <a:rPr lang="it-IT" sz="3200" dirty="0"/>
              <a:t> the case </a:t>
            </a:r>
            <a:r>
              <a:rPr lang="it-IT" sz="3200" dirty="0" err="1"/>
              <a:t>is</a:t>
            </a:r>
            <a:r>
              <a:rPr lang="it-IT" sz="3200" dirty="0"/>
              <a:t> of </a:t>
            </a:r>
            <a:r>
              <a:rPr lang="it-IT" sz="3200" dirty="0" err="1"/>
              <a:t>serious</a:t>
            </a:r>
            <a:r>
              <a:rPr lang="it-IT" sz="3200" dirty="0"/>
              <a:t> </a:t>
            </a:r>
            <a:r>
              <a:rPr lang="it-IT" sz="3200" dirty="0" err="1"/>
              <a:t>consequences</a:t>
            </a:r>
            <a:r>
              <a:rPr lang="it-IT" sz="3200" dirty="0"/>
              <a:t> and the </a:t>
            </a:r>
            <a:r>
              <a:rPr lang="it-IT" sz="3200" dirty="0" err="1"/>
              <a:t>injury</a:t>
            </a:r>
            <a:r>
              <a:rPr lang="it-IT" sz="3200" dirty="0"/>
              <a:t> </a:t>
            </a:r>
            <a:r>
              <a:rPr lang="it-IT" sz="3200" dirty="0" err="1"/>
              <a:t>is</a:t>
            </a:r>
            <a:r>
              <a:rPr lang="it-IT" sz="3200" dirty="0"/>
              <a:t> </a:t>
            </a:r>
            <a:r>
              <a:rPr lang="it-IT" sz="3200" dirty="0" err="1"/>
              <a:t>established</a:t>
            </a:r>
            <a:r>
              <a:rPr lang="it-IT" sz="3200" dirty="0"/>
              <a:t> by </a:t>
            </a:r>
            <a:r>
              <a:rPr lang="it-IT" sz="3200" dirty="0" err="1"/>
              <a:t>clear</a:t>
            </a:r>
            <a:r>
              <a:rPr lang="it-IT" sz="3200" dirty="0"/>
              <a:t> and </a:t>
            </a:r>
            <a:r>
              <a:rPr lang="it-IT" sz="3200" dirty="0" err="1"/>
              <a:t>convincing</a:t>
            </a:r>
            <a:r>
              <a:rPr lang="it-IT" sz="3200" dirty="0"/>
              <a:t> </a:t>
            </a:r>
            <a:r>
              <a:rPr lang="it-IT" sz="3200" dirty="0" err="1"/>
              <a:t>evidence</a:t>
            </a:r>
            <a:r>
              <a:rPr lang="it-IT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4099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BCA59-9E57-4240-BDDA-62D7E706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Sovereign rights of states vs. environmental protection</a:t>
            </a:r>
            <a:endParaRPr lang="it-IT" dirty="0"/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C32A2AE1-A9D6-422E-B026-B01E5156DD6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85800" y="2063396"/>
          <a:ext cx="10394707" cy="33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050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5ABAB3-B024-4E66-81E9-7B666F0F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it-IT"/>
              <a:t>Jurisdiction in international law</a:t>
            </a:r>
            <a:endParaRPr lang="it-IT" dirty="0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FECB6A7A-7CC7-06EC-D6BC-CE6653920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394404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ABAB3-B024-4E66-81E9-7B666F0F7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Jurisdiction</a:t>
            </a:r>
            <a:r>
              <a:rPr lang="it-IT" dirty="0"/>
              <a:t> in international </a:t>
            </a:r>
            <a:r>
              <a:rPr lang="it-IT" dirty="0" err="1"/>
              <a:t>law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AD86B3-B059-4BAB-91CB-3B6D5FDC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Sovereign </a:t>
            </a:r>
            <a:r>
              <a:rPr lang="it-IT" sz="3200" dirty="0" err="1"/>
              <a:t>equality</a:t>
            </a:r>
            <a:r>
              <a:rPr lang="it-IT" sz="3200" dirty="0"/>
              <a:t> of </a:t>
            </a:r>
            <a:r>
              <a:rPr lang="it-IT" sz="3200" dirty="0" err="1"/>
              <a:t>states</a:t>
            </a:r>
            <a:r>
              <a:rPr lang="it-IT" sz="3200" dirty="0"/>
              <a:t> </a:t>
            </a:r>
          </a:p>
          <a:p>
            <a:pPr marL="0" indent="0">
              <a:buNone/>
            </a:pPr>
            <a:r>
              <a:rPr lang="it-IT" sz="3200" dirty="0" err="1"/>
              <a:t>Prohibition</a:t>
            </a:r>
            <a:r>
              <a:rPr lang="it-IT" sz="3200" dirty="0"/>
              <a:t> of </a:t>
            </a:r>
            <a:r>
              <a:rPr lang="it-IT" sz="3200" dirty="0" err="1"/>
              <a:t>interferences</a:t>
            </a:r>
            <a:r>
              <a:rPr lang="it-IT" sz="3200" dirty="0"/>
              <a:t> in the </a:t>
            </a:r>
            <a:r>
              <a:rPr lang="it-IT" sz="3200" dirty="0" err="1"/>
              <a:t>domestic</a:t>
            </a:r>
            <a:r>
              <a:rPr lang="it-IT" sz="3200" dirty="0"/>
              <a:t> </a:t>
            </a:r>
            <a:r>
              <a:rPr lang="it-IT" sz="3200" dirty="0" err="1"/>
              <a:t>affairs</a:t>
            </a:r>
            <a:r>
              <a:rPr lang="it-IT" sz="3200" dirty="0"/>
              <a:t> of other </a:t>
            </a:r>
            <a:r>
              <a:rPr lang="it-IT" sz="3200" dirty="0" err="1"/>
              <a:t>states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3684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41DAD1-4999-4AC1-9E46-E6DD9DDF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/>
              <a:t>Territorial</a:t>
            </a:r>
            <a:r>
              <a:rPr lang="it-IT" dirty="0"/>
              <a:t> </a:t>
            </a:r>
            <a:r>
              <a:rPr lang="it-IT" dirty="0" err="1"/>
              <a:t>dimension</a:t>
            </a:r>
            <a:r>
              <a:rPr lang="it-IT" dirty="0"/>
              <a:t> of </a:t>
            </a:r>
            <a:r>
              <a:rPr lang="it-IT" dirty="0" err="1"/>
              <a:t>jurisdiction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CDDB36-942D-4F1D-A8DC-94B11053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3200" dirty="0"/>
              <a:t>Lotus Case, 1927:</a:t>
            </a:r>
          </a:p>
          <a:p>
            <a:endParaRPr lang="it-IT" sz="3200" dirty="0"/>
          </a:p>
          <a:p>
            <a:r>
              <a:rPr lang="it-IT" sz="3200" dirty="0"/>
              <a:t>A State </a:t>
            </a:r>
            <a:r>
              <a:rPr lang="it-IT" sz="3200" dirty="0" err="1"/>
              <a:t>may</a:t>
            </a:r>
            <a:r>
              <a:rPr lang="it-IT" sz="3200" dirty="0"/>
              <a:t> </a:t>
            </a:r>
            <a:r>
              <a:rPr lang="it-IT" sz="3200" dirty="0" err="1"/>
              <a:t>exercise</a:t>
            </a:r>
            <a:r>
              <a:rPr lang="it-IT" sz="3200" dirty="0"/>
              <a:t> </a:t>
            </a:r>
            <a:r>
              <a:rPr lang="it-IT" sz="3200" dirty="0" err="1"/>
              <a:t>jurisdiction</a:t>
            </a:r>
            <a:r>
              <a:rPr lang="it-IT" sz="3200" dirty="0"/>
              <a:t> </a:t>
            </a:r>
            <a:r>
              <a:rPr lang="it-IT" sz="3200" dirty="0" err="1"/>
              <a:t>within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territory</a:t>
            </a:r>
            <a:r>
              <a:rPr lang="it-IT" sz="3200" dirty="0"/>
              <a:t> with </a:t>
            </a:r>
            <a:r>
              <a:rPr lang="it-IT" sz="3200" dirty="0" err="1"/>
              <a:t>respect</a:t>
            </a:r>
            <a:r>
              <a:rPr lang="it-IT" sz="3200" dirty="0"/>
              <a:t> to </a:t>
            </a:r>
            <a:r>
              <a:rPr lang="it-IT" sz="3200" dirty="0" err="1"/>
              <a:t>persons</a:t>
            </a:r>
            <a:r>
              <a:rPr lang="it-IT" sz="3200" dirty="0"/>
              <a:t>, </a:t>
            </a:r>
            <a:r>
              <a:rPr lang="it-IT" sz="3200" dirty="0" err="1"/>
              <a:t>property</a:t>
            </a:r>
            <a:r>
              <a:rPr lang="it-IT" sz="3200" dirty="0"/>
              <a:t> or acts </a:t>
            </a:r>
            <a:r>
              <a:rPr lang="it-IT" sz="3200" dirty="0" err="1"/>
              <a:t>outside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territory</a:t>
            </a:r>
            <a:r>
              <a:rPr lang="it-IT" sz="3200" dirty="0"/>
              <a:t>, </a:t>
            </a:r>
            <a:r>
              <a:rPr lang="it-IT" sz="3200" dirty="0" err="1"/>
              <a:t>within</a:t>
            </a:r>
            <a:r>
              <a:rPr lang="it-IT" sz="3200" dirty="0"/>
              <a:t> the </a:t>
            </a:r>
            <a:r>
              <a:rPr lang="it-IT" sz="3200" dirty="0" err="1"/>
              <a:t>limits</a:t>
            </a:r>
            <a:r>
              <a:rPr lang="it-IT" sz="3200" dirty="0"/>
              <a:t> of international </a:t>
            </a:r>
            <a:r>
              <a:rPr lang="it-IT" sz="3200" dirty="0" err="1"/>
              <a:t>law</a:t>
            </a:r>
            <a:r>
              <a:rPr lang="it-IT" sz="3200" dirty="0"/>
              <a:t> permissive rules</a:t>
            </a:r>
          </a:p>
          <a:p>
            <a:r>
              <a:rPr lang="it-IT" sz="3200" dirty="0"/>
              <a:t>A State </a:t>
            </a:r>
            <a:r>
              <a:rPr lang="it-IT" sz="3200" dirty="0" err="1"/>
              <a:t>may</a:t>
            </a:r>
            <a:r>
              <a:rPr lang="it-IT" sz="3200" dirty="0"/>
              <a:t> </a:t>
            </a:r>
            <a:r>
              <a:rPr lang="it-IT" sz="3200" dirty="0" err="1"/>
              <a:t>not</a:t>
            </a:r>
            <a:r>
              <a:rPr lang="it-IT" sz="3200" dirty="0"/>
              <a:t> </a:t>
            </a:r>
            <a:r>
              <a:rPr lang="it-IT" sz="3200" dirty="0" err="1"/>
              <a:t>exercise</a:t>
            </a:r>
            <a:r>
              <a:rPr lang="it-IT" sz="3200" dirty="0"/>
              <a:t> </a:t>
            </a:r>
            <a:r>
              <a:rPr lang="it-IT" sz="3200" dirty="0" err="1"/>
              <a:t>jurisdition</a:t>
            </a:r>
            <a:r>
              <a:rPr lang="it-IT" sz="3200" dirty="0"/>
              <a:t> </a:t>
            </a:r>
            <a:r>
              <a:rPr lang="it-IT" sz="3200" dirty="0" err="1"/>
              <a:t>outside</a:t>
            </a:r>
            <a:r>
              <a:rPr lang="it-IT" sz="3200" dirty="0"/>
              <a:t> </a:t>
            </a:r>
            <a:r>
              <a:rPr lang="it-IT" sz="3200" dirty="0" err="1"/>
              <a:t>its</a:t>
            </a:r>
            <a:r>
              <a:rPr lang="it-IT" sz="3200" dirty="0"/>
              <a:t> </a:t>
            </a:r>
            <a:r>
              <a:rPr lang="it-IT" sz="3200" dirty="0" err="1"/>
              <a:t>territory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490416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310</TotalTime>
  <Words>1270</Words>
  <Application>Microsoft Office PowerPoint</Application>
  <PresentationFormat>Widescreen</PresentationFormat>
  <Paragraphs>107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Arial</vt:lpstr>
      <vt:lpstr>Impact</vt:lpstr>
      <vt:lpstr>Evento</vt:lpstr>
      <vt:lpstr>Unilateralism and multilateralism. Extraterritorial reach of EU measures</vt:lpstr>
      <vt:lpstr>Objectives of EU unilateral action</vt:lpstr>
      <vt:lpstr>Methods </vt:lpstr>
      <vt:lpstr>Problem of extraterritoriality in international environmental law</vt:lpstr>
      <vt:lpstr>Environmental protection and extraterritoriality</vt:lpstr>
      <vt:lpstr>Sovereign rights of states vs. environmental protection</vt:lpstr>
      <vt:lpstr>Jurisdiction in international law</vt:lpstr>
      <vt:lpstr>Jurisdiction in international law</vt:lpstr>
      <vt:lpstr>Territorial dimension of jurisdiction</vt:lpstr>
      <vt:lpstr>Territorial dimension of jurisdiction</vt:lpstr>
      <vt:lpstr>Society without boundaries</vt:lpstr>
      <vt:lpstr>Extraterritoriality and WTO rules</vt:lpstr>
      <vt:lpstr>Tuna I</vt:lpstr>
      <vt:lpstr>Tuna I Mexico, 1991</vt:lpstr>
      <vt:lpstr>Tuna I </vt:lpstr>
      <vt:lpstr>Tuna II – eec, 1994</vt:lpstr>
      <vt:lpstr>Shrimps-turtles - 1998</vt:lpstr>
      <vt:lpstr>EU-Seal Regime case</vt:lpstr>
      <vt:lpstr>EC-Tariff Preference case</vt:lpstr>
      <vt:lpstr>EU’s jurisdiction</vt:lpstr>
      <vt:lpstr>EU’s extraterritorial jurisdiction</vt:lpstr>
      <vt:lpstr>EU’s extraterritorial jurisdiction</vt:lpstr>
      <vt:lpstr>The ATAA-Air Transport Association of America case (2011)</vt:lpstr>
      <vt:lpstr>The ATAA-Air Transport Association of America case (2011)</vt:lpstr>
      <vt:lpstr>Extraterritorial effect</vt:lpstr>
      <vt:lpstr>Moral imperialism?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Unilateralism and multilateralism. Extraterritorial reach of EU measures</dc:title>
  <dc:creator>Alessandra Mignolli</dc:creator>
  <cp:lastModifiedBy>Alessandra Mignolli</cp:lastModifiedBy>
  <cp:revision>24</cp:revision>
  <dcterms:created xsi:type="dcterms:W3CDTF">2019-11-27T11:12:06Z</dcterms:created>
  <dcterms:modified xsi:type="dcterms:W3CDTF">2023-11-29T18:42:39Z</dcterms:modified>
</cp:coreProperties>
</file>