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75" r:id="rId15"/>
    <p:sldId id="279" r:id="rId16"/>
    <p:sldId id="274" r:id="rId17"/>
    <p:sldId id="277" r:id="rId18"/>
    <p:sldId id="276" r:id="rId19"/>
    <p:sldId id="278" r:id="rId20"/>
    <p:sldId id="268" r:id="rId21"/>
    <p:sldId id="269" r:id="rId22"/>
    <p:sldId id="270" r:id="rId23"/>
    <p:sldId id="271" r:id="rId24"/>
    <p:sldId id="272" r:id="rId25"/>
    <p:sldId id="280" r:id="rId26"/>
  </p:sldIdLst>
  <p:sldSz cx="12192000" cy="6858000"/>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3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34B4A47-BA69-4AE9-ABDC-FB65D0400ABC}"/>
              </a:ext>
            </a:extLst>
          </p:cNvPr>
          <p:cNvSpPr>
            <a:spLocks noGrp="1" noChangeArrowheads="1"/>
          </p:cNvSpPr>
          <p:nvPr>
            <p:ph type="ctrTitle"/>
          </p:nvPr>
        </p:nvSpPr>
        <p:spPr>
          <a:xfrm>
            <a:off x="508000" y="381000"/>
            <a:ext cx="99568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defRPr sz="3600"/>
            </a:lvl1pPr>
          </a:lstStyle>
          <a:p>
            <a:pPr lvl="0"/>
            <a:r>
              <a:rPr lang="it-IT" altLang="it-IT" noProof="0"/>
              <a:t>Fare clic per modificare lo stile del titolo dello schema</a:t>
            </a:r>
            <a:endParaRPr lang="en-US" altLang="it-IT" noProof="0"/>
          </a:p>
        </p:txBody>
      </p:sp>
      <p:sp>
        <p:nvSpPr>
          <p:cNvPr id="3075" name="Rectangle 3">
            <a:extLst>
              <a:ext uri="{FF2B5EF4-FFF2-40B4-BE49-F238E27FC236}">
                <a16:creationId xmlns:a16="http://schemas.microsoft.com/office/drawing/2014/main" id="{1F2E15D1-AD9A-435B-ACDF-D842D5A7BD98}"/>
              </a:ext>
            </a:extLst>
          </p:cNvPr>
          <p:cNvSpPr>
            <a:spLocks noGrp="1" noChangeArrowheads="1"/>
          </p:cNvSpPr>
          <p:nvPr>
            <p:ph type="subTitle" idx="1"/>
          </p:nvPr>
        </p:nvSpPr>
        <p:spPr>
          <a:xfrm>
            <a:off x="508000" y="1066800"/>
            <a:ext cx="9956800" cy="6858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buFontTx/>
              <a:buNone/>
              <a:defRPr sz="2400"/>
            </a:lvl1pPr>
          </a:lstStyle>
          <a:p>
            <a:pPr lvl="0"/>
            <a:r>
              <a:rPr lang="it-IT" altLang="it-IT" noProof="0"/>
              <a:t>Fare clic per modificare lo stile del sottotitolo dello schema</a:t>
            </a:r>
            <a:endParaRPr lang="en-US" altLang="it-IT" noProof="0"/>
          </a:p>
        </p:txBody>
      </p:sp>
    </p:spTree>
    <p:extLst>
      <p:ext uri="{BB962C8B-B14F-4D97-AF65-F5344CB8AC3E}">
        <p14:creationId xmlns:p14="http://schemas.microsoft.com/office/powerpoint/2010/main" val="170765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AD88F8-1D09-4ED4-B6E9-61410D91C61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1D65CAF-7030-49DF-BE7F-084CBD10C9DF}"/>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630910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67C43CF-5FD4-41CA-9A83-0B6FD2593F8E}"/>
              </a:ext>
            </a:extLst>
          </p:cNvPr>
          <p:cNvSpPr>
            <a:spLocks noGrp="1"/>
          </p:cNvSpPr>
          <p:nvPr>
            <p:ph type="title" orient="vert"/>
          </p:nvPr>
        </p:nvSpPr>
        <p:spPr>
          <a:xfrm>
            <a:off x="9093200" y="274638"/>
            <a:ext cx="2895600" cy="5440362"/>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23EB98-B9FA-490D-A2EE-500EDD87F04F}"/>
              </a:ext>
            </a:extLst>
          </p:cNvPr>
          <p:cNvSpPr>
            <a:spLocks noGrp="1"/>
          </p:cNvSpPr>
          <p:nvPr>
            <p:ph type="body" orient="vert" idx="1"/>
          </p:nvPr>
        </p:nvSpPr>
        <p:spPr>
          <a:xfrm>
            <a:off x="406400" y="274638"/>
            <a:ext cx="8483600" cy="5440362"/>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17311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BEF60B-DF7C-4113-B6E4-176CAC7FA71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B0F812-2267-477A-9FC3-8ED57D6BDB99}"/>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83089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942DC8-354E-4303-A75C-12DCDC41AE5D}"/>
              </a:ext>
            </a:extLst>
          </p:cNvPr>
          <p:cNvSpPr>
            <a:spLocks noGrp="1"/>
          </p:cNvSpPr>
          <p:nvPr>
            <p:ph type="title"/>
          </p:nvPr>
        </p:nvSpPr>
        <p:spPr>
          <a:xfrm>
            <a:off x="831851" y="1709739"/>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5A79248-665D-430B-98A1-0DAABD392399}"/>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Modifica gli stili del testo dello schema</a:t>
            </a:r>
          </a:p>
        </p:txBody>
      </p:sp>
    </p:spTree>
    <p:extLst>
      <p:ext uri="{BB962C8B-B14F-4D97-AF65-F5344CB8AC3E}">
        <p14:creationId xmlns:p14="http://schemas.microsoft.com/office/powerpoint/2010/main" val="260283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8B44D4-AF5F-4B2D-95FE-1421A603E5C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AF42830-E0EC-4A3E-AE2B-7A3692147CCC}"/>
              </a:ext>
            </a:extLst>
          </p:cNvPr>
          <p:cNvSpPr>
            <a:spLocks noGrp="1"/>
          </p:cNvSpPr>
          <p:nvPr>
            <p:ph sz="half" idx="1"/>
          </p:nvPr>
        </p:nvSpPr>
        <p:spPr>
          <a:xfrm>
            <a:off x="1295400" y="1524000"/>
            <a:ext cx="4775200" cy="41910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E98C47D-4AA7-43F0-AD85-63622AA3BB5C}"/>
              </a:ext>
            </a:extLst>
          </p:cNvPr>
          <p:cNvSpPr>
            <a:spLocks noGrp="1"/>
          </p:cNvSpPr>
          <p:nvPr>
            <p:ph sz="half" idx="2"/>
          </p:nvPr>
        </p:nvSpPr>
        <p:spPr>
          <a:xfrm>
            <a:off x="6273800" y="1524000"/>
            <a:ext cx="4775200" cy="41910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03774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3C90D-8D2B-4DBE-95B1-1AF58E040A41}"/>
              </a:ext>
            </a:extLst>
          </p:cNvPr>
          <p:cNvSpPr>
            <a:spLocks noGrp="1"/>
          </p:cNvSpPr>
          <p:nvPr>
            <p:ph type="title"/>
          </p:nvPr>
        </p:nvSpPr>
        <p:spPr>
          <a:xfrm>
            <a:off x="840317" y="365126"/>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FF020DF-BA8A-400E-A258-AF383B588834}"/>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B84762C5-3F13-46F5-B80C-92FAEEFE6E3F}"/>
              </a:ext>
            </a:extLst>
          </p:cNvPr>
          <p:cNvSpPr>
            <a:spLocks noGrp="1"/>
          </p:cNvSpPr>
          <p:nvPr>
            <p:ph sz="half" idx="2"/>
          </p:nvPr>
        </p:nvSpPr>
        <p:spPr>
          <a:xfrm>
            <a:off x="840318" y="2505075"/>
            <a:ext cx="5158316"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6C97469-A063-4D8C-BB4C-4CC5F979261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FDE00A1A-4CB3-4C19-948C-E95D09282B65}"/>
              </a:ext>
            </a:extLst>
          </p:cNvPr>
          <p:cNvSpPr>
            <a:spLocks noGrp="1"/>
          </p:cNvSpPr>
          <p:nvPr>
            <p:ph sz="quarter" idx="4"/>
          </p:nvPr>
        </p:nvSpPr>
        <p:spPr>
          <a:xfrm>
            <a:off x="6172200" y="2505075"/>
            <a:ext cx="518371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42003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4995E0-2768-40E0-82D1-E8C608EF526F}"/>
              </a:ext>
            </a:extLst>
          </p:cNvPr>
          <p:cNvSpPr>
            <a:spLocks noGrp="1"/>
          </p:cNvSpPr>
          <p:nvPr>
            <p:ph type="title"/>
          </p:nvPr>
        </p:nvSpPr>
        <p:spPr/>
        <p:txBody>
          <a:bodyPr/>
          <a:lstStyle/>
          <a:p>
            <a:r>
              <a:rPr lang="it-IT"/>
              <a:t>Fare clic per modificare lo stile del titolo dello schema</a:t>
            </a:r>
          </a:p>
        </p:txBody>
      </p:sp>
    </p:spTree>
    <p:extLst>
      <p:ext uri="{BB962C8B-B14F-4D97-AF65-F5344CB8AC3E}">
        <p14:creationId xmlns:p14="http://schemas.microsoft.com/office/powerpoint/2010/main" val="172605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147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34083E-D980-41EE-B740-76BD9ED484AB}"/>
              </a:ext>
            </a:extLst>
          </p:cNvPr>
          <p:cNvSpPr>
            <a:spLocks noGrp="1"/>
          </p:cNvSpPr>
          <p:nvPr>
            <p:ph type="title"/>
          </p:nvPr>
        </p:nvSpPr>
        <p:spPr>
          <a:xfrm>
            <a:off x="840318" y="457200"/>
            <a:ext cx="393276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FFAE2E2-C82B-4437-99A3-4C21D9D37A76}"/>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798D0CC-EA8C-47F8-A652-B49A3CF69A05}"/>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Tree>
    <p:extLst>
      <p:ext uri="{BB962C8B-B14F-4D97-AF65-F5344CB8AC3E}">
        <p14:creationId xmlns:p14="http://schemas.microsoft.com/office/powerpoint/2010/main" val="3169628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74C100-3A0D-496C-AE31-536155A2EBC5}"/>
              </a:ext>
            </a:extLst>
          </p:cNvPr>
          <p:cNvSpPr>
            <a:spLocks noGrp="1"/>
          </p:cNvSpPr>
          <p:nvPr>
            <p:ph type="title"/>
          </p:nvPr>
        </p:nvSpPr>
        <p:spPr>
          <a:xfrm>
            <a:off x="840318" y="457200"/>
            <a:ext cx="393276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706CE99-B61B-46E3-A664-8C898FD20078}"/>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a:extLst>
              <a:ext uri="{FF2B5EF4-FFF2-40B4-BE49-F238E27FC236}">
                <a16:creationId xmlns:a16="http://schemas.microsoft.com/office/drawing/2014/main" id="{EAB54427-59FF-47A1-B65C-B0BAF0945B71}"/>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Tree>
    <p:extLst>
      <p:ext uri="{BB962C8B-B14F-4D97-AF65-F5344CB8AC3E}">
        <p14:creationId xmlns:p14="http://schemas.microsoft.com/office/powerpoint/2010/main" val="22308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1F79BB3-3323-4B6C-A9EA-1B087F245764}"/>
              </a:ext>
            </a:extLst>
          </p:cNvPr>
          <p:cNvSpPr>
            <a:spLocks noGrp="1" noChangeArrowheads="1"/>
          </p:cNvSpPr>
          <p:nvPr>
            <p:ph type="title"/>
          </p:nvPr>
        </p:nvSpPr>
        <p:spPr bwMode="auto">
          <a:xfrm>
            <a:off x="406400" y="274638"/>
            <a:ext cx="115824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endParaRPr lang="en-US" altLang="it-IT"/>
          </a:p>
        </p:txBody>
      </p:sp>
      <p:sp>
        <p:nvSpPr>
          <p:cNvPr id="1027" name="Rectangle 3">
            <a:extLst>
              <a:ext uri="{FF2B5EF4-FFF2-40B4-BE49-F238E27FC236}">
                <a16:creationId xmlns:a16="http://schemas.microsoft.com/office/drawing/2014/main" id="{354F7C0A-C32B-42FB-980D-05CAE29DE6FE}"/>
              </a:ext>
            </a:extLst>
          </p:cNvPr>
          <p:cNvSpPr>
            <a:spLocks noGrp="1" noChangeArrowheads="1"/>
          </p:cNvSpPr>
          <p:nvPr>
            <p:ph type="body" idx="1"/>
          </p:nvPr>
        </p:nvSpPr>
        <p:spPr bwMode="auto">
          <a:xfrm>
            <a:off x="1295400" y="1524000"/>
            <a:ext cx="97536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Modifica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Tree>
    <p:extLst>
      <p:ext uri="{BB962C8B-B14F-4D97-AF65-F5344CB8AC3E}">
        <p14:creationId xmlns:p14="http://schemas.microsoft.com/office/powerpoint/2010/main" val="1314533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7FDA8-2BDB-4551-AF1F-07A2D3DFF7D5}"/>
              </a:ext>
            </a:extLst>
          </p:cNvPr>
          <p:cNvSpPr>
            <a:spLocks noGrp="1"/>
          </p:cNvSpPr>
          <p:nvPr>
            <p:ph type="ctrTitle"/>
          </p:nvPr>
        </p:nvSpPr>
        <p:spPr/>
        <p:txBody>
          <a:bodyPr/>
          <a:lstStyle/>
          <a:p>
            <a:r>
              <a:rPr lang="it-IT" dirty="0"/>
              <a:t>Free </a:t>
            </a:r>
            <a:r>
              <a:rPr lang="it-IT" dirty="0" err="1"/>
              <a:t>movement</a:t>
            </a:r>
            <a:r>
              <a:rPr lang="it-IT" dirty="0"/>
              <a:t> of </a:t>
            </a:r>
            <a:r>
              <a:rPr lang="it-IT" dirty="0" err="1"/>
              <a:t>persons</a:t>
            </a:r>
            <a:endParaRPr lang="it-IT" dirty="0"/>
          </a:p>
        </p:txBody>
      </p:sp>
      <p:sp>
        <p:nvSpPr>
          <p:cNvPr id="3" name="Sottotitolo 2">
            <a:extLst>
              <a:ext uri="{FF2B5EF4-FFF2-40B4-BE49-F238E27FC236}">
                <a16:creationId xmlns:a16="http://schemas.microsoft.com/office/drawing/2014/main" id="{C1340D37-BD4F-4878-B2AE-4D164EDFF2F6}"/>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016345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C234FA-AED7-4354-99CE-D522DE2849C5}"/>
              </a:ext>
            </a:extLst>
          </p:cNvPr>
          <p:cNvSpPr>
            <a:spLocks noGrp="1"/>
          </p:cNvSpPr>
          <p:nvPr>
            <p:ph type="title"/>
          </p:nvPr>
        </p:nvSpPr>
        <p:spPr/>
        <p:txBody>
          <a:bodyPr/>
          <a:lstStyle/>
          <a:p>
            <a:r>
              <a:rPr lang="it-IT" dirty="0" err="1"/>
              <a:t>Freedom</a:t>
            </a:r>
            <a:r>
              <a:rPr lang="it-IT" dirty="0"/>
              <a:t> of establishment</a:t>
            </a:r>
          </a:p>
        </p:txBody>
      </p:sp>
      <p:sp>
        <p:nvSpPr>
          <p:cNvPr id="3" name="Segnaposto contenuto 2">
            <a:extLst>
              <a:ext uri="{FF2B5EF4-FFF2-40B4-BE49-F238E27FC236}">
                <a16:creationId xmlns:a16="http://schemas.microsoft.com/office/drawing/2014/main" id="{70C6CD0F-3A1E-4D42-BAEA-D2724CE77210}"/>
              </a:ext>
            </a:extLst>
          </p:cNvPr>
          <p:cNvSpPr>
            <a:spLocks noGrp="1"/>
          </p:cNvSpPr>
          <p:nvPr>
            <p:ph idx="1"/>
          </p:nvPr>
        </p:nvSpPr>
        <p:spPr/>
        <p:txBody>
          <a:bodyPr>
            <a:normAutofit fontScale="85000" lnSpcReduction="10000"/>
          </a:bodyPr>
          <a:lstStyle/>
          <a:p>
            <a:r>
              <a:rPr lang="en-US" dirty="0"/>
              <a:t>Self-employed persons can be natural or legal persons</a:t>
            </a:r>
          </a:p>
          <a:p>
            <a:r>
              <a:rPr lang="en-US" dirty="0"/>
              <a:t>They can produce goods or provide services.</a:t>
            </a:r>
          </a:p>
          <a:p>
            <a:r>
              <a:rPr lang="en-US" dirty="0"/>
              <a:t>Difference with the freedom to provide services: in the freedom of establishment the service providers work in the host state in a  stable and continuous basis (for example in the form of a branch, an agency, or an office), while in the freedom to provide services the service providers act on a temporary basis. </a:t>
            </a:r>
          </a:p>
          <a:p>
            <a:r>
              <a:rPr lang="en-US" dirty="0"/>
              <a:t>Direct and indirect discriminations are equally prohibited</a:t>
            </a:r>
          </a:p>
          <a:p>
            <a:r>
              <a:rPr lang="en-US" dirty="0"/>
              <a:t>Primary and secondary establishment</a:t>
            </a:r>
          </a:p>
        </p:txBody>
      </p:sp>
    </p:spTree>
    <p:extLst>
      <p:ext uri="{BB962C8B-B14F-4D97-AF65-F5344CB8AC3E}">
        <p14:creationId xmlns:p14="http://schemas.microsoft.com/office/powerpoint/2010/main" val="649146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9EED81-639D-4B24-8C12-9C348EA7937B}"/>
              </a:ext>
            </a:extLst>
          </p:cNvPr>
          <p:cNvSpPr>
            <a:spLocks noGrp="1"/>
          </p:cNvSpPr>
          <p:nvPr>
            <p:ph type="title"/>
          </p:nvPr>
        </p:nvSpPr>
        <p:spPr/>
        <p:txBody>
          <a:bodyPr/>
          <a:lstStyle/>
          <a:p>
            <a:r>
              <a:rPr lang="it-IT" dirty="0" err="1"/>
              <a:t>Freedom</a:t>
            </a:r>
            <a:r>
              <a:rPr lang="it-IT" dirty="0"/>
              <a:t> of </a:t>
            </a:r>
            <a:r>
              <a:rPr lang="it-IT" dirty="0" err="1"/>
              <a:t>movement</a:t>
            </a:r>
            <a:r>
              <a:rPr lang="it-IT" dirty="0"/>
              <a:t> </a:t>
            </a:r>
            <a:r>
              <a:rPr lang="it-IT" dirty="0" err="1"/>
              <a:t>as</a:t>
            </a:r>
            <a:r>
              <a:rPr lang="it-IT" dirty="0"/>
              <a:t> a </a:t>
            </a:r>
            <a:r>
              <a:rPr lang="it-IT" dirty="0" err="1"/>
              <a:t>citizenship</a:t>
            </a:r>
            <a:r>
              <a:rPr lang="it-IT" dirty="0"/>
              <a:t> right</a:t>
            </a:r>
          </a:p>
        </p:txBody>
      </p:sp>
      <p:sp>
        <p:nvSpPr>
          <p:cNvPr id="3" name="Segnaposto contenuto 2">
            <a:extLst>
              <a:ext uri="{FF2B5EF4-FFF2-40B4-BE49-F238E27FC236}">
                <a16:creationId xmlns:a16="http://schemas.microsoft.com/office/drawing/2014/main" id="{7A57F994-E0FE-48A7-809B-070751D56EF9}"/>
              </a:ext>
            </a:extLst>
          </p:cNvPr>
          <p:cNvSpPr>
            <a:spLocks noGrp="1"/>
          </p:cNvSpPr>
          <p:nvPr>
            <p:ph idx="1"/>
          </p:nvPr>
        </p:nvSpPr>
        <p:spPr/>
        <p:txBody>
          <a:bodyPr>
            <a:normAutofit fontScale="55000" lnSpcReduction="20000"/>
          </a:bodyPr>
          <a:lstStyle/>
          <a:p>
            <a:r>
              <a:rPr lang="it-IT" dirty="0" err="1"/>
              <a:t>Article</a:t>
            </a:r>
            <a:r>
              <a:rPr lang="it-IT" dirty="0"/>
              <a:t> 21 TFEU: </a:t>
            </a:r>
          </a:p>
          <a:p>
            <a:pPr marL="0" indent="0">
              <a:buNone/>
            </a:pPr>
            <a:r>
              <a:rPr lang="en-US" dirty="0"/>
              <a:t>“1. Every citizen of the Union shall have the right to move and reside freely within the territory of the Member States, subject to the limitations and conditions laid down in the Treaties and by the measures adopted to give them effect. </a:t>
            </a:r>
          </a:p>
          <a:p>
            <a:pPr marL="0" indent="0">
              <a:buNone/>
            </a:pPr>
            <a:r>
              <a:rPr lang="en-US" dirty="0"/>
              <a:t>2. If action by the Union should prove necessary to attain this objective and the Treaties have not provided the necessary powers, the European Parliament and the Council, acting in accordance with the ordinary legislative procedure, may adopt provisions with a view to facilitating the exercise of the rights referred to in paragraph 1. </a:t>
            </a:r>
          </a:p>
          <a:p>
            <a:pPr marL="0" indent="0">
              <a:buNone/>
            </a:pPr>
            <a:r>
              <a:rPr lang="en-US" dirty="0"/>
              <a:t>3. For the same purposes as those referred to in paragraph 1 and if the Treaties have not provided the necessary powers, the Council, acting in accordance with a special legislative procedure, may adopt measures concerning social security or social protection. The Council shall act unanimously after consulting the European Parliament”. </a:t>
            </a:r>
          </a:p>
          <a:p>
            <a:pPr marL="0" indent="0">
              <a:buNone/>
            </a:pPr>
            <a:r>
              <a:rPr lang="en-US" dirty="0"/>
              <a:t>Directive 2004/38 on the right of citizens of the Union and their family members to move and reside freely within the territory of the Member States</a:t>
            </a:r>
            <a:endParaRPr lang="it-IT" dirty="0"/>
          </a:p>
        </p:txBody>
      </p:sp>
    </p:spTree>
    <p:extLst>
      <p:ext uri="{BB962C8B-B14F-4D97-AF65-F5344CB8AC3E}">
        <p14:creationId xmlns:p14="http://schemas.microsoft.com/office/powerpoint/2010/main" val="4230808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9EED81-639D-4B24-8C12-9C348EA7937B}"/>
              </a:ext>
            </a:extLst>
          </p:cNvPr>
          <p:cNvSpPr>
            <a:spLocks noGrp="1"/>
          </p:cNvSpPr>
          <p:nvPr>
            <p:ph type="title"/>
          </p:nvPr>
        </p:nvSpPr>
        <p:spPr/>
        <p:txBody>
          <a:bodyPr/>
          <a:lstStyle/>
          <a:p>
            <a:r>
              <a:rPr lang="it-IT" dirty="0" err="1"/>
              <a:t>Freedom</a:t>
            </a:r>
            <a:r>
              <a:rPr lang="it-IT" dirty="0"/>
              <a:t> of </a:t>
            </a:r>
            <a:r>
              <a:rPr lang="it-IT" dirty="0" err="1"/>
              <a:t>movement</a:t>
            </a:r>
            <a:r>
              <a:rPr lang="it-IT" dirty="0"/>
              <a:t> </a:t>
            </a:r>
            <a:r>
              <a:rPr lang="it-IT" dirty="0" err="1"/>
              <a:t>as</a:t>
            </a:r>
            <a:r>
              <a:rPr lang="it-IT" dirty="0"/>
              <a:t> a </a:t>
            </a:r>
            <a:r>
              <a:rPr lang="it-IT" dirty="0" err="1"/>
              <a:t>citizenship</a:t>
            </a:r>
            <a:r>
              <a:rPr lang="it-IT" dirty="0"/>
              <a:t> right</a:t>
            </a:r>
          </a:p>
        </p:txBody>
      </p:sp>
      <p:sp>
        <p:nvSpPr>
          <p:cNvPr id="3" name="Segnaposto contenuto 2">
            <a:extLst>
              <a:ext uri="{FF2B5EF4-FFF2-40B4-BE49-F238E27FC236}">
                <a16:creationId xmlns:a16="http://schemas.microsoft.com/office/drawing/2014/main" id="{7A57F994-E0FE-48A7-809B-070751D56EF9}"/>
              </a:ext>
            </a:extLst>
          </p:cNvPr>
          <p:cNvSpPr>
            <a:spLocks noGrp="1"/>
          </p:cNvSpPr>
          <p:nvPr>
            <p:ph idx="1"/>
          </p:nvPr>
        </p:nvSpPr>
        <p:spPr/>
        <p:txBody>
          <a:bodyPr>
            <a:normAutofit lnSpcReduction="10000"/>
          </a:bodyPr>
          <a:lstStyle/>
          <a:p>
            <a:r>
              <a:rPr lang="it-IT" dirty="0"/>
              <a:t>Direct </a:t>
            </a:r>
            <a:r>
              <a:rPr lang="it-IT" dirty="0" err="1"/>
              <a:t>effect</a:t>
            </a:r>
            <a:r>
              <a:rPr lang="it-IT" dirty="0"/>
              <a:t> of </a:t>
            </a:r>
            <a:r>
              <a:rPr lang="it-IT" dirty="0" err="1"/>
              <a:t>article</a:t>
            </a:r>
            <a:r>
              <a:rPr lang="it-IT" dirty="0"/>
              <a:t> 21_</a:t>
            </a:r>
          </a:p>
          <a:p>
            <a:r>
              <a:rPr lang="it-IT" dirty="0" err="1"/>
              <a:t>Baumbast</a:t>
            </a:r>
            <a:r>
              <a:rPr lang="it-IT" dirty="0"/>
              <a:t> case (2002): the case of a </a:t>
            </a:r>
            <a:r>
              <a:rPr lang="it-IT" dirty="0" err="1"/>
              <a:t>father</a:t>
            </a:r>
            <a:r>
              <a:rPr lang="it-IT" dirty="0"/>
              <a:t> </a:t>
            </a:r>
            <a:r>
              <a:rPr lang="it-IT" dirty="0" err="1"/>
              <a:t>who</a:t>
            </a:r>
            <a:r>
              <a:rPr lang="it-IT" dirty="0"/>
              <a:t> </a:t>
            </a:r>
            <a:r>
              <a:rPr lang="it-IT" dirty="0" err="1"/>
              <a:t>wanted</a:t>
            </a:r>
            <a:r>
              <a:rPr lang="it-IT" dirty="0"/>
              <a:t> to </a:t>
            </a:r>
            <a:r>
              <a:rPr lang="it-IT" dirty="0" err="1"/>
              <a:t>reside</a:t>
            </a:r>
            <a:r>
              <a:rPr lang="it-IT" dirty="0"/>
              <a:t> in the UK with </a:t>
            </a:r>
            <a:r>
              <a:rPr lang="it-IT" dirty="0" err="1"/>
              <a:t>his</a:t>
            </a:r>
            <a:r>
              <a:rPr lang="it-IT" dirty="0"/>
              <a:t> </a:t>
            </a:r>
            <a:r>
              <a:rPr lang="it-IT" dirty="0" err="1"/>
              <a:t>daughters</a:t>
            </a:r>
            <a:r>
              <a:rPr lang="it-IT" dirty="0"/>
              <a:t>, </a:t>
            </a:r>
            <a:r>
              <a:rPr lang="it-IT" dirty="0" err="1"/>
              <a:t>despite</a:t>
            </a:r>
            <a:r>
              <a:rPr lang="it-IT" dirty="0"/>
              <a:t> the </a:t>
            </a:r>
            <a:r>
              <a:rPr lang="it-IT" dirty="0" err="1"/>
              <a:t>fact</a:t>
            </a:r>
            <a:r>
              <a:rPr lang="it-IT" dirty="0"/>
              <a:t> </a:t>
            </a:r>
            <a:r>
              <a:rPr lang="it-IT" dirty="0" err="1"/>
              <a:t>that</a:t>
            </a:r>
            <a:r>
              <a:rPr lang="it-IT" dirty="0"/>
              <a:t> he </a:t>
            </a:r>
            <a:r>
              <a:rPr lang="it-IT" dirty="0" err="1"/>
              <a:t>was</a:t>
            </a:r>
            <a:r>
              <a:rPr lang="it-IT" dirty="0"/>
              <a:t> </a:t>
            </a:r>
            <a:r>
              <a:rPr lang="it-IT" dirty="0" err="1"/>
              <a:t>neither</a:t>
            </a:r>
            <a:r>
              <a:rPr lang="it-IT" dirty="0"/>
              <a:t> a worker, </a:t>
            </a:r>
            <a:r>
              <a:rPr lang="it-IT" dirty="0" err="1"/>
              <a:t>nor</a:t>
            </a:r>
            <a:r>
              <a:rPr lang="it-IT" dirty="0"/>
              <a:t> </a:t>
            </a:r>
            <a:r>
              <a:rPr lang="it-IT" dirty="0" err="1"/>
              <a:t>exercising</a:t>
            </a:r>
            <a:r>
              <a:rPr lang="it-IT" dirty="0"/>
              <a:t> </a:t>
            </a:r>
            <a:r>
              <a:rPr lang="it-IT" dirty="0" err="1"/>
              <a:t>his</a:t>
            </a:r>
            <a:r>
              <a:rPr lang="it-IT" dirty="0"/>
              <a:t> </a:t>
            </a:r>
            <a:r>
              <a:rPr lang="it-IT" dirty="0" err="1"/>
              <a:t>freedom</a:t>
            </a:r>
            <a:r>
              <a:rPr lang="it-IT" dirty="0"/>
              <a:t> of establishment. The Court </a:t>
            </a:r>
            <a:r>
              <a:rPr lang="it-IT" dirty="0" err="1"/>
              <a:t>said</a:t>
            </a:r>
            <a:r>
              <a:rPr lang="it-IT" dirty="0"/>
              <a:t> </a:t>
            </a:r>
            <a:r>
              <a:rPr lang="it-IT" dirty="0" err="1"/>
              <a:t>that</a:t>
            </a:r>
            <a:r>
              <a:rPr lang="it-IT" dirty="0"/>
              <a:t> the right to </a:t>
            </a:r>
            <a:r>
              <a:rPr lang="it-IT" dirty="0" err="1"/>
              <a:t>reside</a:t>
            </a:r>
            <a:r>
              <a:rPr lang="it-IT" dirty="0"/>
              <a:t> </a:t>
            </a:r>
            <a:r>
              <a:rPr lang="it-IT" dirty="0" err="1"/>
              <a:t>within</a:t>
            </a:r>
            <a:r>
              <a:rPr lang="it-IT" dirty="0"/>
              <a:t> the </a:t>
            </a:r>
            <a:r>
              <a:rPr lang="it-IT" dirty="0" err="1"/>
              <a:t>territory</a:t>
            </a:r>
            <a:r>
              <a:rPr lang="it-IT" dirty="0"/>
              <a:t> of a </a:t>
            </a:r>
            <a:r>
              <a:rPr lang="it-IT" dirty="0" err="1"/>
              <a:t>Member</a:t>
            </a:r>
            <a:r>
              <a:rPr lang="it-IT" dirty="0"/>
              <a:t> State under </a:t>
            </a:r>
            <a:r>
              <a:rPr lang="it-IT" dirty="0" err="1"/>
              <a:t>article</a:t>
            </a:r>
            <a:r>
              <a:rPr lang="it-IT" dirty="0"/>
              <a:t> 21, 1, TFEU </a:t>
            </a:r>
            <a:r>
              <a:rPr lang="it-IT" dirty="0" err="1"/>
              <a:t>is</a:t>
            </a:r>
            <a:r>
              <a:rPr lang="it-IT" dirty="0"/>
              <a:t> </a:t>
            </a:r>
            <a:r>
              <a:rPr lang="it-IT" dirty="0" err="1"/>
              <a:t>conferred</a:t>
            </a:r>
            <a:r>
              <a:rPr lang="it-IT" dirty="0"/>
              <a:t> </a:t>
            </a:r>
            <a:r>
              <a:rPr lang="it-IT" dirty="0" err="1"/>
              <a:t>directly</a:t>
            </a:r>
            <a:r>
              <a:rPr lang="it-IT" dirty="0"/>
              <a:t> on </a:t>
            </a:r>
            <a:r>
              <a:rPr lang="it-IT" dirty="0" err="1"/>
              <a:t>every</a:t>
            </a:r>
            <a:r>
              <a:rPr lang="it-IT" dirty="0"/>
              <a:t> </a:t>
            </a:r>
            <a:r>
              <a:rPr lang="it-IT" dirty="0" err="1"/>
              <a:t>citizen</a:t>
            </a:r>
            <a:r>
              <a:rPr lang="it-IT" dirty="0"/>
              <a:t> of the Union by a </a:t>
            </a:r>
            <a:r>
              <a:rPr lang="it-IT" dirty="0" err="1"/>
              <a:t>clear</a:t>
            </a:r>
            <a:r>
              <a:rPr lang="it-IT" dirty="0"/>
              <a:t> and precise </a:t>
            </a:r>
            <a:r>
              <a:rPr lang="it-IT" dirty="0" err="1"/>
              <a:t>provision</a:t>
            </a:r>
            <a:r>
              <a:rPr lang="it-IT" dirty="0"/>
              <a:t> of the </a:t>
            </a:r>
            <a:r>
              <a:rPr lang="it-IT" dirty="0" err="1"/>
              <a:t>Treaty</a:t>
            </a:r>
            <a:r>
              <a:rPr lang="it-IT" dirty="0"/>
              <a:t>.</a:t>
            </a:r>
          </a:p>
          <a:p>
            <a:pPr marL="0" indent="0">
              <a:buNone/>
            </a:pPr>
            <a:endParaRPr lang="it-IT" dirty="0"/>
          </a:p>
        </p:txBody>
      </p:sp>
    </p:spTree>
    <p:extLst>
      <p:ext uri="{BB962C8B-B14F-4D97-AF65-F5344CB8AC3E}">
        <p14:creationId xmlns:p14="http://schemas.microsoft.com/office/powerpoint/2010/main" val="4230808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2D9BCA-08D1-4BA8-9891-83E29638D57D}"/>
              </a:ext>
            </a:extLst>
          </p:cNvPr>
          <p:cNvSpPr>
            <a:spLocks noGrp="1"/>
          </p:cNvSpPr>
          <p:nvPr>
            <p:ph type="title"/>
          </p:nvPr>
        </p:nvSpPr>
        <p:spPr/>
        <p:txBody>
          <a:bodyPr/>
          <a:lstStyle/>
          <a:p>
            <a:r>
              <a:rPr lang="it-IT" dirty="0" err="1"/>
              <a:t>Baumbast</a:t>
            </a:r>
            <a:r>
              <a:rPr lang="it-IT" dirty="0"/>
              <a:t> case</a:t>
            </a:r>
          </a:p>
        </p:txBody>
      </p:sp>
      <p:sp>
        <p:nvSpPr>
          <p:cNvPr id="3" name="Segnaposto contenuto 2">
            <a:extLst>
              <a:ext uri="{FF2B5EF4-FFF2-40B4-BE49-F238E27FC236}">
                <a16:creationId xmlns:a16="http://schemas.microsoft.com/office/drawing/2014/main" id="{4218A03E-6586-4D38-8A69-4B23D7D34168}"/>
              </a:ext>
            </a:extLst>
          </p:cNvPr>
          <p:cNvSpPr>
            <a:spLocks noGrp="1"/>
          </p:cNvSpPr>
          <p:nvPr>
            <p:ph idx="1"/>
          </p:nvPr>
        </p:nvSpPr>
        <p:spPr/>
        <p:txBody>
          <a:bodyPr>
            <a:normAutofit fontScale="62500" lnSpcReduction="20000"/>
          </a:bodyPr>
          <a:lstStyle/>
          <a:p>
            <a:r>
              <a:rPr lang="en-US" dirty="0"/>
              <a:t>Findings of the Court </a:t>
            </a:r>
          </a:p>
          <a:p>
            <a:r>
              <a:rPr lang="en-US" dirty="0"/>
              <a:t>80 </a:t>
            </a:r>
            <a:r>
              <a:rPr lang="en-US" b="1" dirty="0"/>
              <a:t>According to settled case-law, the right of nationals of one Member State to enter the territory of another Member State and to reside there constitutes a right conferred directly by the EC Treaty or, depending on the case, by the provisions adopted to implement it </a:t>
            </a:r>
            <a:r>
              <a:rPr lang="en-US" dirty="0"/>
              <a:t>. </a:t>
            </a:r>
          </a:p>
          <a:p>
            <a:r>
              <a:rPr lang="en-US" dirty="0"/>
              <a:t>81 Although, </a:t>
            </a:r>
            <a:r>
              <a:rPr lang="en-US" dirty="0">
                <a:solidFill>
                  <a:srgbClr val="FF0000"/>
                </a:solidFill>
              </a:rPr>
              <a:t>before the Treaty on European Union entered into force, the Court had held that that right of residence, conferred directly by the EC Treaty, was subject to the condition that the person concerned was carrying on an economic activity</a:t>
            </a:r>
            <a:r>
              <a:rPr lang="en-US" dirty="0"/>
              <a:t> within the meaning of Articles 48, 52 or 59 of the EC Treaty (now, after amendment, Articles 39 EC, 43 EC and 49 EC), it is none the less the case that, since then, </a:t>
            </a:r>
            <a:r>
              <a:rPr lang="en-US" b="1" dirty="0"/>
              <a:t>Union citizenship has been introduced into the EC Treaty and Article 18(1) EC has conferred a right, for every citizen, to move and reside freely within the territory of the Member States. </a:t>
            </a:r>
          </a:p>
          <a:p>
            <a:r>
              <a:rPr lang="en-US" dirty="0"/>
              <a:t>82 Under Article 17(1) EC, </a:t>
            </a:r>
            <a:r>
              <a:rPr lang="en-US" dirty="0">
                <a:solidFill>
                  <a:srgbClr val="FF0000"/>
                </a:solidFill>
              </a:rPr>
              <a:t>every person holding the nationality of a Member State is to be a citizen of the Union. Union citizenship is destined to be the fundamental status of nationals of the Member States</a:t>
            </a:r>
            <a:r>
              <a:rPr lang="en-US" dirty="0"/>
              <a:t>.</a:t>
            </a:r>
          </a:p>
          <a:p>
            <a:pPr marL="0" indent="0">
              <a:buNone/>
            </a:pPr>
            <a:endParaRPr lang="en-US" dirty="0"/>
          </a:p>
        </p:txBody>
      </p:sp>
    </p:spTree>
    <p:extLst>
      <p:ext uri="{BB962C8B-B14F-4D97-AF65-F5344CB8AC3E}">
        <p14:creationId xmlns:p14="http://schemas.microsoft.com/office/powerpoint/2010/main" val="3391659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2D9BCA-08D1-4BA8-9891-83E29638D57D}"/>
              </a:ext>
            </a:extLst>
          </p:cNvPr>
          <p:cNvSpPr>
            <a:spLocks noGrp="1"/>
          </p:cNvSpPr>
          <p:nvPr>
            <p:ph type="title"/>
          </p:nvPr>
        </p:nvSpPr>
        <p:spPr/>
        <p:txBody>
          <a:bodyPr/>
          <a:lstStyle/>
          <a:p>
            <a:r>
              <a:rPr lang="it-IT" dirty="0" err="1"/>
              <a:t>Baumbast</a:t>
            </a:r>
            <a:r>
              <a:rPr lang="it-IT" dirty="0"/>
              <a:t> case</a:t>
            </a:r>
          </a:p>
        </p:txBody>
      </p:sp>
      <p:sp>
        <p:nvSpPr>
          <p:cNvPr id="3" name="Segnaposto contenuto 2">
            <a:extLst>
              <a:ext uri="{FF2B5EF4-FFF2-40B4-BE49-F238E27FC236}">
                <a16:creationId xmlns:a16="http://schemas.microsoft.com/office/drawing/2014/main" id="{4218A03E-6586-4D38-8A69-4B23D7D34168}"/>
              </a:ext>
            </a:extLst>
          </p:cNvPr>
          <p:cNvSpPr>
            <a:spLocks noGrp="1"/>
          </p:cNvSpPr>
          <p:nvPr>
            <p:ph idx="1"/>
          </p:nvPr>
        </p:nvSpPr>
        <p:spPr/>
        <p:txBody>
          <a:bodyPr>
            <a:normAutofit fontScale="47500" lnSpcReduction="20000"/>
          </a:bodyPr>
          <a:lstStyle/>
          <a:p>
            <a:pPr marL="0" indent="0">
              <a:buNone/>
            </a:pPr>
            <a:r>
              <a:rPr lang="en-US" dirty="0"/>
              <a:t> </a:t>
            </a:r>
          </a:p>
          <a:p>
            <a:r>
              <a:rPr lang="en-US" sz="5100" dirty="0"/>
              <a:t>83 </a:t>
            </a:r>
            <a:r>
              <a:rPr lang="en-US" sz="5100" b="1" dirty="0"/>
              <a:t>Moreover, </a:t>
            </a:r>
            <a:r>
              <a:rPr lang="en-US" sz="5100" b="1" dirty="0">
                <a:solidFill>
                  <a:srgbClr val="FF0000"/>
                </a:solidFill>
              </a:rPr>
              <a:t>the Treaty on European Union does not require that citizens of the Union pursue a professional or trade activity, whether as an employed or self-employed person, in order to enjoy the rights provided in Part Two of the EC Treaty, on citizenship of the Union. Furthermore, there is nothing in the text of that Treaty to permit the conclusion that citizens of the Union who have established themselves in another Member State in order to carry on an activity as an employed person there are deprived, where that activity comes to an end, of the rights which are conferred on them by the EC Treaty by virtue of that citizenship</a:t>
            </a:r>
            <a:r>
              <a:rPr lang="en-US" sz="5100" dirty="0"/>
              <a:t>. </a:t>
            </a:r>
          </a:p>
        </p:txBody>
      </p:sp>
    </p:spTree>
    <p:extLst>
      <p:ext uri="{BB962C8B-B14F-4D97-AF65-F5344CB8AC3E}">
        <p14:creationId xmlns:p14="http://schemas.microsoft.com/office/powerpoint/2010/main" val="2199506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2D9BCA-08D1-4BA8-9891-83E29638D57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218A03E-6586-4D38-8A69-4B23D7D34168}"/>
              </a:ext>
            </a:extLst>
          </p:cNvPr>
          <p:cNvSpPr>
            <a:spLocks noGrp="1"/>
          </p:cNvSpPr>
          <p:nvPr>
            <p:ph idx="1"/>
          </p:nvPr>
        </p:nvSpPr>
        <p:spPr/>
        <p:txBody>
          <a:bodyPr>
            <a:normAutofit fontScale="40000" lnSpcReduction="20000"/>
          </a:bodyPr>
          <a:lstStyle/>
          <a:p>
            <a:r>
              <a:rPr lang="en-US" sz="5100" dirty="0"/>
              <a:t>84 </a:t>
            </a:r>
            <a:r>
              <a:rPr lang="en-US" sz="5100" b="1" dirty="0"/>
              <a:t>As regards, in particular, the right to reside within the territory of the Member States under Article 18(1) EC, that right is conferred directly on every citizen of the Union by a clear and precise provision of the EC Treaty. </a:t>
            </a:r>
            <a:r>
              <a:rPr lang="en-US" sz="5100" dirty="0"/>
              <a:t>Purely as a national of a Member State, and consequently a citizen of the Union, </a:t>
            </a:r>
            <a:r>
              <a:rPr lang="en-US" sz="5100" dirty="0" err="1"/>
              <a:t>Mr</a:t>
            </a:r>
            <a:r>
              <a:rPr lang="en-US" sz="5100" dirty="0"/>
              <a:t> </a:t>
            </a:r>
            <a:r>
              <a:rPr lang="en-US" sz="5100" dirty="0" err="1"/>
              <a:t>Baumbast</a:t>
            </a:r>
            <a:r>
              <a:rPr lang="en-US" sz="5100" dirty="0"/>
              <a:t> therefore has the right to rely on Article 18(1) EC. </a:t>
            </a:r>
          </a:p>
          <a:p>
            <a:r>
              <a:rPr lang="en-US" sz="5100" dirty="0"/>
              <a:t>85 Admittedly, that right for citizens of the Union to reside within the territory of another Member State is conferred subject to the </a:t>
            </a:r>
            <a:r>
              <a:rPr lang="en-US" sz="5100" dirty="0">
                <a:solidFill>
                  <a:srgbClr val="FF0000"/>
                </a:solidFill>
              </a:rPr>
              <a:t>limitations and conditions </a:t>
            </a:r>
            <a:r>
              <a:rPr lang="en-US" sz="5100" dirty="0"/>
              <a:t>laid down by the EC Treaty and by the measures adopted to give it effect. </a:t>
            </a:r>
          </a:p>
          <a:p>
            <a:r>
              <a:rPr lang="en-US" sz="5100" dirty="0"/>
              <a:t>86 However, the application of the limitations and conditions acknowledged in Article 18(1) EC in respect of the exercise of that right of residence is subject to judicial review. Consequently, any limitations and conditions imposed on that right do not prevent the provisions of Article 18(1) EC from conferring on individuals rights which are enforceable by them and which the national courts must protect. </a:t>
            </a:r>
          </a:p>
        </p:txBody>
      </p:sp>
    </p:spTree>
    <p:extLst>
      <p:ext uri="{BB962C8B-B14F-4D97-AF65-F5344CB8AC3E}">
        <p14:creationId xmlns:p14="http://schemas.microsoft.com/office/powerpoint/2010/main" val="473229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2D9BCA-08D1-4BA8-9891-83E29638D57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218A03E-6586-4D38-8A69-4B23D7D34168}"/>
              </a:ext>
            </a:extLst>
          </p:cNvPr>
          <p:cNvSpPr>
            <a:spLocks noGrp="1"/>
          </p:cNvSpPr>
          <p:nvPr>
            <p:ph idx="1"/>
          </p:nvPr>
        </p:nvSpPr>
        <p:spPr/>
        <p:txBody>
          <a:bodyPr>
            <a:normAutofit fontScale="70000" lnSpcReduction="20000"/>
          </a:bodyPr>
          <a:lstStyle/>
          <a:p>
            <a:r>
              <a:rPr lang="en-US" dirty="0"/>
              <a:t>87 As regards the limitations and conditions resulting from the provisions of secondary legislation, Article 1(1) of Directive 90/364 provides that Member States can require of the nationals of a Member State who wish to enjoy the right to reside within their territory that they themselves and the members of their families be covered by sickness insurance in respect of all risks in the host Member State and have sufficient resources to avoid becoming a burden on the social assistance system of the host Member State during their period of residence. </a:t>
            </a:r>
          </a:p>
          <a:p>
            <a:r>
              <a:rPr lang="en-US" dirty="0"/>
              <a:t>88 As to the application of those conditions for the purposes of the </a:t>
            </a:r>
            <a:r>
              <a:rPr lang="en-US" dirty="0" err="1"/>
              <a:t>Baumbast</a:t>
            </a:r>
            <a:r>
              <a:rPr lang="en-US" dirty="0"/>
              <a:t> case, it is clear from the file that </a:t>
            </a:r>
            <a:r>
              <a:rPr lang="en-US" dirty="0" err="1"/>
              <a:t>Mr</a:t>
            </a:r>
            <a:r>
              <a:rPr lang="en-US" dirty="0"/>
              <a:t> </a:t>
            </a:r>
            <a:r>
              <a:rPr lang="en-US" dirty="0" err="1"/>
              <a:t>Baumbast</a:t>
            </a:r>
            <a:r>
              <a:rPr lang="en-US" dirty="0"/>
              <a:t> pursues an activity as an employed person in non-member countries for German companies and that neither he nor his family has used the social assistance system in the host Member State. In those circumstances, it has not been denied that </a:t>
            </a:r>
            <a:r>
              <a:rPr lang="en-US" dirty="0" err="1"/>
              <a:t>Mr</a:t>
            </a:r>
            <a:r>
              <a:rPr lang="en-US" dirty="0"/>
              <a:t> </a:t>
            </a:r>
            <a:r>
              <a:rPr lang="en-US" dirty="0" err="1"/>
              <a:t>Baumbast</a:t>
            </a:r>
            <a:r>
              <a:rPr lang="en-US" dirty="0"/>
              <a:t> satisfies the condition relating to sufficient resources imposed by Directive 90/364. </a:t>
            </a:r>
          </a:p>
        </p:txBody>
      </p:sp>
    </p:spTree>
    <p:extLst>
      <p:ext uri="{BB962C8B-B14F-4D97-AF65-F5344CB8AC3E}">
        <p14:creationId xmlns:p14="http://schemas.microsoft.com/office/powerpoint/2010/main" val="306868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2D9BCA-08D1-4BA8-9891-83E29638D57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218A03E-6586-4D38-8A69-4B23D7D34168}"/>
              </a:ext>
            </a:extLst>
          </p:cNvPr>
          <p:cNvSpPr>
            <a:spLocks noGrp="1"/>
          </p:cNvSpPr>
          <p:nvPr>
            <p:ph idx="1"/>
          </p:nvPr>
        </p:nvSpPr>
        <p:spPr/>
        <p:txBody>
          <a:bodyPr>
            <a:normAutofit fontScale="55000" lnSpcReduction="20000"/>
          </a:bodyPr>
          <a:lstStyle/>
          <a:p>
            <a:r>
              <a:rPr lang="en-US" dirty="0"/>
              <a:t>89 As to the condition relating to sickness insurance, the file shows that both </a:t>
            </a:r>
            <a:r>
              <a:rPr lang="en-US" dirty="0" err="1"/>
              <a:t>Mr</a:t>
            </a:r>
            <a:r>
              <a:rPr lang="en-US" dirty="0"/>
              <a:t> </a:t>
            </a:r>
            <a:r>
              <a:rPr lang="en-US" dirty="0" err="1"/>
              <a:t>Baumbast</a:t>
            </a:r>
            <a:r>
              <a:rPr lang="en-US" dirty="0"/>
              <a:t> and the members of his family are covered by comprehensive sickness insurance in Germany. The Adjudicator seems to have found that that sickness insurance could not cover emergency treatment given in the United Kingdom. It is for the national tribunal to determine whether that finding is correct in the light of Regulation (EEC) No 1408/71 of the Council of 14 June 1971 on the application of social security schemes to employed persons and their families moving within the Community (OJ, English Special Edition 1971 (II), p. 416). Particular reference should be made to Article 19(1)(a) of that regulation which ensures, at the expense of the competent Member State, the right for an employed or self-employed person residing in the territory of another Member State other than the competent State whose condition requires treatment in the territory of the Member State of residence to receive sickness benefits in kind provided by the institution of the latter State. </a:t>
            </a:r>
          </a:p>
          <a:p>
            <a:r>
              <a:rPr lang="en-US" dirty="0"/>
              <a:t>90 In any event, </a:t>
            </a:r>
            <a:r>
              <a:rPr lang="en-US" dirty="0">
                <a:solidFill>
                  <a:srgbClr val="FF0000"/>
                </a:solidFill>
              </a:rPr>
              <a:t>the limitations and conditions </a:t>
            </a:r>
            <a:r>
              <a:rPr lang="en-US" dirty="0"/>
              <a:t>which are referred to in Article 18 EC and laid down by Directive </a:t>
            </a:r>
            <a:r>
              <a:rPr lang="en-US" dirty="0">
                <a:solidFill>
                  <a:srgbClr val="FF0000"/>
                </a:solidFill>
              </a:rPr>
              <a:t>90/364 are based on the idea that the exercise of the right of residence of citizens of the Union can be subordinated to the legitimate interests of the Member States. In that regard, according to the fourth recital in the preamble to Directive 90/364 </a:t>
            </a:r>
            <a:r>
              <a:rPr lang="en-US" b="1" dirty="0">
                <a:solidFill>
                  <a:srgbClr val="FF0000"/>
                </a:solidFill>
              </a:rPr>
              <a:t>beneficiaries of the right of residence must not become an 'unreasonable' burden on the public finances of the host Member State</a:t>
            </a:r>
            <a:r>
              <a:rPr lang="en-US" dirty="0"/>
              <a:t>. </a:t>
            </a:r>
          </a:p>
        </p:txBody>
      </p:sp>
    </p:spTree>
    <p:extLst>
      <p:ext uri="{BB962C8B-B14F-4D97-AF65-F5344CB8AC3E}">
        <p14:creationId xmlns:p14="http://schemas.microsoft.com/office/powerpoint/2010/main" val="3850860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2D9BCA-08D1-4BA8-9891-83E29638D57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218A03E-6586-4D38-8A69-4B23D7D34168}"/>
              </a:ext>
            </a:extLst>
          </p:cNvPr>
          <p:cNvSpPr>
            <a:spLocks noGrp="1"/>
          </p:cNvSpPr>
          <p:nvPr>
            <p:ph idx="1"/>
          </p:nvPr>
        </p:nvSpPr>
        <p:spPr/>
        <p:txBody>
          <a:bodyPr>
            <a:normAutofit fontScale="55000" lnSpcReduction="20000"/>
          </a:bodyPr>
          <a:lstStyle/>
          <a:p>
            <a:r>
              <a:rPr lang="en-US" dirty="0"/>
              <a:t>91 </a:t>
            </a:r>
            <a:r>
              <a:rPr lang="en-US" dirty="0">
                <a:solidFill>
                  <a:srgbClr val="FF0000"/>
                </a:solidFill>
              </a:rPr>
              <a:t>However, </a:t>
            </a:r>
            <a:r>
              <a:rPr lang="en-US" b="1" dirty="0">
                <a:solidFill>
                  <a:srgbClr val="FF0000"/>
                </a:solidFill>
              </a:rPr>
              <a:t>those limitations and conditions must be applied in compliance with the limits imposed by Community law and in accordance with the general principles of that law, in particular the principle of proportionality</a:t>
            </a:r>
            <a:r>
              <a:rPr lang="en-US" dirty="0">
                <a:solidFill>
                  <a:srgbClr val="FF0000"/>
                </a:solidFill>
              </a:rPr>
              <a:t>. That means that national measures adopted on that subject must be necessary and appropriate to attain the objective pursued </a:t>
            </a:r>
            <a:r>
              <a:rPr lang="en-US" dirty="0"/>
              <a:t>(see, to that effect, Joined Cases C-259/91, C-331/91 and C-332/91 </a:t>
            </a:r>
            <a:r>
              <a:rPr lang="en-US" dirty="0" err="1"/>
              <a:t>Alluè</a:t>
            </a:r>
            <a:r>
              <a:rPr lang="en-US" dirty="0"/>
              <a:t> and Others [1993] ECR I-4309, paragraph 15). </a:t>
            </a:r>
          </a:p>
          <a:p>
            <a:r>
              <a:rPr lang="en-US" dirty="0"/>
              <a:t>92 In respect of the application of the principle of proportionality to the facts of the </a:t>
            </a:r>
            <a:r>
              <a:rPr lang="en-US" dirty="0" err="1"/>
              <a:t>Baumbast</a:t>
            </a:r>
            <a:r>
              <a:rPr lang="en-US" dirty="0"/>
              <a:t> case, it must be recalled, first, that it has not been denied that </a:t>
            </a:r>
            <a:r>
              <a:rPr lang="en-US" dirty="0" err="1"/>
              <a:t>Mr</a:t>
            </a:r>
            <a:r>
              <a:rPr lang="en-US" dirty="0"/>
              <a:t> </a:t>
            </a:r>
            <a:r>
              <a:rPr lang="en-US" dirty="0" err="1"/>
              <a:t>Baumbast</a:t>
            </a:r>
            <a:r>
              <a:rPr lang="en-US" dirty="0"/>
              <a:t> has sufficient resources within the meaning of Directive 90/364; second, that he worked and therefore lawfully resided in the host Member State for several years, initially as an employed person and subsequently as a self-employed person; third, that during that period his family also resided in the host Member State and remained there even after his activities as an employed and self-employed person in that State came to an end; fourth, that neither </a:t>
            </a:r>
            <a:r>
              <a:rPr lang="en-US" dirty="0" err="1"/>
              <a:t>Mr</a:t>
            </a:r>
            <a:r>
              <a:rPr lang="en-US" dirty="0"/>
              <a:t> </a:t>
            </a:r>
            <a:r>
              <a:rPr lang="en-US" dirty="0" err="1"/>
              <a:t>Baumbast</a:t>
            </a:r>
            <a:r>
              <a:rPr lang="en-US" dirty="0"/>
              <a:t> nor the members of his family have become burdens on the public finances of the host Member State and, fifth, that both </a:t>
            </a:r>
            <a:r>
              <a:rPr lang="en-US" dirty="0" err="1"/>
              <a:t>Mr</a:t>
            </a:r>
            <a:r>
              <a:rPr lang="en-US" dirty="0"/>
              <a:t> </a:t>
            </a:r>
            <a:r>
              <a:rPr lang="en-US" dirty="0" err="1"/>
              <a:t>Baumbast</a:t>
            </a:r>
            <a:r>
              <a:rPr lang="en-US" dirty="0"/>
              <a:t> and his family have comprehensive sickness insurance in another Member State of the Union. </a:t>
            </a:r>
          </a:p>
        </p:txBody>
      </p:sp>
    </p:spTree>
    <p:extLst>
      <p:ext uri="{BB962C8B-B14F-4D97-AF65-F5344CB8AC3E}">
        <p14:creationId xmlns:p14="http://schemas.microsoft.com/office/powerpoint/2010/main" val="2635218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2D9BCA-08D1-4BA8-9891-83E29638D57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218A03E-6586-4D38-8A69-4B23D7D34168}"/>
              </a:ext>
            </a:extLst>
          </p:cNvPr>
          <p:cNvSpPr>
            <a:spLocks noGrp="1"/>
          </p:cNvSpPr>
          <p:nvPr>
            <p:ph idx="1"/>
          </p:nvPr>
        </p:nvSpPr>
        <p:spPr/>
        <p:txBody>
          <a:bodyPr>
            <a:normAutofit fontScale="70000" lnSpcReduction="20000"/>
          </a:bodyPr>
          <a:lstStyle/>
          <a:p>
            <a:r>
              <a:rPr lang="en-US" dirty="0"/>
              <a:t>93 Under those circumstances, to refuse to allow </a:t>
            </a:r>
            <a:r>
              <a:rPr lang="en-US" dirty="0" err="1"/>
              <a:t>Mr</a:t>
            </a:r>
            <a:r>
              <a:rPr lang="en-US" dirty="0"/>
              <a:t> </a:t>
            </a:r>
            <a:r>
              <a:rPr lang="en-US" dirty="0" err="1"/>
              <a:t>Baumbast</a:t>
            </a:r>
            <a:r>
              <a:rPr lang="en-US" dirty="0"/>
              <a:t> to exercise the right of residence which is conferred on him by Article 18(1) EC by virtue of the application of the provisions of Directive 90/364 on the ground that his sickness insurance does not cover the emergency treatment given in the host Member State would amount to a disproportionate interference with the exercise of that right. </a:t>
            </a:r>
          </a:p>
          <a:p>
            <a:r>
              <a:rPr lang="en-US" dirty="0"/>
              <a:t>94 The answer to the first part of the third question must therefore be that </a:t>
            </a:r>
            <a:r>
              <a:rPr lang="en-US" dirty="0">
                <a:solidFill>
                  <a:srgbClr val="FF0000"/>
                </a:solidFill>
              </a:rPr>
              <a:t>a citizen of the European Union who no longer enjoys a right of residence as a migrant worker in the host Member State can, as a citizen of the Union, enjoy there a right of residence by direct application of Article 18(1) EC. The exercise of that right is subject to the limitations and conditions referred to in that provision, but the competent authorities and, where necessary, the national courts must ensure that those limitations and conditions are applied in compliance with the general principles of Community law and, in particular, the principle of proportionality</a:t>
            </a:r>
            <a:r>
              <a:rPr lang="en-US" b="1" dirty="0">
                <a:solidFill>
                  <a:srgbClr val="FF0000"/>
                </a:solidFill>
              </a:rPr>
              <a:t>. </a:t>
            </a:r>
          </a:p>
          <a:p>
            <a:endParaRPr lang="it-IT" dirty="0"/>
          </a:p>
        </p:txBody>
      </p:sp>
    </p:spTree>
    <p:extLst>
      <p:ext uri="{BB962C8B-B14F-4D97-AF65-F5344CB8AC3E}">
        <p14:creationId xmlns:p14="http://schemas.microsoft.com/office/powerpoint/2010/main" val="226438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1B63E4-209D-4C81-AA9F-88F2CB3FFE2C}"/>
              </a:ext>
            </a:extLst>
          </p:cNvPr>
          <p:cNvSpPr>
            <a:spLocks noGrp="1"/>
          </p:cNvSpPr>
          <p:nvPr>
            <p:ph type="title"/>
          </p:nvPr>
        </p:nvSpPr>
        <p:spPr>
          <a:xfrm>
            <a:off x="462844" y="714905"/>
            <a:ext cx="11582400" cy="715962"/>
          </a:xfrm>
        </p:spPr>
        <p:txBody>
          <a:bodyPr/>
          <a:lstStyle/>
          <a:p>
            <a:r>
              <a:rPr lang="it-IT" dirty="0" err="1"/>
              <a:t>Employed</a:t>
            </a:r>
            <a:r>
              <a:rPr lang="it-IT" dirty="0"/>
              <a:t> and self-</a:t>
            </a:r>
            <a:r>
              <a:rPr lang="it-IT" dirty="0" err="1"/>
              <a:t>employed</a:t>
            </a:r>
            <a:r>
              <a:rPr lang="it-IT" dirty="0"/>
              <a:t> </a:t>
            </a:r>
            <a:r>
              <a:rPr lang="it-IT" dirty="0" err="1"/>
              <a:t>persons</a:t>
            </a:r>
            <a:r>
              <a:rPr lang="it-IT" dirty="0"/>
              <a:t>, companies, </a:t>
            </a:r>
            <a:r>
              <a:rPr lang="it-IT" dirty="0" err="1"/>
              <a:t>citizens</a:t>
            </a:r>
            <a:r>
              <a:rPr lang="it-IT" dirty="0"/>
              <a:t>. A </a:t>
            </a:r>
            <a:r>
              <a:rPr lang="it-IT" dirty="0" err="1"/>
              <a:t>complex</a:t>
            </a:r>
            <a:r>
              <a:rPr lang="it-IT" dirty="0"/>
              <a:t> network of </a:t>
            </a:r>
            <a:r>
              <a:rPr lang="it-IT" dirty="0" err="1"/>
              <a:t>principles</a:t>
            </a:r>
            <a:r>
              <a:rPr lang="it-IT" dirty="0"/>
              <a:t> and sources </a:t>
            </a:r>
          </a:p>
        </p:txBody>
      </p:sp>
      <p:sp>
        <p:nvSpPr>
          <p:cNvPr id="3" name="Segnaposto contenuto 2">
            <a:extLst>
              <a:ext uri="{FF2B5EF4-FFF2-40B4-BE49-F238E27FC236}">
                <a16:creationId xmlns:a16="http://schemas.microsoft.com/office/drawing/2014/main" id="{AE73ACA5-439B-4264-B6BD-EEB963291E7C}"/>
              </a:ext>
            </a:extLst>
          </p:cNvPr>
          <p:cNvSpPr>
            <a:spLocks noGrp="1"/>
          </p:cNvSpPr>
          <p:nvPr>
            <p:ph idx="1"/>
          </p:nvPr>
        </p:nvSpPr>
        <p:spPr/>
        <p:txBody>
          <a:bodyPr/>
          <a:lstStyle/>
          <a:p>
            <a:endParaRPr lang="it-IT" dirty="0"/>
          </a:p>
          <a:p>
            <a:r>
              <a:rPr lang="it-IT" dirty="0"/>
              <a:t>Sources:</a:t>
            </a:r>
          </a:p>
          <a:p>
            <a:r>
              <a:rPr lang="it-IT" dirty="0"/>
              <a:t>1. </a:t>
            </a:r>
            <a:r>
              <a:rPr lang="it-IT" dirty="0" err="1"/>
              <a:t>Treaties</a:t>
            </a:r>
            <a:r>
              <a:rPr lang="it-IT" dirty="0"/>
              <a:t> </a:t>
            </a:r>
          </a:p>
          <a:p>
            <a:r>
              <a:rPr lang="it-IT" dirty="0"/>
              <a:t>2. </a:t>
            </a:r>
            <a:r>
              <a:rPr lang="it-IT" dirty="0" err="1"/>
              <a:t>Legislation</a:t>
            </a:r>
            <a:endParaRPr lang="it-IT" dirty="0"/>
          </a:p>
          <a:p>
            <a:r>
              <a:rPr lang="it-IT" dirty="0"/>
              <a:t>3. </a:t>
            </a:r>
            <a:r>
              <a:rPr lang="it-IT" dirty="0" err="1"/>
              <a:t>European</a:t>
            </a:r>
            <a:r>
              <a:rPr lang="it-IT" dirty="0"/>
              <a:t> </a:t>
            </a:r>
            <a:r>
              <a:rPr lang="it-IT" dirty="0" err="1"/>
              <a:t>citizenship</a:t>
            </a:r>
            <a:r>
              <a:rPr lang="it-IT" dirty="0"/>
              <a:t> </a:t>
            </a:r>
            <a:r>
              <a:rPr lang="it-IT" dirty="0" err="1"/>
              <a:t>rights</a:t>
            </a:r>
            <a:r>
              <a:rPr lang="it-IT" dirty="0"/>
              <a:t> (</a:t>
            </a:r>
            <a:r>
              <a:rPr lang="it-IT" dirty="0" err="1"/>
              <a:t>article</a:t>
            </a:r>
            <a:r>
              <a:rPr lang="it-IT" dirty="0"/>
              <a:t> 20 TFEU: «right to </a:t>
            </a:r>
            <a:r>
              <a:rPr lang="it-IT" dirty="0" err="1"/>
              <a:t>move</a:t>
            </a:r>
            <a:r>
              <a:rPr lang="it-IT" dirty="0"/>
              <a:t> and </a:t>
            </a:r>
            <a:r>
              <a:rPr lang="it-IT" dirty="0" err="1"/>
              <a:t>reside</a:t>
            </a:r>
            <a:r>
              <a:rPr lang="it-IT" dirty="0"/>
              <a:t> </a:t>
            </a:r>
            <a:r>
              <a:rPr lang="it-IT" dirty="0" err="1"/>
              <a:t>freely</a:t>
            </a:r>
            <a:r>
              <a:rPr lang="it-IT" dirty="0"/>
              <a:t> </a:t>
            </a:r>
            <a:r>
              <a:rPr lang="it-IT" dirty="0" err="1"/>
              <a:t>within</a:t>
            </a:r>
            <a:r>
              <a:rPr lang="it-IT" dirty="0"/>
              <a:t> the </a:t>
            </a:r>
            <a:r>
              <a:rPr lang="it-IT" dirty="0" err="1"/>
              <a:t>territory</a:t>
            </a:r>
            <a:r>
              <a:rPr lang="it-IT" dirty="0"/>
              <a:t> of the </a:t>
            </a:r>
            <a:r>
              <a:rPr lang="it-IT" dirty="0" err="1"/>
              <a:t>Member</a:t>
            </a:r>
            <a:r>
              <a:rPr lang="it-IT" dirty="0"/>
              <a:t> States»)</a:t>
            </a:r>
          </a:p>
          <a:p>
            <a:r>
              <a:rPr lang="it-IT" dirty="0"/>
              <a:t>4. </a:t>
            </a:r>
            <a:r>
              <a:rPr lang="it-IT" dirty="0" err="1"/>
              <a:t>ECJ’s</a:t>
            </a:r>
            <a:r>
              <a:rPr lang="it-IT" dirty="0"/>
              <a:t> case </a:t>
            </a:r>
            <a:r>
              <a:rPr lang="it-IT" dirty="0" err="1"/>
              <a:t>law</a:t>
            </a:r>
            <a:endParaRPr lang="it-IT" dirty="0"/>
          </a:p>
        </p:txBody>
      </p:sp>
    </p:spTree>
    <p:extLst>
      <p:ext uri="{BB962C8B-B14F-4D97-AF65-F5344CB8AC3E}">
        <p14:creationId xmlns:p14="http://schemas.microsoft.com/office/powerpoint/2010/main" val="3208691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64FE88-62C4-4A30-9C3D-7124F3D2C351}"/>
              </a:ext>
            </a:extLst>
          </p:cNvPr>
          <p:cNvSpPr>
            <a:spLocks noGrp="1"/>
          </p:cNvSpPr>
          <p:nvPr>
            <p:ph type="title"/>
          </p:nvPr>
        </p:nvSpPr>
        <p:spPr/>
        <p:txBody>
          <a:bodyPr/>
          <a:lstStyle/>
          <a:p>
            <a:r>
              <a:rPr lang="it-IT" dirty="0" err="1"/>
              <a:t>Consequences</a:t>
            </a:r>
            <a:r>
              <a:rPr lang="it-IT" dirty="0"/>
              <a:t> of the </a:t>
            </a:r>
            <a:r>
              <a:rPr lang="it-IT" dirty="0" err="1"/>
              <a:t>Baumbast</a:t>
            </a:r>
            <a:r>
              <a:rPr lang="it-IT" dirty="0"/>
              <a:t> case</a:t>
            </a:r>
          </a:p>
        </p:txBody>
      </p:sp>
      <p:sp>
        <p:nvSpPr>
          <p:cNvPr id="3" name="Segnaposto contenuto 2">
            <a:extLst>
              <a:ext uri="{FF2B5EF4-FFF2-40B4-BE49-F238E27FC236}">
                <a16:creationId xmlns:a16="http://schemas.microsoft.com/office/drawing/2014/main" id="{A3EC9A4F-8765-4A5A-B197-05075E5CB91D}"/>
              </a:ext>
            </a:extLst>
          </p:cNvPr>
          <p:cNvSpPr>
            <a:spLocks noGrp="1"/>
          </p:cNvSpPr>
          <p:nvPr>
            <p:ph idx="1"/>
          </p:nvPr>
        </p:nvSpPr>
        <p:spPr/>
        <p:txBody>
          <a:bodyPr/>
          <a:lstStyle/>
          <a:p>
            <a:pPr marL="514350" indent="-514350">
              <a:buFont typeface="+mj-lt"/>
              <a:buAutoNum type="arabicPeriod"/>
            </a:pPr>
            <a:r>
              <a:rPr lang="it-IT" dirty="0" err="1"/>
              <a:t>Article</a:t>
            </a:r>
            <a:r>
              <a:rPr lang="it-IT" dirty="0"/>
              <a:t> 21, 1) </a:t>
            </a:r>
            <a:r>
              <a:rPr lang="it-IT" dirty="0" err="1"/>
              <a:t>is</a:t>
            </a:r>
            <a:r>
              <a:rPr lang="it-IT" dirty="0"/>
              <a:t> </a:t>
            </a:r>
            <a:r>
              <a:rPr lang="it-IT" dirty="0" err="1"/>
              <a:t>directly</a:t>
            </a:r>
            <a:r>
              <a:rPr lang="it-IT" dirty="0"/>
              <a:t> </a:t>
            </a:r>
            <a:r>
              <a:rPr lang="it-IT" dirty="0" err="1"/>
              <a:t>effective</a:t>
            </a:r>
            <a:endParaRPr lang="it-IT" dirty="0"/>
          </a:p>
          <a:p>
            <a:pPr marL="514350" indent="-514350">
              <a:buFont typeface="+mj-lt"/>
              <a:buAutoNum type="arabicPeriod"/>
            </a:pPr>
            <a:r>
              <a:rPr lang="it-IT" dirty="0"/>
              <a:t>The personal scope of the </a:t>
            </a:r>
            <a:r>
              <a:rPr lang="it-IT" dirty="0" err="1"/>
              <a:t>citizenship</a:t>
            </a:r>
            <a:r>
              <a:rPr lang="it-IT" dirty="0"/>
              <a:t> </a:t>
            </a:r>
            <a:r>
              <a:rPr lang="it-IT" dirty="0" err="1"/>
              <a:t>rights</a:t>
            </a:r>
            <a:r>
              <a:rPr lang="it-IT" dirty="0"/>
              <a:t> </a:t>
            </a:r>
            <a:r>
              <a:rPr lang="it-IT" dirty="0" err="1"/>
              <a:t>does</a:t>
            </a:r>
            <a:r>
              <a:rPr lang="it-IT" dirty="0"/>
              <a:t> </a:t>
            </a:r>
            <a:r>
              <a:rPr lang="it-IT" dirty="0" err="1"/>
              <a:t>not</a:t>
            </a:r>
            <a:r>
              <a:rPr lang="it-IT" dirty="0"/>
              <a:t> </a:t>
            </a:r>
            <a:r>
              <a:rPr lang="it-IT" dirty="0" err="1"/>
              <a:t>depend</a:t>
            </a:r>
            <a:r>
              <a:rPr lang="it-IT" dirty="0"/>
              <a:t> on the </a:t>
            </a:r>
            <a:r>
              <a:rPr lang="it-IT" dirty="0" err="1"/>
              <a:t>economic</a:t>
            </a:r>
            <a:r>
              <a:rPr lang="it-IT" dirty="0"/>
              <a:t> status of a </a:t>
            </a:r>
            <a:r>
              <a:rPr lang="it-IT" dirty="0" err="1"/>
              <a:t>person</a:t>
            </a:r>
            <a:endParaRPr lang="it-IT" dirty="0"/>
          </a:p>
          <a:p>
            <a:pPr marL="514350" indent="-514350">
              <a:buFont typeface="+mj-lt"/>
              <a:buAutoNum type="arabicPeriod"/>
            </a:pPr>
            <a:r>
              <a:rPr lang="it-IT" dirty="0" err="1"/>
              <a:t>Citizenship</a:t>
            </a:r>
            <a:r>
              <a:rPr lang="it-IT" dirty="0"/>
              <a:t> </a:t>
            </a:r>
            <a:r>
              <a:rPr lang="it-IT" dirty="0" err="1"/>
              <a:t>provisions</a:t>
            </a:r>
            <a:r>
              <a:rPr lang="it-IT" dirty="0"/>
              <a:t> are </a:t>
            </a:r>
            <a:r>
              <a:rPr lang="it-IT" dirty="0" err="1"/>
              <a:t>residual</a:t>
            </a:r>
            <a:r>
              <a:rPr lang="it-IT" dirty="0"/>
              <a:t> </a:t>
            </a:r>
            <a:r>
              <a:rPr lang="it-IT" dirty="0" err="1"/>
              <a:t>provisions</a:t>
            </a:r>
            <a:r>
              <a:rPr lang="it-IT" dirty="0"/>
              <a:t> </a:t>
            </a:r>
            <a:r>
              <a:rPr lang="it-IT" dirty="0" err="1"/>
              <a:t>that</a:t>
            </a:r>
            <a:r>
              <a:rPr lang="it-IT" dirty="0"/>
              <a:t> do </a:t>
            </a:r>
            <a:r>
              <a:rPr lang="it-IT" dirty="0" err="1"/>
              <a:t>not</a:t>
            </a:r>
            <a:r>
              <a:rPr lang="it-IT" dirty="0"/>
              <a:t> </a:t>
            </a:r>
            <a:r>
              <a:rPr lang="it-IT" dirty="0" err="1"/>
              <a:t>apply</a:t>
            </a:r>
            <a:r>
              <a:rPr lang="it-IT" dirty="0"/>
              <a:t> </a:t>
            </a:r>
            <a:r>
              <a:rPr lang="it-IT" dirty="0" err="1"/>
              <a:t>when</a:t>
            </a:r>
            <a:r>
              <a:rPr lang="it-IT" dirty="0"/>
              <a:t> </a:t>
            </a:r>
            <a:r>
              <a:rPr lang="it-IT" dirty="0" err="1"/>
              <a:t>other</a:t>
            </a:r>
            <a:r>
              <a:rPr lang="it-IT" dirty="0"/>
              <a:t> </a:t>
            </a:r>
            <a:r>
              <a:rPr lang="it-IT" dirty="0" err="1"/>
              <a:t>provisions</a:t>
            </a:r>
            <a:r>
              <a:rPr lang="it-IT" dirty="0"/>
              <a:t> can be </a:t>
            </a:r>
            <a:r>
              <a:rPr lang="it-IT" dirty="0" err="1"/>
              <a:t>applied</a:t>
            </a:r>
            <a:r>
              <a:rPr lang="it-IT" dirty="0"/>
              <a:t> (for </a:t>
            </a:r>
            <a:r>
              <a:rPr lang="it-IT" dirty="0" err="1"/>
              <a:t>example</a:t>
            </a:r>
            <a:r>
              <a:rPr lang="it-IT" dirty="0"/>
              <a:t>, </a:t>
            </a:r>
            <a:r>
              <a:rPr lang="it-IT" dirty="0" err="1"/>
              <a:t>workers</a:t>
            </a:r>
            <a:r>
              <a:rPr lang="it-IT" dirty="0"/>
              <a:t> </a:t>
            </a:r>
            <a:r>
              <a:rPr lang="it-IT" dirty="0" err="1"/>
              <a:t>movement</a:t>
            </a:r>
            <a:r>
              <a:rPr lang="it-IT" dirty="0"/>
              <a:t>)</a:t>
            </a:r>
          </a:p>
          <a:p>
            <a:pPr marL="514350" indent="-514350">
              <a:buFont typeface="+mj-lt"/>
              <a:buAutoNum type="arabicPeriod"/>
            </a:pPr>
            <a:r>
              <a:rPr lang="it-IT" dirty="0" err="1"/>
              <a:t>Any</a:t>
            </a:r>
            <a:r>
              <a:rPr lang="it-IT" dirty="0"/>
              <a:t> </a:t>
            </a:r>
            <a:r>
              <a:rPr lang="it-IT" dirty="0" err="1"/>
              <a:t>limitation</a:t>
            </a:r>
            <a:r>
              <a:rPr lang="it-IT" dirty="0"/>
              <a:t> on </a:t>
            </a:r>
            <a:r>
              <a:rPr lang="it-IT" dirty="0" err="1"/>
              <a:t>citizenship</a:t>
            </a:r>
            <a:r>
              <a:rPr lang="it-IT" dirty="0"/>
              <a:t> </a:t>
            </a:r>
            <a:r>
              <a:rPr lang="it-IT" dirty="0" err="1"/>
              <a:t>rights</a:t>
            </a:r>
            <a:r>
              <a:rPr lang="it-IT" dirty="0"/>
              <a:t> </a:t>
            </a:r>
            <a:r>
              <a:rPr lang="it-IT" dirty="0" err="1"/>
              <a:t>would</a:t>
            </a:r>
            <a:r>
              <a:rPr lang="it-IT" dirty="0"/>
              <a:t> be </a:t>
            </a:r>
            <a:r>
              <a:rPr lang="it-IT" dirty="0" err="1"/>
              <a:t>subject</a:t>
            </a:r>
            <a:r>
              <a:rPr lang="it-IT" dirty="0"/>
              <a:t> to </a:t>
            </a:r>
            <a:r>
              <a:rPr lang="it-IT" dirty="0" err="1"/>
              <a:t>judicial</a:t>
            </a:r>
            <a:r>
              <a:rPr lang="it-IT" dirty="0"/>
              <a:t> review and to the </a:t>
            </a:r>
            <a:r>
              <a:rPr lang="it-IT" dirty="0" err="1"/>
              <a:t>principle</a:t>
            </a:r>
            <a:r>
              <a:rPr lang="it-IT" dirty="0"/>
              <a:t> of </a:t>
            </a:r>
            <a:r>
              <a:rPr lang="it-IT" dirty="0" err="1"/>
              <a:t>proportionality</a:t>
            </a:r>
            <a:endParaRPr lang="it-IT" dirty="0"/>
          </a:p>
        </p:txBody>
      </p:sp>
    </p:spTree>
    <p:extLst>
      <p:ext uri="{BB962C8B-B14F-4D97-AF65-F5344CB8AC3E}">
        <p14:creationId xmlns:p14="http://schemas.microsoft.com/office/powerpoint/2010/main" val="440325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BAE9D4-094A-4818-9D32-E12533D716C1}"/>
              </a:ext>
            </a:extLst>
          </p:cNvPr>
          <p:cNvSpPr>
            <a:spLocks noGrp="1"/>
          </p:cNvSpPr>
          <p:nvPr>
            <p:ph type="title"/>
          </p:nvPr>
        </p:nvSpPr>
        <p:spPr/>
        <p:txBody>
          <a:bodyPr/>
          <a:lstStyle/>
          <a:p>
            <a:r>
              <a:rPr lang="it-IT" dirty="0"/>
              <a:t>Directive 2004/38 – </a:t>
            </a:r>
            <a:r>
              <a:rPr lang="it-IT" dirty="0" err="1"/>
              <a:t>Citizenship</a:t>
            </a:r>
            <a:r>
              <a:rPr lang="it-IT" dirty="0"/>
              <a:t> Directive</a:t>
            </a:r>
          </a:p>
        </p:txBody>
      </p:sp>
      <p:sp>
        <p:nvSpPr>
          <p:cNvPr id="3" name="Segnaposto contenuto 2">
            <a:extLst>
              <a:ext uri="{FF2B5EF4-FFF2-40B4-BE49-F238E27FC236}">
                <a16:creationId xmlns:a16="http://schemas.microsoft.com/office/drawing/2014/main" id="{1DC296FE-9F4A-4F69-9817-35E4843313CE}"/>
              </a:ext>
            </a:extLst>
          </p:cNvPr>
          <p:cNvSpPr>
            <a:spLocks noGrp="1"/>
          </p:cNvSpPr>
          <p:nvPr>
            <p:ph idx="1"/>
          </p:nvPr>
        </p:nvSpPr>
        <p:spPr/>
        <p:txBody>
          <a:bodyPr/>
          <a:lstStyle/>
          <a:p>
            <a:pPr marL="514350" indent="-514350">
              <a:buFont typeface="+mj-lt"/>
              <a:buAutoNum type="arabicPeriod"/>
            </a:pPr>
            <a:r>
              <a:rPr lang="it-IT" dirty="0" err="1"/>
              <a:t>Rights</a:t>
            </a:r>
            <a:r>
              <a:rPr lang="it-IT" dirty="0"/>
              <a:t> of exit and entry</a:t>
            </a:r>
          </a:p>
          <a:p>
            <a:pPr marL="514350" indent="-514350">
              <a:buFont typeface="+mj-lt"/>
              <a:buAutoNum type="arabicPeriod"/>
            </a:pPr>
            <a:r>
              <a:rPr lang="it-IT" dirty="0" err="1"/>
              <a:t>Rights</a:t>
            </a:r>
            <a:r>
              <a:rPr lang="it-IT" dirty="0"/>
              <a:t> of residence</a:t>
            </a:r>
          </a:p>
          <a:p>
            <a:pPr marL="514350" indent="-514350">
              <a:buFont typeface="+mj-lt"/>
              <a:buAutoNum type="arabicPeriod"/>
            </a:pPr>
            <a:r>
              <a:rPr lang="it-IT" dirty="0" err="1"/>
              <a:t>Rules</a:t>
            </a:r>
            <a:r>
              <a:rPr lang="it-IT" dirty="0"/>
              <a:t> for the right of </a:t>
            </a:r>
            <a:r>
              <a:rPr lang="it-IT" dirty="0" err="1"/>
              <a:t>permanent</a:t>
            </a:r>
            <a:r>
              <a:rPr lang="it-IT" dirty="0"/>
              <a:t> residence</a:t>
            </a:r>
          </a:p>
          <a:p>
            <a:pPr marL="514350" indent="-514350">
              <a:buFont typeface="+mj-lt"/>
              <a:buAutoNum type="arabicPeriod"/>
            </a:pPr>
            <a:r>
              <a:rPr lang="it-IT" dirty="0"/>
              <a:t>Common </a:t>
            </a:r>
            <a:r>
              <a:rPr lang="it-IT" dirty="0" err="1"/>
              <a:t>provisions</a:t>
            </a:r>
            <a:endParaRPr lang="it-IT" dirty="0"/>
          </a:p>
          <a:p>
            <a:pPr marL="514350" indent="-514350">
              <a:buFont typeface="+mj-lt"/>
              <a:buAutoNum type="arabicPeriod"/>
            </a:pPr>
            <a:r>
              <a:rPr lang="it-IT" dirty="0" err="1"/>
              <a:t>Legitimate</a:t>
            </a:r>
            <a:r>
              <a:rPr lang="it-IT" dirty="0"/>
              <a:t> </a:t>
            </a:r>
            <a:r>
              <a:rPr lang="it-IT" dirty="0" err="1"/>
              <a:t>restrictions</a:t>
            </a:r>
            <a:r>
              <a:rPr lang="it-IT" dirty="0"/>
              <a:t> (public policy, public security, public </a:t>
            </a:r>
            <a:r>
              <a:rPr lang="it-IT" dirty="0" err="1"/>
              <a:t>health</a:t>
            </a:r>
            <a:r>
              <a:rPr lang="it-IT" dirty="0"/>
              <a:t>)</a:t>
            </a:r>
          </a:p>
        </p:txBody>
      </p:sp>
    </p:spTree>
    <p:extLst>
      <p:ext uri="{BB962C8B-B14F-4D97-AF65-F5344CB8AC3E}">
        <p14:creationId xmlns:p14="http://schemas.microsoft.com/office/powerpoint/2010/main" val="3798013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59BF60-4C9C-4B11-BF7D-311FA75236A5}"/>
              </a:ext>
            </a:extLst>
          </p:cNvPr>
          <p:cNvSpPr>
            <a:spLocks noGrp="1"/>
          </p:cNvSpPr>
          <p:nvPr>
            <p:ph type="title"/>
          </p:nvPr>
        </p:nvSpPr>
        <p:spPr/>
        <p:txBody>
          <a:bodyPr/>
          <a:lstStyle/>
          <a:p>
            <a:r>
              <a:rPr lang="it-IT" dirty="0" err="1"/>
              <a:t>Residency</a:t>
            </a:r>
            <a:r>
              <a:rPr lang="it-IT" dirty="0"/>
              <a:t> rights</a:t>
            </a:r>
          </a:p>
        </p:txBody>
      </p:sp>
      <p:sp>
        <p:nvSpPr>
          <p:cNvPr id="3" name="Segnaposto contenuto 2">
            <a:extLst>
              <a:ext uri="{FF2B5EF4-FFF2-40B4-BE49-F238E27FC236}">
                <a16:creationId xmlns:a16="http://schemas.microsoft.com/office/drawing/2014/main" id="{79587C10-71DC-4B46-A35A-9B7AEAD93023}"/>
              </a:ext>
            </a:extLst>
          </p:cNvPr>
          <p:cNvSpPr>
            <a:spLocks noGrp="1"/>
          </p:cNvSpPr>
          <p:nvPr>
            <p:ph idx="1"/>
          </p:nvPr>
        </p:nvSpPr>
        <p:spPr/>
        <p:txBody>
          <a:bodyPr/>
          <a:lstStyle/>
          <a:p>
            <a:pPr marL="514350" indent="-514350">
              <a:buFont typeface="+mj-lt"/>
              <a:buAutoNum type="arabicPeriod"/>
            </a:pPr>
            <a:endParaRPr lang="it-IT" dirty="0"/>
          </a:p>
          <a:p>
            <a:pPr marL="514350" indent="-514350">
              <a:buFont typeface="+mj-lt"/>
              <a:buAutoNum type="arabicPeriod"/>
            </a:pPr>
            <a:r>
              <a:rPr lang="it-IT" dirty="0"/>
              <a:t>Short-</a:t>
            </a:r>
            <a:r>
              <a:rPr lang="it-IT" dirty="0" err="1"/>
              <a:t>term</a:t>
            </a:r>
            <a:r>
              <a:rPr lang="it-IT" dirty="0"/>
              <a:t> (3 months)</a:t>
            </a:r>
          </a:p>
          <a:p>
            <a:pPr marL="514350" indent="-514350">
              <a:buFont typeface="+mj-lt"/>
              <a:buAutoNum type="arabicPeriod"/>
            </a:pPr>
            <a:r>
              <a:rPr lang="it-IT" dirty="0" err="1"/>
              <a:t>Mid</a:t>
            </a:r>
            <a:r>
              <a:rPr lang="it-IT" dirty="0"/>
              <a:t>-Long-</a:t>
            </a:r>
            <a:r>
              <a:rPr lang="it-IT" dirty="0" err="1"/>
              <a:t>term</a:t>
            </a:r>
            <a:r>
              <a:rPr lang="it-IT" dirty="0"/>
              <a:t> (</a:t>
            </a:r>
            <a:r>
              <a:rPr lang="it-IT" dirty="0" err="1"/>
              <a:t>migrant</a:t>
            </a:r>
            <a:r>
              <a:rPr lang="it-IT" dirty="0"/>
              <a:t> workers, </a:t>
            </a:r>
            <a:r>
              <a:rPr lang="it-IT" dirty="0" err="1"/>
              <a:t>students</a:t>
            </a:r>
            <a:r>
              <a:rPr lang="it-IT" dirty="0"/>
              <a:t>, with the condition of </a:t>
            </a:r>
            <a:r>
              <a:rPr lang="it-IT" dirty="0" err="1"/>
              <a:t>enough</a:t>
            </a:r>
            <a:r>
              <a:rPr lang="it-IT" dirty="0"/>
              <a:t> resources and health care insurance)</a:t>
            </a:r>
          </a:p>
          <a:p>
            <a:pPr marL="514350" indent="-514350">
              <a:buFont typeface="+mj-lt"/>
              <a:buAutoNum type="arabicPeriod"/>
            </a:pPr>
            <a:r>
              <a:rPr lang="it-IT" dirty="0" err="1"/>
              <a:t>Permanent</a:t>
            </a:r>
            <a:r>
              <a:rPr lang="it-IT" dirty="0"/>
              <a:t> (</a:t>
            </a:r>
            <a:r>
              <a:rPr lang="it-IT" dirty="0" err="1"/>
              <a:t>after</a:t>
            </a:r>
            <a:r>
              <a:rPr lang="it-IT" dirty="0"/>
              <a:t> </a:t>
            </a:r>
            <a:r>
              <a:rPr lang="it-IT" dirty="0" err="1"/>
              <a:t>lawful</a:t>
            </a:r>
            <a:r>
              <a:rPr lang="it-IT" dirty="0"/>
              <a:t> </a:t>
            </a:r>
            <a:r>
              <a:rPr lang="it-IT" dirty="0" err="1"/>
              <a:t>presence</a:t>
            </a:r>
            <a:r>
              <a:rPr lang="it-IT" dirty="0"/>
              <a:t> for a </a:t>
            </a:r>
            <a:r>
              <a:rPr lang="it-IT" dirty="0" err="1"/>
              <a:t>continuous</a:t>
            </a:r>
            <a:r>
              <a:rPr lang="it-IT" dirty="0"/>
              <a:t> </a:t>
            </a:r>
            <a:r>
              <a:rPr lang="it-IT" dirty="0" err="1"/>
              <a:t>period</a:t>
            </a:r>
            <a:r>
              <a:rPr lang="it-IT" dirty="0"/>
              <a:t> of </a:t>
            </a:r>
            <a:r>
              <a:rPr lang="it-IT" dirty="0" err="1"/>
              <a:t>five</a:t>
            </a:r>
            <a:r>
              <a:rPr lang="it-IT" dirty="0"/>
              <a:t> </a:t>
            </a:r>
            <a:r>
              <a:rPr lang="it-IT" dirty="0" err="1"/>
              <a:t>years</a:t>
            </a:r>
            <a:r>
              <a:rPr lang="it-IT" dirty="0"/>
              <a:t>. </a:t>
            </a:r>
            <a:r>
              <a:rPr lang="it-IT" dirty="0" err="1"/>
              <a:t>It</a:t>
            </a:r>
            <a:r>
              <a:rPr lang="it-IT" dirty="0"/>
              <a:t> </a:t>
            </a:r>
            <a:r>
              <a:rPr lang="it-IT" dirty="0" err="1"/>
              <a:t>is</a:t>
            </a:r>
            <a:r>
              <a:rPr lang="it-IT" dirty="0"/>
              <a:t> </a:t>
            </a:r>
            <a:r>
              <a:rPr lang="it-IT" dirty="0" err="1"/>
              <a:t>independent</a:t>
            </a:r>
            <a:r>
              <a:rPr lang="it-IT" dirty="0"/>
              <a:t> of the </a:t>
            </a:r>
            <a:r>
              <a:rPr lang="it-IT" dirty="0" err="1"/>
              <a:t>economic</a:t>
            </a:r>
            <a:r>
              <a:rPr lang="it-IT" dirty="0"/>
              <a:t> status and the </a:t>
            </a:r>
            <a:r>
              <a:rPr lang="it-IT" dirty="0" err="1"/>
              <a:t>financial</a:t>
            </a:r>
            <a:r>
              <a:rPr lang="it-IT" dirty="0"/>
              <a:t> </a:t>
            </a:r>
            <a:r>
              <a:rPr lang="it-IT" dirty="0" err="1"/>
              <a:t>means</a:t>
            </a:r>
            <a:r>
              <a:rPr lang="it-IT" dirty="0"/>
              <a:t> of the </a:t>
            </a:r>
            <a:r>
              <a:rPr lang="it-IT" dirty="0" err="1"/>
              <a:t>citizen</a:t>
            </a:r>
            <a:r>
              <a:rPr lang="it-IT" dirty="0"/>
              <a:t>).</a:t>
            </a:r>
          </a:p>
        </p:txBody>
      </p:sp>
    </p:spTree>
    <p:extLst>
      <p:ext uri="{BB962C8B-B14F-4D97-AF65-F5344CB8AC3E}">
        <p14:creationId xmlns:p14="http://schemas.microsoft.com/office/powerpoint/2010/main" val="2194871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EFA18E-3DA6-4A31-A7C3-9D26E08C14A8}"/>
              </a:ext>
            </a:extLst>
          </p:cNvPr>
          <p:cNvSpPr>
            <a:spLocks noGrp="1"/>
          </p:cNvSpPr>
          <p:nvPr>
            <p:ph type="title"/>
          </p:nvPr>
        </p:nvSpPr>
        <p:spPr/>
        <p:txBody>
          <a:bodyPr/>
          <a:lstStyle/>
          <a:p>
            <a:r>
              <a:rPr lang="it-IT" dirty="0" err="1"/>
              <a:t>Restrictions</a:t>
            </a:r>
            <a:r>
              <a:rPr lang="it-IT" dirty="0"/>
              <a:t> </a:t>
            </a:r>
          </a:p>
        </p:txBody>
      </p:sp>
      <p:sp>
        <p:nvSpPr>
          <p:cNvPr id="3" name="Segnaposto contenuto 2">
            <a:extLst>
              <a:ext uri="{FF2B5EF4-FFF2-40B4-BE49-F238E27FC236}">
                <a16:creationId xmlns:a16="http://schemas.microsoft.com/office/drawing/2014/main" id="{78067DB2-EEAE-4547-AC2B-817EC9791559}"/>
              </a:ext>
            </a:extLst>
          </p:cNvPr>
          <p:cNvSpPr>
            <a:spLocks noGrp="1"/>
          </p:cNvSpPr>
          <p:nvPr>
            <p:ph idx="1"/>
          </p:nvPr>
        </p:nvSpPr>
        <p:spPr/>
        <p:txBody>
          <a:bodyPr/>
          <a:lstStyle/>
          <a:p>
            <a:pPr marL="0" indent="0">
              <a:buNone/>
            </a:pPr>
            <a:endParaRPr lang="it-IT" dirty="0"/>
          </a:p>
          <a:p>
            <a:r>
              <a:rPr lang="it-IT" dirty="0"/>
              <a:t>Public policy, public security (</a:t>
            </a:r>
            <a:r>
              <a:rPr lang="it-IT" dirty="0" err="1"/>
              <a:t>both</a:t>
            </a:r>
            <a:r>
              <a:rPr lang="it-IT" dirty="0"/>
              <a:t> </a:t>
            </a:r>
            <a:r>
              <a:rPr lang="it-IT" dirty="0" err="1"/>
              <a:t>have</a:t>
            </a:r>
            <a:r>
              <a:rPr lang="it-IT" dirty="0"/>
              <a:t> to be </a:t>
            </a:r>
            <a:r>
              <a:rPr lang="it-IT" dirty="0" err="1"/>
              <a:t>based</a:t>
            </a:r>
            <a:r>
              <a:rPr lang="it-IT" dirty="0"/>
              <a:t> </a:t>
            </a:r>
            <a:r>
              <a:rPr lang="it-IT" dirty="0" err="1"/>
              <a:t>exclusively</a:t>
            </a:r>
            <a:r>
              <a:rPr lang="it-IT" dirty="0"/>
              <a:t> on the personal </a:t>
            </a:r>
            <a:r>
              <a:rPr lang="it-IT" dirty="0" err="1"/>
              <a:t>conduct</a:t>
            </a:r>
            <a:r>
              <a:rPr lang="it-IT" dirty="0"/>
              <a:t> of the </a:t>
            </a:r>
            <a:r>
              <a:rPr lang="it-IT" dirty="0" err="1"/>
              <a:t>person</a:t>
            </a:r>
            <a:r>
              <a:rPr lang="it-IT" dirty="0"/>
              <a:t> </a:t>
            </a:r>
            <a:r>
              <a:rPr lang="it-IT" dirty="0" err="1"/>
              <a:t>concerned</a:t>
            </a:r>
            <a:r>
              <a:rPr lang="it-IT" dirty="0"/>
              <a:t>), public health (</a:t>
            </a:r>
            <a:r>
              <a:rPr lang="it-IT" dirty="0" err="1"/>
              <a:t>diseases</a:t>
            </a:r>
            <a:r>
              <a:rPr lang="it-IT" dirty="0"/>
              <a:t> with </a:t>
            </a:r>
            <a:r>
              <a:rPr lang="it-IT" dirty="0" err="1"/>
              <a:t>epidemic</a:t>
            </a:r>
            <a:r>
              <a:rPr lang="it-IT" dirty="0"/>
              <a:t> </a:t>
            </a:r>
            <a:r>
              <a:rPr lang="it-IT" dirty="0" err="1"/>
              <a:t>potential</a:t>
            </a:r>
            <a:r>
              <a:rPr lang="it-IT" dirty="0"/>
              <a:t>)</a:t>
            </a:r>
          </a:p>
          <a:p>
            <a:r>
              <a:rPr lang="it-IT" dirty="0"/>
              <a:t>Public service</a:t>
            </a:r>
          </a:p>
          <a:p>
            <a:r>
              <a:rPr lang="it-IT" dirty="0" err="1"/>
              <a:t>Implied</a:t>
            </a:r>
            <a:r>
              <a:rPr lang="it-IT" dirty="0"/>
              <a:t> </a:t>
            </a:r>
            <a:r>
              <a:rPr lang="it-IT" dirty="0" err="1"/>
              <a:t>justifications</a:t>
            </a:r>
            <a:r>
              <a:rPr lang="it-IT" dirty="0"/>
              <a:t> (ECJ): imperative </a:t>
            </a:r>
            <a:r>
              <a:rPr lang="it-IT" dirty="0" err="1"/>
              <a:t>requirements</a:t>
            </a:r>
            <a:r>
              <a:rPr lang="it-IT" dirty="0"/>
              <a:t> in the general </a:t>
            </a:r>
            <a:r>
              <a:rPr lang="it-IT" dirty="0" err="1"/>
              <a:t>interest</a:t>
            </a:r>
            <a:r>
              <a:rPr lang="it-IT" dirty="0"/>
              <a:t> (non-</a:t>
            </a:r>
            <a:r>
              <a:rPr lang="it-IT" dirty="0" err="1"/>
              <a:t>discriminatory</a:t>
            </a:r>
            <a:r>
              <a:rPr lang="it-IT" dirty="0"/>
              <a:t> and </a:t>
            </a:r>
            <a:r>
              <a:rPr lang="it-IT" dirty="0" err="1"/>
              <a:t>proportional</a:t>
            </a:r>
            <a:r>
              <a:rPr lang="it-IT" dirty="0"/>
              <a:t>). But </a:t>
            </a:r>
            <a:r>
              <a:rPr lang="it-IT" dirty="0" err="1"/>
              <a:t>there</a:t>
            </a:r>
            <a:r>
              <a:rPr lang="it-IT" dirty="0"/>
              <a:t> </a:t>
            </a:r>
            <a:r>
              <a:rPr lang="it-IT" dirty="0" err="1"/>
              <a:t>is</a:t>
            </a:r>
            <a:r>
              <a:rPr lang="it-IT" dirty="0"/>
              <a:t> </a:t>
            </a:r>
            <a:r>
              <a:rPr lang="it-IT" dirty="0" err="1"/>
              <a:t>confusion</a:t>
            </a:r>
            <a:r>
              <a:rPr lang="it-IT" dirty="0"/>
              <a:t> in the case-</a:t>
            </a:r>
            <a:r>
              <a:rPr lang="it-IT" dirty="0" err="1"/>
              <a:t>law</a:t>
            </a:r>
            <a:r>
              <a:rPr lang="it-IT" dirty="0"/>
              <a:t>. </a:t>
            </a:r>
          </a:p>
        </p:txBody>
      </p:sp>
    </p:spTree>
    <p:extLst>
      <p:ext uri="{BB962C8B-B14F-4D97-AF65-F5344CB8AC3E}">
        <p14:creationId xmlns:p14="http://schemas.microsoft.com/office/powerpoint/2010/main" val="846605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E1E12-81A2-4167-A90E-EAB1CA710938}"/>
              </a:ext>
            </a:extLst>
          </p:cNvPr>
          <p:cNvSpPr>
            <a:spLocks noGrp="1"/>
          </p:cNvSpPr>
          <p:nvPr>
            <p:ph type="title"/>
          </p:nvPr>
        </p:nvSpPr>
        <p:spPr/>
        <p:txBody>
          <a:bodyPr/>
          <a:lstStyle/>
          <a:p>
            <a:r>
              <a:rPr lang="it-IT" dirty="0"/>
              <a:t>Public service </a:t>
            </a:r>
            <a:r>
              <a:rPr lang="it-IT" dirty="0" err="1"/>
              <a:t>exception</a:t>
            </a:r>
            <a:endParaRPr lang="it-IT" dirty="0"/>
          </a:p>
        </p:txBody>
      </p:sp>
      <p:sp>
        <p:nvSpPr>
          <p:cNvPr id="3" name="Segnaposto contenuto 2">
            <a:extLst>
              <a:ext uri="{FF2B5EF4-FFF2-40B4-BE49-F238E27FC236}">
                <a16:creationId xmlns:a16="http://schemas.microsoft.com/office/drawing/2014/main" id="{9EA55C26-78FD-48E7-830D-9B9445E76322}"/>
              </a:ext>
            </a:extLst>
          </p:cNvPr>
          <p:cNvSpPr>
            <a:spLocks noGrp="1"/>
          </p:cNvSpPr>
          <p:nvPr>
            <p:ph idx="1"/>
          </p:nvPr>
        </p:nvSpPr>
        <p:spPr/>
        <p:txBody>
          <a:bodyPr>
            <a:normAutofit fontScale="92500" lnSpcReduction="20000"/>
          </a:bodyPr>
          <a:lstStyle/>
          <a:p>
            <a:r>
              <a:rPr lang="it-IT" dirty="0"/>
              <a:t>For workers: employment in the public service (article 45, 4)</a:t>
            </a:r>
          </a:p>
          <a:p>
            <a:pPr marL="0" indent="0">
              <a:buNone/>
            </a:pPr>
            <a:endParaRPr lang="it-IT" dirty="0"/>
          </a:p>
          <a:p>
            <a:r>
              <a:rPr lang="it-IT" dirty="0"/>
              <a:t>For the right of establishment: </a:t>
            </a:r>
            <a:r>
              <a:rPr lang="it-IT" dirty="0" err="1"/>
              <a:t>activities</a:t>
            </a:r>
            <a:r>
              <a:rPr lang="it-IT" dirty="0"/>
              <a:t> </a:t>
            </a:r>
            <a:r>
              <a:rPr lang="it-IT" dirty="0" err="1"/>
              <a:t>connected</a:t>
            </a:r>
            <a:r>
              <a:rPr lang="it-IT" dirty="0"/>
              <a:t>, </a:t>
            </a:r>
            <a:r>
              <a:rPr lang="it-IT" dirty="0" err="1"/>
              <a:t>even</a:t>
            </a:r>
            <a:r>
              <a:rPr lang="it-IT" dirty="0"/>
              <a:t> </a:t>
            </a:r>
            <a:r>
              <a:rPr lang="it-IT" dirty="0" err="1"/>
              <a:t>occasionally</a:t>
            </a:r>
            <a:r>
              <a:rPr lang="it-IT" dirty="0"/>
              <a:t>, with the </a:t>
            </a:r>
            <a:r>
              <a:rPr lang="it-IT" dirty="0" err="1"/>
              <a:t>exercise</a:t>
            </a:r>
            <a:r>
              <a:rPr lang="it-IT" dirty="0"/>
              <a:t> of </a:t>
            </a:r>
            <a:r>
              <a:rPr lang="it-IT" dirty="0" err="1"/>
              <a:t>official</a:t>
            </a:r>
            <a:r>
              <a:rPr lang="it-IT" dirty="0"/>
              <a:t> authority (</a:t>
            </a:r>
            <a:r>
              <a:rPr lang="it-IT" dirty="0" err="1"/>
              <a:t>article</a:t>
            </a:r>
            <a:r>
              <a:rPr lang="it-IT" dirty="0"/>
              <a:t> 51 TFEU)</a:t>
            </a:r>
          </a:p>
          <a:p>
            <a:endParaRPr lang="it-IT" dirty="0"/>
          </a:p>
          <a:p>
            <a:r>
              <a:rPr lang="it-IT" dirty="0"/>
              <a:t>The Court </a:t>
            </a:r>
            <a:r>
              <a:rPr lang="it-IT" dirty="0" err="1"/>
              <a:t>favored</a:t>
            </a:r>
            <a:r>
              <a:rPr lang="it-IT" dirty="0"/>
              <a:t> a </a:t>
            </a:r>
            <a:r>
              <a:rPr lang="it-IT" dirty="0" err="1"/>
              <a:t>functional</a:t>
            </a:r>
            <a:r>
              <a:rPr lang="it-IT" dirty="0"/>
              <a:t> </a:t>
            </a:r>
            <a:r>
              <a:rPr lang="it-IT" dirty="0" err="1"/>
              <a:t>definition</a:t>
            </a:r>
            <a:r>
              <a:rPr lang="it-IT" dirty="0"/>
              <a:t> for </a:t>
            </a:r>
            <a:r>
              <a:rPr lang="it-IT" dirty="0" err="1"/>
              <a:t>both</a:t>
            </a:r>
            <a:r>
              <a:rPr lang="it-IT" dirty="0"/>
              <a:t> situations  (the </a:t>
            </a:r>
            <a:r>
              <a:rPr lang="it-IT" dirty="0" err="1"/>
              <a:t>restriction</a:t>
            </a:r>
            <a:r>
              <a:rPr lang="it-IT" dirty="0"/>
              <a:t> </a:t>
            </a:r>
            <a:r>
              <a:rPr lang="it-IT" dirty="0" err="1"/>
              <a:t>is</a:t>
            </a:r>
            <a:r>
              <a:rPr lang="it-IT" dirty="0"/>
              <a:t> </a:t>
            </a:r>
            <a:r>
              <a:rPr lang="it-IT" dirty="0" err="1"/>
              <a:t>legitimate</a:t>
            </a:r>
            <a:r>
              <a:rPr lang="it-IT" dirty="0"/>
              <a:t> </a:t>
            </a:r>
            <a:r>
              <a:rPr lang="it-IT" dirty="0" err="1"/>
              <a:t>when</a:t>
            </a:r>
            <a:r>
              <a:rPr lang="it-IT" dirty="0"/>
              <a:t> the </a:t>
            </a:r>
            <a:r>
              <a:rPr lang="it-IT" dirty="0" err="1"/>
              <a:t>person</a:t>
            </a:r>
            <a:r>
              <a:rPr lang="it-IT" dirty="0"/>
              <a:t> </a:t>
            </a:r>
            <a:r>
              <a:rPr lang="it-IT" dirty="0" err="1"/>
              <a:t>performs</a:t>
            </a:r>
            <a:r>
              <a:rPr lang="it-IT" dirty="0"/>
              <a:t> public </a:t>
            </a:r>
            <a:r>
              <a:rPr lang="it-IT" dirty="0" err="1"/>
              <a:t>functions</a:t>
            </a:r>
            <a:r>
              <a:rPr lang="it-IT" dirty="0"/>
              <a:t>)</a:t>
            </a:r>
          </a:p>
        </p:txBody>
      </p:sp>
    </p:spTree>
    <p:extLst>
      <p:ext uri="{BB962C8B-B14F-4D97-AF65-F5344CB8AC3E}">
        <p14:creationId xmlns:p14="http://schemas.microsoft.com/office/powerpoint/2010/main" val="2314560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408CB9-861C-253D-302D-9D8F865F0BFC}"/>
              </a:ext>
            </a:extLst>
          </p:cNvPr>
          <p:cNvSpPr>
            <a:spLocks noGrp="1"/>
          </p:cNvSpPr>
          <p:nvPr>
            <p:ph type="title"/>
          </p:nvPr>
        </p:nvSpPr>
        <p:spPr/>
        <p:txBody>
          <a:bodyPr/>
          <a:lstStyle/>
          <a:p>
            <a:r>
              <a:rPr lang="it-IT" dirty="0"/>
              <a:t>Public service </a:t>
            </a:r>
            <a:r>
              <a:rPr lang="it-IT" dirty="0" err="1"/>
              <a:t>exception</a:t>
            </a:r>
            <a:endParaRPr lang="it-IT" dirty="0"/>
          </a:p>
        </p:txBody>
      </p:sp>
      <p:sp>
        <p:nvSpPr>
          <p:cNvPr id="3" name="Segnaposto contenuto 2">
            <a:extLst>
              <a:ext uri="{FF2B5EF4-FFF2-40B4-BE49-F238E27FC236}">
                <a16:creationId xmlns:a16="http://schemas.microsoft.com/office/drawing/2014/main" id="{EEF1112F-015A-5C40-83F3-9F74FF957AF5}"/>
              </a:ext>
            </a:extLst>
          </p:cNvPr>
          <p:cNvSpPr>
            <a:spLocks noGrp="1"/>
          </p:cNvSpPr>
          <p:nvPr>
            <p:ph idx="1"/>
          </p:nvPr>
        </p:nvSpPr>
        <p:spPr>
          <a:xfrm>
            <a:off x="719667" y="1044222"/>
            <a:ext cx="9753600" cy="4191000"/>
          </a:xfrm>
        </p:spPr>
        <p:txBody>
          <a:bodyPr/>
          <a:lstStyle/>
          <a:p>
            <a:r>
              <a:rPr lang="it-IT" dirty="0"/>
              <a:t>ECJ, case Commission v. </a:t>
            </a:r>
            <a:r>
              <a:rPr lang="it-IT" dirty="0" err="1"/>
              <a:t>Belgium</a:t>
            </a:r>
            <a:r>
              <a:rPr lang="it-IT" dirty="0"/>
              <a:t>, 1980</a:t>
            </a:r>
          </a:p>
          <a:p>
            <a:r>
              <a:rPr lang="it-IT" dirty="0"/>
              <a:t>The </a:t>
            </a:r>
            <a:r>
              <a:rPr lang="it-IT" dirty="0" err="1"/>
              <a:t>classification</a:t>
            </a:r>
            <a:r>
              <a:rPr lang="it-IT" dirty="0"/>
              <a:t> of public service «</a:t>
            </a:r>
            <a:r>
              <a:rPr lang="it-IT" dirty="0" err="1"/>
              <a:t>depends</a:t>
            </a:r>
            <a:r>
              <a:rPr lang="it-IT" dirty="0"/>
              <a:t> on </a:t>
            </a:r>
            <a:r>
              <a:rPr lang="it-IT" dirty="0" err="1"/>
              <a:t>whether</a:t>
            </a:r>
            <a:r>
              <a:rPr lang="it-IT" dirty="0"/>
              <a:t> or </a:t>
            </a:r>
            <a:r>
              <a:rPr lang="it-IT" dirty="0" err="1"/>
              <a:t>not</a:t>
            </a:r>
            <a:r>
              <a:rPr lang="it-IT" dirty="0"/>
              <a:t> the posts in </a:t>
            </a:r>
            <a:r>
              <a:rPr lang="it-IT" dirty="0" err="1"/>
              <a:t>question</a:t>
            </a:r>
            <a:r>
              <a:rPr lang="it-IT" dirty="0"/>
              <a:t> are </a:t>
            </a:r>
            <a:r>
              <a:rPr lang="it-IT" dirty="0" err="1"/>
              <a:t>typical</a:t>
            </a:r>
            <a:r>
              <a:rPr lang="it-IT" dirty="0"/>
              <a:t> of the </a:t>
            </a:r>
            <a:r>
              <a:rPr lang="it-IT" dirty="0" err="1"/>
              <a:t>specific</a:t>
            </a:r>
            <a:r>
              <a:rPr lang="it-IT" dirty="0"/>
              <a:t> activities of the public service in so far </a:t>
            </a:r>
            <a:r>
              <a:rPr lang="it-IT" dirty="0" err="1"/>
              <a:t>as</a:t>
            </a:r>
            <a:r>
              <a:rPr lang="it-IT" dirty="0"/>
              <a:t> the </a:t>
            </a:r>
            <a:r>
              <a:rPr lang="it-IT" dirty="0" err="1"/>
              <a:t>exercise</a:t>
            </a:r>
            <a:r>
              <a:rPr lang="it-IT" dirty="0"/>
              <a:t> of powers </a:t>
            </a:r>
            <a:r>
              <a:rPr lang="it-IT" dirty="0" err="1"/>
              <a:t>conferred</a:t>
            </a:r>
            <a:r>
              <a:rPr lang="it-IT" dirty="0"/>
              <a:t> by public </a:t>
            </a:r>
            <a:r>
              <a:rPr lang="it-IT" dirty="0" err="1"/>
              <a:t>law</a:t>
            </a:r>
            <a:r>
              <a:rPr lang="it-IT" dirty="0"/>
              <a:t> and </a:t>
            </a:r>
            <a:r>
              <a:rPr lang="it-IT" dirty="0" err="1"/>
              <a:t>responsibilities</a:t>
            </a:r>
            <a:r>
              <a:rPr lang="it-IT" dirty="0"/>
              <a:t> for </a:t>
            </a:r>
            <a:r>
              <a:rPr lang="it-IT" dirty="0" err="1"/>
              <a:t>safeguarding</a:t>
            </a:r>
            <a:r>
              <a:rPr lang="it-IT" dirty="0"/>
              <a:t> the general </a:t>
            </a:r>
            <a:r>
              <a:rPr lang="it-IT" dirty="0" err="1"/>
              <a:t>interests</a:t>
            </a:r>
            <a:r>
              <a:rPr lang="it-IT" dirty="0"/>
              <a:t> of the State are </a:t>
            </a:r>
            <a:r>
              <a:rPr lang="it-IT" dirty="0" err="1"/>
              <a:t>vested</a:t>
            </a:r>
            <a:r>
              <a:rPr lang="it-IT" dirty="0"/>
              <a:t> in </a:t>
            </a:r>
            <a:r>
              <a:rPr lang="it-IT" dirty="0" err="1"/>
              <a:t>it</a:t>
            </a:r>
            <a:r>
              <a:rPr lang="it-IT" dirty="0"/>
              <a:t>». </a:t>
            </a:r>
          </a:p>
          <a:p>
            <a:r>
              <a:rPr lang="it-IT" dirty="0"/>
              <a:t>The work must involve a «special </a:t>
            </a:r>
            <a:r>
              <a:rPr lang="it-IT" dirty="0" err="1"/>
              <a:t>relationship</a:t>
            </a:r>
            <a:r>
              <a:rPr lang="it-IT" dirty="0"/>
              <a:t> of </a:t>
            </a:r>
            <a:r>
              <a:rPr lang="it-IT" dirty="0" err="1"/>
              <a:t>allegiance</a:t>
            </a:r>
            <a:r>
              <a:rPr lang="it-IT" dirty="0"/>
              <a:t> to the State and </a:t>
            </a:r>
            <a:r>
              <a:rPr lang="it-IT" dirty="0" err="1"/>
              <a:t>reciprocity</a:t>
            </a:r>
            <a:r>
              <a:rPr lang="it-IT" dirty="0"/>
              <a:t> of </a:t>
            </a:r>
            <a:r>
              <a:rPr lang="it-IT" dirty="0" err="1"/>
              <a:t>rights</a:t>
            </a:r>
            <a:r>
              <a:rPr lang="it-IT" dirty="0"/>
              <a:t> and duties </a:t>
            </a:r>
            <a:r>
              <a:rPr lang="it-IT" dirty="0" err="1"/>
              <a:t>which</a:t>
            </a:r>
            <a:r>
              <a:rPr lang="it-IT" dirty="0"/>
              <a:t> </a:t>
            </a:r>
            <a:r>
              <a:rPr lang="it-IT" dirty="0" err="1"/>
              <a:t>form</a:t>
            </a:r>
            <a:r>
              <a:rPr lang="it-IT" dirty="0"/>
              <a:t> the </a:t>
            </a:r>
            <a:r>
              <a:rPr lang="it-IT" dirty="0" err="1"/>
              <a:t>foundation</a:t>
            </a:r>
            <a:r>
              <a:rPr lang="it-IT" dirty="0"/>
              <a:t> of the bond of </a:t>
            </a:r>
            <a:r>
              <a:rPr lang="it-IT" dirty="0" err="1"/>
              <a:t>nationality</a:t>
            </a:r>
            <a:r>
              <a:rPr lang="it-IT" dirty="0"/>
              <a:t>».</a:t>
            </a:r>
          </a:p>
        </p:txBody>
      </p:sp>
    </p:spTree>
    <p:extLst>
      <p:ext uri="{BB962C8B-B14F-4D97-AF65-F5344CB8AC3E}">
        <p14:creationId xmlns:p14="http://schemas.microsoft.com/office/powerpoint/2010/main" val="2752345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1AA4EA-DE48-4CDE-8BC7-0492BDC3846F}"/>
              </a:ext>
            </a:extLst>
          </p:cNvPr>
          <p:cNvSpPr>
            <a:spLocks noGrp="1"/>
          </p:cNvSpPr>
          <p:nvPr>
            <p:ph type="title"/>
          </p:nvPr>
        </p:nvSpPr>
        <p:spPr/>
        <p:txBody>
          <a:bodyPr/>
          <a:lstStyle/>
          <a:p>
            <a:r>
              <a:rPr lang="it-IT" dirty="0" err="1"/>
              <a:t>Workers</a:t>
            </a:r>
            <a:r>
              <a:rPr lang="it-IT" dirty="0"/>
              <a:t> </a:t>
            </a:r>
          </a:p>
        </p:txBody>
      </p:sp>
      <p:sp>
        <p:nvSpPr>
          <p:cNvPr id="3" name="Segnaposto contenuto 2">
            <a:extLst>
              <a:ext uri="{FF2B5EF4-FFF2-40B4-BE49-F238E27FC236}">
                <a16:creationId xmlns:a16="http://schemas.microsoft.com/office/drawing/2014/main" id="{18F911B1-24F1-4C43-AC17-D90B86248BDA}"/>
              </a:ext>
            </a:extLst>
          </p:cNvPr>
          <p:cNvSpPr>
            <a:spLocks noGrp="1"/>
          </p:cNvSpPr>
          <p:nvPr>
            <p:ph idx="1"/>
          </p:nvPr>
        </p:nvSpPr>
        <p:spPr/>
        <p:txBody>
          <a:bodyPr>
            <a:normAutofit fontScale="55000" lnSpcReduction="20000"/>
          </a:bodyPr>
          <a:lstStyle/>
          <a:p>
            <a:r>
              <a:rPr lang="it-IT" dirty="0" err="1"/>
              <a:t>Article</a:t>
            </a:r>
            <a:r>
              <a:rPr lang="it-IT" dirty="0"/>
              <a:t> 45 TFEU:</a:t>
            </a:r>
          </a:p>
          <a:p>
            <a:pPr marL="0" indent="0">
              <a:buNone/>
            </a:pPr>
            <a:r>
              <a:rPr lang="en-US" dirty="0"/>
              <a:t> “1. Freedom of movement for workers shall be secured within the Union.</a:t>
            </a:r>
          </a:p>
          <a:p>
            <a:pPr marL="0" indent="0">
              <a:buNone/>
            </a:pPr>
            <a:r>
              <a:rPr lang="en-US" dirty="0"/>
              <a:t> 2. Such freedom of movement shall entail the abolition of any discrimination based on nationality between workers of the Member States as regards employment, remuneration and other conditions of work and employment. </a:t>
            </a:r>
          </a:p>
          <a:p>
            <a:pPr marL="0" indent="0">
              <a:buNone/>
            </a:pPr>
            <a:r>
              <a:rPr lang="en-US" dirty="0"/>
              <a:t>3. It shall entail the right, subject to limitations justified on grounds of public policy, public security or public health: </a:t>
            </a:r>
          </a:p>
          <a:p>
            <a:pPr marL="0" indent="0">
              <a:buNone/>
            </a:pPr>
            <a:r>
              <a:rPr lang="en-US" dirty="0"/>
              <a:t>(a) to accept offers of employment actually made; </a:t>
            </a:r>
          </a:p>
          <a:p>
            <a:pPr marL="0" indent="0">
              <a:buNone/>
            </a:pPr>
            <a:r>
              <a:rPr lang="en-US" dirty="0"/>
              <a:t>(b) to move freely within the territory of Member States for this purpose; </a:t>
            </a:r>
          </a:p>
          <a:p>
            <a:pPr marL="0" indent="0">
              <a:buNone/>
            </a:pPr>
            <a:r>
              <a:rPr lang="en-US" dirty="0"/>
              <a:t>(c) to stay in a Member State for the purpose of employment in accordance with the provisions governing the employment of nationals of that State laid down by law, regulation or administrative action; </a:t>
            </a:r>
          </a:p>
          <a:p>
            <a:pPr marL="0" indent="0">
              <a:buNone/>
            </a:pPr>
            <a:r>
              <a:rPr lang="en-US" dirty="0"/>
              <a:t>(d) to remain in the territory of a Member State after having been employed in that State, subject to conditions which shall be embodied in regulations to be drawn up by the Commission. </a:t>
            </a:r>
          </a:p>
          <a:p>
            <a:pPr marL="0" indent="0">
              <a:buNone/>
            </a:pPr>
            <a:r>
              <a:rPr lang="en-US" dirty="0"/>
              <a:t>4. The provisions of this Article shall not apply to employment in the public service”. </a:t>
            </a:r>
            <a:endParaRPr lang="it-IT" dirty="0"/>
          </a:p>
          <a:p>
            <a:endParaRPr lang="it-IT" dirty="0"/>
          </a:p>
        </p:txBody>
      </p:sp>
    </p:spTree>
    <p:extLst>
      <p:ext uri="{BB962C8B-B14F-4D97-AF65-F5344CB8AC3E}">
        <p14:creationId xmlns:p14="http://schemas.microsoft.com/office/powerpoint/2010/main" val="138835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1AA4EA-DE48-4CDE-8BC7-0492BDC3846F}"/>
              </a:ext>
            </a:extLst>
          </p:cNvPr>
          <p:cNvSpPr>
            <a:spLocks noGrp="1"/>
          </p:cNvSpPr>
          <p:nvPr>
            <p:ph type="title"/>
          </p:nvPr>
        </p:nvSpPr>
        <p:spPr/>
        <p:txBody>
          <a:bodyPr/>
          <a:lstStyle/>
          <a:p>
            <a:r>
              <a:rPr lang="it-IT" dirty="0" err="1"/>
              <a:t>Workers</a:t>
            </a:r>
            <a:r>
              <a:rPr lang="it-IT" dirty="0"/>
              <a:t> </a:t>
            </a:r>
          </a:p>
        </p:txBody>
      </p:sp>
      <p:sp>
        <p:nvSpPr>
          <p:cNvPr id="3" name="Segnaposto contenuto 2">
            <a:extLst>
              <a:ext uri="{FF2B5EF4-FFF2-40B4-BE49-F238E27FC236}">
                <a16:creationId xmlns:a16="http://schemas.microsoft.com/office/drawing/2014/main" id="{18F911B1-24F1-4C43-AC17-D90B86248BDA}"/>
              </a:ext>
            </a:extLst>
          </p:cNvPr>
          <p:cNvSpPr>
            <a:spLocks noGrp="1"/>
          </p:cNvSpPr>
          <p:nvPr>
            <p:ph idx="1"/>
          </p:nvPr>
        </p:nvSpPr>
        <p:spPr/>
        <p:txBody>
          <a:bodyPr>
            <a:normAutofit lnSpcReduction="10000"/>
          </a:bodyPr>
          <a:lstStyle/>
          <a:p>
            <a:r>
              <a:rPr lang="it-IT" dirty="0" err="1"/>
              <a:t>Article</a:t>
            </a:r>
            <a:r>
              <a:rPr lang="it-IT" dirty="0"/>
              <a:t> 45 </a:t>
            </a:r>
            <a:r>
              <a:rPr lang="it-IT" dirty="0" err="1"/>
              <a:t>has</a:t>
            </a:r>
            <a:r>
              <a:rPr lang="it-IT" dirty="0"/>
              <a:t> </a:t>
            </a:r>
            <a:r>
              <a:rPr lang="it-IT" dirty="0" err="1"/>
              <a:t>direct</a:t>
            </a:r>
            <a:r>
              <a:rPr lang="it-IT" dirty="0"/>
              <a:t> </a:t>
            </a:r>
            <a:r>
              <a:rPr lang="it-IT" dirty="0" err="1"/>
              <a:t>effect</a:t>
            </a:r>
            <a:r>
              <a:rPr lang="it-IT" dirty="0"/>
              <a:t>, </a:t>
            </a:r>
            <a:r>
              <a:rPr lang="it-IT" dirty="0" err="1"/>
              <a:t>according</a:t>
            </a:r>
            <a:r>
              <a:rPr lang="it-IT" dirty="0"/>
              <a:t> to the ECJ.</a:t>
            </a:r>
          </a:p>
          <a:p>
            <a:r>
              <a:rPr lang="it-IT" dirty="0" err="1"/>
              <a:t>Implementing</a:t>
            </a:r>
            <a:r>
              <a:rPr lang="it-IT" dirty="0"/>
              <a:t> </a:t>
            </a:r>
            <a:r>
              <a:rPr lang="it-IT" dirty="0" err="1"/>
              <a:t>legislation</a:t>
            </a:r>
            <a:r>
              <a:rPr lang="it-IT" dirty="0"/>
              <a:t>:</a:t>
            </a:r>
          </a:p>
          <a:p>
            <a:endParaRPr lang="it-IT" dirty="0"/>
          </a:p>
          <a:p>
            <a:r>
              <a:rPr lang="it-IT" dirty="0" err="1"/>
              <a:t>Regulation</a:t>
            </a:r>
            <a:r>
              <a:rPr lang="it-IT" dirty="0"/>
              <a:t> 429/2011 on </a:t>
            </a:r>
            <a:r>
              <a:rPr lang="it-IT" dirty="0" err="1"/>
              <a:t>freedom</a:t>
            </a:r>
            <a:r>
              <a:rPr lang="it-IT" dirty="0"/>
              <a:t> of </a:t>
            </a:r>
            <a:r>
              <a:rPr lang="it-IT" dirty="0" err="1"/>
              <a:t>movement</a:t>
            </a:r>
            <a:r>
              <a:rPr lang="it-IT" dirty="0"/>
              <a:t> of </a:t>
            </a:r>
            <a:r>
              <a:rPr lang="it-IT" dirty="0" err="1"/>
              <a:t>workers</a:t>
            </a:r>
            <a:r>
              <a:rPr lang="it-IT" dirty="0"/>
              <a:t> </a:t>
            </a:r>
            <a:r>
              <a:rPr lang="it-IT" dirty="0" err="1"/>
              <a:t>within</a:t>
            </a:r>
            <a:r>
              <a:rPr lang="it-IT" dirty="0"/>
              <a:t> the Union</a:t>
            </a:r>
          </a:p>
          <a:p>
            <a:r>
              <a:rPr lang="it-IT" dirty="0"/>
              <a:t>Directive 2004/38 on the right of </a:t>
            </a:r>
            <a:r>
              <a:rPr lang="it-IT" dirty="0" err="1"/>
              <a:t>citizens</a:t>
            </a:r>
            <a:r>
              <a:rPr lang="it-IT" dirty="0"/>
              <a:t> and </a:t>
            </a:r>
            <a:r>
              <a:rPr lang="it-IT" dirty="0" err="1"/>
              <a:t>their</a:t>
            </a:r>
            <a:r>
              <a:rPr lang="it-IT" dirty="0"/>
              <a:t> family </a:t>
            </a:r>
            <a:r>
              <a:rPr lang="it-IT" dirty="0" err="1"/>
              <a:t>members</a:t>
            </a:r>
            <a:r>
              <a:rPr lang="it-IT" dirty="0"/>
              <a:t> to </a:t>
            </a:r>
            <a:r>
              <a:rPr lang="it-IT" dirty="0" err="1"/>
              <a:t>move</a:t>
            </a:r>
            <a:r>
              <a:rPr lang="it-IT" dirty="0"/>
              <a:t> and </a:t>
            </a:r>
            <a:r>
              <a:rPr lang="it-IT" dirty="0" err="1"/>
              <a:t>reside</a:t>
            </a:r>
            <a:r>
              <a:rPr lang="it-IT" dirty="0"/>
              <a:t> </a:t>
            </a:r>
            <a:r>
              <a:rPr lang="it-IT" dirty="0" err="1"/>
              <a:t>freely</a:t>
            </a:r>
            <a:r>
              <a:rPr lang="it-IT" dirty="0"/>
              <a:t> </a:t>
            </a:r>
            <a:r>
              <a:rPr lang="it-IT" dirty="0" err="1"/>
              <a:t>within</a:t>
            </a:r>
            <a:r>
              <a:rPr lang="it-IT" dirty="0"/>
              <a:t> the </a:t>
            </a:r>
            <a:r>
              <a:rPr lang="it-IT" dirty="0" err="1"/>
              <a:t>territory</a:t>
            </a:r>
            <a:r>
              <a:rPr lang="it-IT" dirty="0"/>
              <a:t> of the </a:t>
            </a:r>
            <a:r>
              <a:rPr lang="it-IT" dirty="0" err="1"/>
              <a:t>Member</a:t>
            </a:r>
            <a:r>
              <a:rPr lang="it-IT" dirty="0"/>
              <a:t> </a:t>
            </a:r>
            <a:r>
              <a:rPr lang="it-IT" dirty="0" err="1"/>
              <a:t>States</a:t>
            </a:r>
            <a:endParaRPr lang="it-IT" dirty="0"/>
          </a:p>
        </p:txBody>
      </p:sp>
    </p:spTree>
    <p:extLst>
      <p:ext uri="{BB962C8B-B14F-4D97-AF65-F5344CB8AC3E}">
        <p14:creationId xmlns:p14="http://schemas.microsoft.com/office/powerpoint/2010/main" val="1388358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02C925-1E27-40A7-AFA2-828ACBDB481F}"/>
              </a:ext>
            </a:extLst>
          </p:cNvPr>
          <p:cNvSpPr>
            <a:spLocks noGrp="1"/>
          </p:cNvSpPr>
          <p:nvPr>
            <p:ph type="title"/>
          </p:nvPr>
        </p:nvSpPr>
        <p:spPr/>
        <p:txBody>
          <a:bodyPr/>
          <a:lstStyle/>
          <a:p>
            <a:r>
              <a:rPr lang="it-IT" dirty="0"/>
              <a:t>Personal scope. The </a:t>
            </a:r>
            <a:r>
              <a:rPr lang="it-IT" dirty="0" err="1"/>
              <a:t>notion</a:t>
            </a:r>
            <a:r>
              <a:rPr lang="it-IT" dirty="0"/>
              <a:t> of </a:t>
            </a:r>
            <a:r>
              <a:rPr lang="it-IT" dirty="0" err="1"/>
              <a:t>workers</a:t>
            </a:r>
            <a:endParaRPr lang="it-IT" dirty="0"/>
          </a:p>
        </p:txBody>
      </p:sp>
      <p:sp>
        <p:nvSpPr>
          <p:cNvPr id="3" name="Segnaposto contenuto 2">
            <a:extLst>
              <a:ext uri="{FF2B5EF4-FFF2-40B4-BE49-F238E27FC236}">
                <a16:creationId xmlns:a16="http://schemas.microsoft.com/office/drawing/2014/main" id="{0F2B296E-85E5-404F-8B0B-4E110C5E2301}"/>
              </a:ext>
            </a:extLst>
          </p:cNvPr>
          <p:cNvSpPr>
            <a:spLocks noGrp="1"/>
          </p:cNvSpPr>
          <p:nvPr>
            <p:ph idx="1"/>
          </p:nvPr>
        </p:nvSpPr>
        <p:spPr/>
        <p:txBody>
          <a:bodyPr>
            <a:normAutofit fontScale="85000" lnSpcReduction="20000"/>
          </a:bodyPr>
          <a:lstStyle/>
          <a:p>
            <a:r>
              <a:rPr lang="en-US" dirty="0"/>
              <a:t>ECJ: need for a European notion of workers, in order to prevent Member States from limiting the personal scope of the freedom through unilateral national legislation.</a:t>
            </a:r>
          </a:p>
          <a:p>
            <a:r>
              <a:rPr lang="en-US" dirty="0"/>
              <a:t>«for a certain period of time a person performs services for and under the direction of another person in return for which he receives remuneration»</a:t>
            </a:r>
          </a:p>
          <a:p>
            <a:r>
              <a:rPr lang="en-US" dirty="0"/>
              <a:t>Elements: permanency (the person has to be settled)</a:t>
            </a:r>
          </a:p>
          <a:p>
            <a:r>
              <a:rPr lang="en-US" dirty="0"/>
              <a:t>Subordination</a:t>
            </a:r>
          </a:p>
          <a:p>
            <a:r>
              <a:rPr lang="en-US" dirty="0"/>
              <a:t>Remuneration (the number of working hours and the level of remuneration is irrelevant, provided that the activity is “effective and genuine”)</a:t>
            </a:r>
          </a:p>
          <a:p>
            <a:endParaRPr lang="en-US" dirty="0"/>
          </a:p>
        </p:txBody>
      </p:sp>
    </p:spTree>
    <p:extLst>
      <p:ext uri="{BB962C8B-B14F-4D97-AF65-F5344CB8AC3E}">
        <p14:creationId xmlns:p14="http://schemas.microsoft.com/office/powerpoint/2010/main" val="2675012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02C925-1E27-40A7-AFA2-828ACBDB481F}"/>
              </a:ext>
            </a:extLst>
          </p:cNvPr>
          <p:cNvSpPr>
            <a:spLocks noGrp="1"/>
          </p:cNvSpPr>
          <p:nvPr>
            <p:ph type="title"/>
          </p:nvPr>
        </p:nvSpPr>
        <p:spPr/>
        <p:txBody>
          <a:bodyPr/>
          <a:lstStyle/>
          <a:p>
            <a:r>
              <a:rPr lang="it-IT" dirty="0"/>
              <a:t>Personal scope. The </a:t>
            </a:r>
            <a:r>
              <a:rPr lang="it-IT" dirty="0" err="1"/>
              <a:t>notion</a:t>
            </a:r>
            <a:r>
              <a:rPr lang="it-IT" dirty="0"/>
              <a:t> of </a:t>
            </a:r>
            <a:r>
              <a:rPr lang="it-IT" dirty="0" err="1"/>
              <a:t>workers</a:t>
            </a:r>
            <a:endParaRPr lang="it-IT" dirty="0"/>
          </a:p>
        </p:txBody>
      </p:sp>
      <p:sp>
        <p:nvSpPr>
          <p:cNvPr id="3" name="Segnaposto contenuto 2">
            <a:extLst>
              <a:ext uri="{FF2B5EF4-FFF2-40B4-BE49-F238E27FC236}">
                <a16:creationId xmlns:a16="http://schemas.microsoft.com/office/drawing/2014/main" id="{0F2B296E-85E5-404F-8B0B-4E110C5E2301}"/>
              </a:ext>
            </a:extLst>
          </p:cNvPr>
          <p:cNvSpPr>
            <a:spLocks noGrp="1"/>
          </p:cNvSpPr>
          <p:nvPr>
            <p:ph idx="1"/>
          </p:nvPr>
        </p:nvSpPr>
        <p:spPr/>
        <p:txBody>
          <a:bodyPr>
            <a:normAutofit/>
          </a:bodyPr>
          <a:lstStyle/>
          <a:p>
            <a:endParaRPr lang="en-US" dirty="0"/>
          </a:p>
          <a:p>
            <a:endParaRPr lang="en-US" dirty="0"/>
          </a:p>
          <a:p>
            <a:r>
              <a:rPr lang="en-US" dirty="0"/>
              <a:t>The so called “quasi-workers”: people who search an employment and people who used to be employed and are currently unemployed. They are included in the personal scope of article 45, with some reasonable limitations (time they are allowed to stay in the country in order to search a job)</a:t>
            </a:r>
          </a:p>
          <a:p>
            <a:endParaRPr lang="en-US" dirty="0"/>
          </a:p>
        </p:txBody>
      </p:sp>
    </p:spTree>
    <p:extLst>
      <p:ext uri="{BB962C8B-B14F-4D97-AF65-F5344CB8AC3E}">
        <p14:creationId xmlns:p14="http://schemas.microsoft.com/office/powerpoint/2010/main" val="267501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615A4B-F127-40E8-A826-3B6E14F463C2}"/>
              </a:ext>
            </a:extLst>
          </p:cNvPr>
          <p:cNvSpPr>
            <a:spLocks noGrp="1"/>
          </p:cNvSpPr>
          <p:nvPr>
            <p:ph type="title"/>
          </p:nvPr>
        </p:nvSpPr>
        <p:spPr/>
        <p:txBody>
          <a:bodyPr/>
          <a:lstStyle/>
          <a:p>
            <a:r>
              <a:rPr lang="it-IT" dirty="0" err="1"/>
              <a:t>Material</a:t>
            </a:r>
            <a:r>
              <a:rPr lang="it-IT" dirty="0"/>
              <a:t> scope. </a:t>
            </a:r>
            <a:r>
              <a:rPr lang="it-IT" dirty="0" err="1"/>
              <a:t>Equality</a:t>
            </a:r>
            <a:r>
              <a:rPr lang="it-IT" dirty="0"/>
              <a:t> in access and treatment</a:t>
            </a:r>
          </a:p>
        </p:txBody>
      </p:sp>
      <p:sp>
        <p:nvSpPr>
          <p:cNvPr id="3" name="Segnaposto contenuto 2">
            <a:extLst>
              <a:ext uri="{FF2B5EF4-FFF2-40B4-BE49-F238E27FC236}">
                <a16:creationId xmlns:a16="http://schemas.microsoft.com/office/drawing/2014/main" id="{B9FD451A-35B7-4311-871A-AB23D03B7624}"/>
              </a:ext>
            </a:extLst>
          </p:cNvPr>
          <p:cNvSpPr>
            <a:spLocks noGrp="1"/>
          </p:cNvSpPr>
          <p:nvPr>
            <p:ph idx="1"/>
          </p:nvPr>
        </p:nvSpPr>
        <p:spPr/>
        <p:txBody>
          <a:bodyPr>
            <a:normAutofit fontScale="85000" lnSpcReduction="10000"/>
          </a:bodyPr>
          <a:lstStyle/>
          <a:p>
            <a:r>
              <a:rPr lang="it-IT" dirty="0" err="1"/>
              <a:t>Article</a:t>
            </a:r>
            <a:r>
              <a:rPr lang="it-IT" dirty="0"/>
              <a:t> 7 </a:t>
            </a:r>
            <a:r>
              <a:rPr lang="it-IT" dirty="0" err="1"/>
              <a:t>regulation</a:t>
            </a:r>
            <a:r>
              <a:rPr lang="it-IT" dirty="0"/>
              <a:t> 492/2011:</a:t>
            </a:r>
          </a:p>
          <a:p>
            <a:r>
              <a:rPr lang="it-IT" dirty="0"/>
              <a:t>«1. a worker </a:t>
            </a:r>
            <a:r>
              <a:rPr lang="it-IT" dirty="0" err="1"/>
              <a:t>who</a:t>
            </a:r>
            <a:r>
              <a:rPr lang="it-IT" dirty="0"/>
              <a:t> </a:t>
            </a:r>
            <a:r>
              <a:rPr lang="it-IT" dirty="0" err="1"/>
              <a:t>is</a:t>
            </a:r>
            <a:r>
              <a:rPr lang="it-IT" dirty="0"/>
              <a:t> a </a:t>
            </a:r>
            <a:r>
              <a:rPr lang="it-IT" dirty="0" err="1"/>
              <a:t>national</a:t>
            </a:r>
            <a:r>
              <a:rPr lang="it-IT" dirty="0"/>
              <a:t> of a </a:t>
            </a:r>
            <a:r>
              <a:rPr lang="it-IT" dirty="0" err="1"/>
              <a:t>Member</a:t>
            </a:r>
            <a:r>
              <a:rPr lang="it-IT" dirty="0"/>
              <a:t> State </a:t>
            </a:r>
            <a:r>
              <a:rPr lang="it-IT" dirty="0" err="1"/>
              <a:t>may</a:t>
            </a:r>
            <a:r>
              <a:rPr lang="it-IT" dirty="0"/>
              <a:t> </a:t>
            </a:r>
            <a:r>
              <a:rPr lang="it-IT" dirty="0" err="1"/>
              <a:t>not</a:t>
            </a:r>
            <a:r>
              <a:rPr lang="it-IT" dirty="0"/>
              <a:t>, in the </a:t>
            </a:r>
            <a:r>
              <a:rPr lang="it-IT" dirty="0" err="1"/>
              <a:t>territory</a:t>
            </a:r>
            <a:r>
              <a:rPr lang="it-IT" dirty="0"/>
              <a:t> of </a:t>
            </a:r>
            <a:r>
              <a:rPr lang="it-IT" dirty="0" err="1"/>
              <a:t>another</a:t>
            </a:r>
            <a:r>
              <a:rPr lang="it-IT" dirty="0"/>
              <a:t> </a:t>
            </a:r>
            <a:r>
              <a:rPr lang="it-IT" dirty="0" err="1"/>
              <a:t>Member</a:t>
            </a:r>
            <a:r>
              <a:rPr lang="it-IT" dirty="0"/>
              <a:t> State, be </a:t>
            </a:r>
            <a:r>
              <a:rPr lang="it-IT" dirty="0" err="1"/>
              <a:t>treated</a:t>
            </a:r>
            <a:r>
              <a:rPr lang="it-IT" dirty="0"/>
              <a:t> </a:t>
            </a:r>
            <a:r>
              <a:rPr lang="it-IT" dirty="0" err="1"/>
              <a:t>differently</a:t>
            </a:r>
            <a:r>
              <a:rPr lang="it-IT" dirty="0"/>
              <a:t> from </a:t>
            </a:r>
            <a:r>
              <a:rPr lang="it-IT" dirty="0" err="1"/>
              <a:t>national</a:t>
            </a:r>
            <a:r>
              <a:rPr lang="it-IT" dirty="0"/>
              <a:t> </a:t>
            </a:r>
            <a:r>
              <a:rPr lang="it-IT" dirty="0" err="1"/>
              <a:t>workers</a:t>
            </a:r>
            <a:r>
              <a:rPr lang="it-IT" dirty="0"/>
              <a:t> by </a:t>
            </a:r>
            <a:r>
              <a:rPr lang="it-IT" dirty="0" err="1"/>
              <a:t>reason</a:t>
            </a:r>
            <a:r>
              <a:rPr lang="it-IT" dirty="0"/>
              <a:t> of </a:t>
            </a:r>
            <a:r>
              <a:rPr lang="it-IT" dirty="0" err="1"/>
              <a:t>his</a:t>
            </a:r>
            <a:r>
              <a:rPr lang="it-IT" dirty="0"/>
              <a:t> </a:t>
            </a:r>
            <a:r>
              <a:rPr lang="it-IT" dirty="0" err="1"/>
              <a:t>nationality</a:t>
            </a:r>
            <a:r>
              <a:rPr lang="it-IT" dirty="0"/>
              <a:t> in </a:t>
            </a:r>
            <a:r>
              <a:rPr lang="it-IT" dirty="0" err="1"/>
              <a:t>respect</a:t>
            </a:r>
            <a:r>
              <a:rPr lang="it-IT" dirty="0"/>
              <a:t> of </a:t>
            </a:r>
            <a:r>
              <a:rPr lang="it-IT" dirty="0" err="1"/>
              <a:t>any</a:t>
            </a:r>
            <a:r>
              <a:rPr lang="it-IT" dirty="0"/>
              <a:t> </a:t>
            </a:r>
            <a:r>
              <a:rPr lang="it-IT" dirty="0" err="1"/>
              <a:t>conditions</a:t>
            </a:r>
            <a:r>
              <a:rPr lang="it-IT" dirty="0"/>
              <a:t> of </a:t>
            </a:r>
            <a:r>
              <a:rPr lang="it-IT" dirty="0" err="1"/>
              <a:t>employment</a:t>
            </a:r>
            <a:r>
              <a:rPr lang="it-IT" dirty="0"/>
              <a:t> and work, in </a:t>
            </a:r>
            <a:r>
              <a:rPr lang="it-IT" dirty="0" err="1"/>
              <a:t>particular</a:t>
            </a:r>
            <a:r>
              <a:rPr lang="it-IT" dirty="0"/>
              <a:t> </a:t>
            </a:r>
            <a:r>
              <a:rPr lang="it-IT" dirty="0" err="1"/>
              <a:t>as</a:t>
            </a:r>
            <a:r>
              <a:rPr lang="it-IT" dirty="0"/>
              <a:t> </a:t>
            </a:r>
            <a:r>
              <a:rPr lang="it-IT" dirty="0" err="1"/>
              <a:t>regards</a:t>
            </a:r>
            <a:r>
              <a:rPr lang="it-IT" dirty="0"/>
              <a:t> </a:t>
            </a:r>
            <a:r>
              <a:rPr lang="it-IT" dirty="0" err="1"/>
              <a:t>remuneration</a:t>
            </a:r>
            <a:r>
              <a:rPr lang="it-IT" dirty="0"/>
              <a:t>, </a:t>
            </a:r>
            <a:r>
              <a:rPr lang="it-IT" dirty="0" err="1"/>
              <a:t>dismissal</a:t>
            </a:r>
            <a:r>
              <a:rPr lang="it-IT" dirty="0"/>
              <a:t>, and, </a:t>
            </a:r>
            <a:r>
              <a:rPr lang="it-IT" dirty="0" err="1"/>
              <a:t>should</a:t>
            </a:r>
            <a:r>
              <a:rPr lang="it-IT" dirty="0"/>
              <a:t> he </a:t>
            </a:r>
            <a:r>
              <a:rPr lang="it-IT" dirty="0" err="1"/>
              <a:t>become</a:t>
            </a:r>
            <a:r>
              <a:rPr lang="it-IT" dirty="0"/>
              <a:t> </a:t>
            </a:r>
            <a:r>
              <a:rPr lang="it-IT" dirty="0" err="1"/>
              <a:t>unemployed</a:t>
            </a:r>
            <a:r>
              <a:rPr lang="it-IT" dirty="0"/>
              <a:t>, </a:t>
            </a:r>
            <a:r>
              <a:rPr lang="it-IT" dirty="0" err="1"/>
              <a:t>reinstatement</a:t>
            </a:r>
            <a:r>
              <a:rPr lang="it-IT" dirty="0"/>
              <a:t> and re-</a:t>
            </a:r>
            <a:r>
              <a:rPr lang="it-IT" dirty="0" err="1"/>
              <a:t>employment</a:t>
            </a:r>
            <a:r>
              <a:rPr lang="it-IT" dirty="0"/>
              <a:t>. 2. he </a:t>
            </a:r>
            <a:r>
              <a:rPr lang="it-IT" dirty="0" err="1"/>
              <a:t>shall</a:t>
            </a:r>
            <a:r>
              <a:rPr lang="it-IT" dirty="0"/>
              <a:t> </a:t>
            </a:r>
            <a:r>
              <a:rPr lang="it-IT" dirty="0" err="1"/>
              <a:t>enjoy</a:t>
            </a:r>
            <a:r>
              <a:rPr lang="it-IT" dirty="0"/>
              <a:t> the </a:t>
            </a:r>
            <a:r>
              <a:rPr lang="it-IT" dirty="0" err="1"/>
              <a:t>same</a:t>
            </a:r>
            <a:r>
              <a:rPr lang="it-IT" dirty="0"/>
              <a:t> social and </a:t>
            </a:r>
            <a:r>
              <a:rPr lang="it-IT" dirty="0" err="1"/>
              <a:t>tax</a:t>
            </a:r>
            <a:r>
              <a:rPr lang="it-IT" dirty="0"/>
              <a:t> </a:t>
            </a:r>
            <a:r>
              <a:rPr lang="it-IT" dirty="0" err="1"/>
              <a:t>advantages</a:t>
            </a:r>
            <a:r>
              <a:rPr lang="it-IT" dirty="0"/>
              <a:t> </a:t>
            </a:r>
            <a:r>
              <a:rPr lang="it-IT" dirty="0" err="1"/>
              <a:t>as</a:t>
            </a:r>
            <a:r>
              <a:rPr lang="it-IT" dirty="0"/>
              <a:t> </a:t>
            </a:r>
            <a:r>
              <a:rPr lang="it-IT" dirty="0" err="1"/>
              <a:t>national</a:t>
            </a:r>
            <a:r>
              <a:rPr lang="it-IT" dirty="0"/>
              <a:t> </a:t>
            </a:r>
            <a:r>
              <a:rPr lang="it-IT" dirty="0" err="1"/>
              <a:t>workers</a:t>
            </a:r>
            <a:r>
              <a:rPr lang="it-IT" dirty="0"/>
              <a:t>». </a:t>
            </a:r>
          </a:p>
          <a:p>
            <a:r>
              <a:rPr lang="it-IT" dirty="0" err="1"/>
              <a:t>This</a:t>
            </a:r>
            <a:r>
              <a:rPr lang="it-IT" dirty="0"/>
              <a:t> </a:t>
            </a:r>
            <a:r>
              <a:rPr lang="it-IT" dirty="0" err="1"/>
              <a:t>covers</a:t>
            </a:r>
            <a:r>
              <a:rPr lang="it-IT" dirty="0"/>
              <a:t> </a:t>
            </a:r>
            <a:r>
              <a:rPr lang="it-IT" dirty="0" err="1"/>
              <a:t>both</a:t>
            </a:r>
            <a:r>
              <a:rPr lang="it-IT" dirty="0"/>
              <a:t> </a:t>
            </a:r>
            <a:r>
              <a:rPr lang="it-IT" dirty="0" err="1"/>
              <a:t>direct</a:t>
            </a:r>
            <a:r>
              <a:rPr lang="it-IT" dirty="0"/>
              <a:t> and </a:t>
            </a:r>
            <a:r>
              <a:rPr lang="it-IT" dirty="0" err="1"/>
              <a:t>indirect</a:t>
            </a:r>
            <a:r>
              <a:rPr lang="it-IT" dirty="0"/>
              <a:t> </a:t>
            </a:r>
            <a:r>
              <a:rPr lang="it-IT" dirty="0" err="1"/>
              <a:t>discrimination</a:t>
            </a:r>
            <a:endParaRPr lang="it-IT" dirty="0"/>
          </a:p>
        </p:txBody>
      </p:sp>
    </p:spTree>
    <p:extLst>
      <p:ext uri="{BB962C8B-B14F-4D97-AF65-F5344CB8AC3E}">
        <p14:creationId xmlns:p14="http://schemas.microsoft.com/office/powerpoint/2010/main" val="3198565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158005-4924-4ACB-A6C6-9B525363EAEE}"/>
              </a:ext>
            </a:extLst>
          </p:cNvPr>
          <p:cNvSpPr>
            <a:spLocks noGrp="1"/>
          </p:cNvSpPr>
          <p:nvPr>
            <p:ph type="title"/>
          </p:nvPr>
        </p:nvSpPr>
        <p:spPr/>
        <p:txBody>
          <a:bodyPr/>
          <a:lstStyle/>
          <a:p>
            <a:r>
              <a:rPr lang="it-IT" dirty="0"/>
              <a:t>Non-</a:t>
            </a:r>
            <a:r>
              <a:rPr lang="it-IT" dirty="0" err="1"/>
              <a:t>discrimination</a:t>
            </a:r>
            <a:endParaRPr lang="it-IT" dirty="0"/>
          </a:p>
        </p:txBody>
      </p:sp>
      <p:sp>
        <p:nvSpPr>
          <p:cNvPr id="3" name="Segnaposto contenuto 2">
            <a:extLst>
              <a:ext uri="{FF2B5EF4-FFF2-40B4-BE49-F238E27FC236}">
                <a16:creationId xmlns:a16="http://schemas.microsoft.com/office/drawing/2014/main" id="{8916CC96-CECF-490A-BB29-061487B788D2}"/>
              </a:ext>
            </a:extLst>
          </p:cNvPr>
          <p:cNvSpPr>
            <a:spLocks noGrp="1"/>
          </p:cNvSpPr>
          <p:nvPr>
            <p:ph idx="1"/>
          </p:nvPr>
        </p:nvSpPr>
        <p:spPr/>
        <p:txBody>
          <a:bodyPr>
            <a:normAutofit fontScale="85000" lnSpcReduction="20000"/>
          </a:bodyPr>
          <a:lstStyle/>
          <a:p>
            <a:r>
              <a:rPr lang="it-IT" dirty="0" err="1"/>
              <a:t>Prohibition</a:t>
            </a:r>
            <a:r>
              <a:rPr lang="it-IT" dirty="0"/>
              <a:t> of access </a:t>
            </a:r>
            <a:r>
              <a:rPr lang="it-IT" dirty="0" err="1"/>
              <a:t>restrictions</a:t>
            </a:r>
            <a:r>
              <a:rPr lang="it-IT" dirty="0"/>
              <a:t> to the </a:t>
            </a:r>
            <a:r>
              <a:rPr lang="it-IT" dirty="0" err="1"/>
              <a:t>labor</a:t>
            </a:r>
            <a:r>
              <a:rPr lang="it-IT" dirty="0"/>
              <a:t> market and </a:t>
            </a:r>
            <a:r>
              <a:rPr lang="it-IT" dirty="0" err="1"/>
              <a:t>equal</a:t>
            </a:r>
            <a:r>
              <a:rPr lang="it-IT" dirty="0"/>
              <a:t> treatment </a:t>
            </a:r>
          </a:p>
          <a:p>
            <a:r>
              <a:rPr lang="it-IT" dirty="0"/>
              <a:t>Direct and </a:t>
            </a:r>
            <a:r>
              <a:rPr lang="it-IT" dirty="0" err="1"/>
              <a:t>indirect</a:t>
            </a:r>
            <a:r>
              <a:rPr lang="it-IT" dirty="0"/>
              <a:t> </a:t>
            </a:r>
            <a:r>
              <a:rPr lang="it-IT" dirty="0" err="1"/>
              <a:t>discrimination</a:t>
            </a:r>
            <a:endParaRPr lang="it-IT" dirty="0"/>
          </a:p>
          <a:p>
            <a:r>
              <a:rPr lang="it-IT" dirty="0" err="1"/>
              <a:t>Advantages</a:t>
            </a:r>
            <a:r>
              <a:rPr lang="it-IT" dirty="0"/>
              <a:t> for </a:t>
            </a:r>
            <a:r>
              <a:rPr lang="it-IT" dirty="0" err="1"/>
              <a:t>employees</a:t>
            </a:r>
            <a:r>
              <a:rPr lang="it-IT" dirty="0"/>
              <a:t> (tax </a:t>
            </a:r>
            <a:r>
              <a:rPr lang="it-IT" dirty="0" err="1"/>
              <a:t>reductions</a:t>
            </a:r>
            <a:r>
              <a:rPr lang="it-IT" dirty="0"/>
              <a:t>, </a:t>
            </a:r>
            <a:r>
              <a:rPr lang="it-IT" dirty="0" err="1"/>
              <a:t>fares</a:t>
            </a:r>
            <a:r>
              <a:rPr lang="it-IT" dirty="0"/>
              <a:t> </a:t>
            </a:r>
            <a:r>
              <a:rPr lang="it-IT" dirty="0" err="1"/>
              <a:t>reductions</a:t>
            </a:r>
            <a:r>
              <a:rPr lang="it-IT" dirty="0"/>
              <a:t> for </a:t>
            </a:r>
            <a:r>
              <a:rPr lang="it-IT" dirty="0" err="1"/>
              <a:t>transports</a:t>
            </a:r>
            <a:r>
              <a:rPr lang="it-IT" dirty="0"/>
              <a:t>…)</a:t>
            </a:r>
          </a:p>
          <a:p>
            <a:r>
              <a:rPr lang="it-IT" dirty="0"/>
              <a:t>Non-</a:t>
            </a:r>
            <a:r>
              <a:rPr lang="it-IT" dirty="0" err="1"/>
              <a:t>discriminatory</a:t>
            </a:r>
            <a:r>
              <a:rPr lang="it-IT" dirty="0"/>
              <a:t> </a:t>
            </a:r>
            <a:r>
              <a:rPr lang="it-IT" dirty="0" err="1"/>
              <a:t>restrictions</a:t>
            </a:r>
            <a:r>
              <a:rPr lang="it-IT" dirty="0"/>
              <a:t>: </a:t>
            </a:r>
            <a:r>
              <a:rPr lang="it-IT" dirty="0" err="1"/>
              <a:t>Bosman</a:t>
            </a:r>
            <a:r>
              <a:rPr lang="it-IT" dirty="0"/>
              <a:t> case, 1995. national measures </a:t>
            </a:r>
            <a:r>
              <a:rPr lang="it-IT" dirty="0" err="1"/>
              <a:t>which</a:t>
            </a:r>
            <a:r>
              <a:rPr lang="it-IT" dirty="0"/>
              <a:t> preclude or </a:t>
            </a:r>
            <a:r>
              <a:rPr lang="it-IT" dirty="0" err="1"/>
              <a:t>deter</a:t>
            </a:r>
            <a:r>
              <a:rPr lang="it-IT" dirty="0"/>
              <a:t> a national of a Member State from </a:t>
            </a:r>
            <a:r>
              <a:rPr lang="it-IT" dirty="0" err="1"/>
              <a:t>leaving</a:t>
            </a:r>
            <a:r>
              <a:rPr lang="it-IT" dirty="0"/>
              <a:t> </a:t>
            </a:r>
            <a:r>
              <a:rPr lang="it-IT" dirty="0" err="1"/>
              <a:t>his</a:t>
            </a:r>
            <a:r>
              <a:rPr lang="it-IT" dirty="0"/>
              <a:t> country of </a:t>
            </a:r>
            <a:r>
              <a:rPr lang="it-IT" dirty="0" err="1"/>
              <a:t>origin</a:t>
            </a:r>
            <a:r>
              <a:rPr lang="it-IT" dirty="0"/>
              <a:t> in </a:t>
            </a:r>
            <a:r>
              <a:rPr lang="it-IT" dirty="0" err="1"/>
              <a:t>order</a:t>
            </a:r>
            <a:r>
              <a:rPr lang="it-IT" dirty="0"/>
              <a:t> to exercise </a:t>
            </a:r>
            <a:r>
              <a:rPr lang="it-IT" dirty="0" err="1"/>
              <a:t>his</a:t>
            </a:r>
            <a:r>
              <a:rPr lang="it-IT" dirty="0"/>
              <a:t> right to freedom of </a:t>
            </a:r>
            <a:r>
              <a:rPr lang="it-IT" dirty="0" err="1"/>
              <a:t>movement</a:t>
            </a:r>
            <a:r>
              <a:rPr lang="it-IT" dirty="0"/>
              <a:t>: </a:t>
            </a:r>
            <a:r>
              <a:rPr lang="it-IT" dirty="0" err="1"/>
              <a:t>fees</a:t>
            </a:r>
            <a:r>
              <a:rPr lang="it-IT" dirty="0"/>
              <a:t> for transfer of </a:t>
            </a:r>
            <a:r>
              <a:rPr lang="it-IT" dirty="0" err="1"/>
              <a:t>professional</a:t>
            </a:r>
            <a:r>
              <a:rPr lang="it-IT" dirty="0"/>
              <a:t> football players; </a:t>
            </a:r>
            <a:r>
              <a:rPr lang="it-IT" dirty="0" err="1"/>
              <a:t>limitations</a:t>
            </a:r>
            <a:r>
              <a:rPr lang="it-IT" dirty="0"/>
              <a:t> on the </a:t>
            </a:r>
            <a:r>
              <a:rPr lang="it-IT" dirty="0" err="1"/>
              <a:t>number</a:t>
            </a:r>
            <a:r>
              <a:rPr lang="it-IT" dirty="0"/>
              <a:t> of non national players in a team</a:t>
            </a:r>
          </a:p>
        </p:txBody>
      </p:sp>
    </p:spTree>
    <p:extLst>
      <p:ext uri="{BB962C8B-B14F-4D97-AF65-F5344CB8AC3E}">
        <p14:creationId xmlns:p14="http://schemas.microsoft.com/office/powerpoint/2010/main" val="2170314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C234FA-AED7-4354-99CE-D522DE2849C5}"/>
              </a:ext>
            </a:extLst>
          </p:cNvPr>
          <p:cNvSpPr>
            <a:spLocks noGrp="1"/>
          </p:cNvSpPr>
          <p:nvPr>
            <p:ph type="title"/>
          </p:nvPr>
        </p:nvSpPr>
        <p:spPr/>
        <p:txBody>
          <a:bodyPr/>
          <a:lstStyle/>
          <a:p>
            <a:r>
              <a:rPr lang="it-IT" dirty="0" err="1"/>
              <a:t>Freedom</a:t>
            </a:r>
            <a:r>
              <a:rPr lang="it-IT" dirty="0"/>
              <a:t> of establishment</a:t>
            </a:r>
          </a:p>
        </p:txBody>
      </p:sp>
      <p:sp>
        <p:nvSpPr>
          <p:cNvPr id="3" name="Segnaposto contenuto 2">
            <a:extLst>
              <a:ext uri="{FF2B5EF4-FFF2-40B4-BE49-F238E27FC236}">
                <a16:creationId xmlns:a16="http://schemas.microsoft.com/office/drawing/2014/main" id="{70C6CD0F-3A1E-4D42-BAEA-D2724CE77210}"/>
              </a:ext>
            </a:extLst>
          </p:cNvPr>
          <p:cNvSpPr>
            <a:spLocks noGrp="1"/>
          </p:cNvSpPr>
          <p:nvPr>
            <p:ph idx="1"/>
          </p:nvPr>
        </p:nvSpPr>
        <p:spPr/>
        <p:txBody>
          <a:bodyPr>
            <a:normAutofit fontScale="70000" lnSpcReduction="20000"/>
          </a:bodyPr>
          <a:lstStyle/>
          <a:p>
            <a:r>
              <a:rPr lang="it-IT" dirty="0" err="1"/>
              <a:t>It</a:t>
            </a:r>
            <a:r>
              <a:rPr lang="it-IT" dirty="0"/>
              <a:t> </a:t>
            </a:r>
            <a:r>
              <a:rPr lang="it-IT" dirty="0" err="1"/>
              <a:t>guarantees</a:t>
            </a:r>
            <a:r>
              <a:rPr lang="it-IT" dirty="0"/>
              <a:t> the free </a:t>
            </a:r>
            <a:r>
              <a:rPr lang="it-IT" dirty="0" err="1"/>
              <a:t>movement</a:t>
            </a:r>
            <a:r>
              <a:rPr lang="it-IT" dirty="0"/>
              <a:t> of self-</a:t>
            </a:r>
            <a:r>
              <a:rPr lang="it-IT" dirty="0" err="1"/>
              <a:t>employed</a:t>
            </a:r>
            <a:r>
              <a:rPr lang="it-IT" dirty="0"/>
              <a:t> </a:t>
            </a:r>
            <a:r>
              <a:rPr lang="it-IT" dirty="0" err="1"/>
              <a:t>persons</a:t>
            </a:r>
            <a:endParaRPr lang="it-IT" dirty="0"/>
          </a:p>
          <a:p>
            <a:r>
              <a:rPr lang="it-IT" dirty="0" err="1"/>
              <a:t>Article</a:t>
            </a:r>
            <a:r>
              <a:rPr lang="it-IT" dirty="0"/>
              <a:t> 49 TFEU:</a:t>
            </a:r>
          </a:p>
          <a:p>
            <a:pPr marL="0" indent="0">
              <a:buNone/>
            </a:pPr>
            <a:r>
              <a:rPr lang="it-IT" dirty="0"/>
              <a:t>«</a:t>
            </a:r>
            <a:r>
              <a:rPr lang="en-US" dirty="0"/>
              <a:t>Within the framework of the provisions set out below, restrictions on the freedom of establishment of nationals of a Member State in the territory of another Member State shall be prohibited. Such prohibition shall also apply to restrictions on the setting-up of agencies, branches or subsidiaries by nationals of any Member State established in the territory of any Member State. </a:t>
            </a:r>
          </a:p>
          <a:p>
            <a:pPr marL="0" indent="0">
              <a:buNone/>
            </a:pPr>
            <a:r>
              <a:rPr lang="en-US" dirty="0"/>
              <a:t>Freedom of establishment shall include the right to take up and pursue activities as self-employed persons and to set up and manage undertakings, in particular companies or firms within the meaning of the second paragraph of Article 54, under the conditions laid down for its own nationals by the law of the country where such establishment is effected, subject to the provisions of the Chapter relating to capital”.</a:t>
            </a:r>
          </a:p>
          <a:p>
            <a:pPr marL="0" indent="0">
              <a:buNone/>
            </a:pPr>
            <a:endParaRPr lang="en-US" dirty="0"/>
          </a:p>
        </p:txBody>
      </p:sp>
    </p:spTree>
    <p:extLst>
      <p:ext uri="{BB962C8B-B14F-4D97-AF65-F5344CB8AC3E}">
        <p14:creationId xmlns:p14="http://schemas.microsoft.com/office/powerpoint/2010/main" val="649146977"/>
      </p:ext>
    </p:extLst>
  </p:cSld>
  <p:clrMapOvr>
    <a:masterClrMapping/>
  </p:clrMapOvr>
</p:sld>
</file>

<file path=ppt/theme/theme1.xml><?xml version="1.0" encoding="utf-8"?>
<a:theme xmlns:a="http://schemas.openxmlformats.org/drawingml/2006/main" name="powerpoint-template-24">
  <a:themeElements>
    <a:clrScheme name="powerpoint-template-24 12">
      <a:dk1>
        <a:srgbClr val="4D4D4D"/>
      </a:dk1>
      <a:lt1>
        <a:srgbClr val="FFFFFF"/>
      </a:lt1>
      <a:dk2>
        <a:srgbClr val="4D4D4D"/>
      </a:dk2>
      <a:lt2>
        <a:srgbClr val="0014A4"/>
      </a:lt2>
      <a:accent1>
        <a:srgbClr val="013DB5"/>
      </a:accent1>
      <a:accent2>
        <a:srgbClr val="005ED0"/>
      </a:accent2>
      <a:accent3>
        <a:srgbClr val="FFFFFF"/>
      </a:accent3>
      <a:accent4>
        <a:srgbClr val="404040"/>
      </a:accent4>
      <a:accent5>
        <a:srgbClr val="AAAFD7"/>
      </a:accent5>
      <a:accent6>
        <a:srgbClr val="0054BC"/>
      </a:accent6>
      <a:hlink>
        <a:srgbClr val="F3BE29"/>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it-IT"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it-IT"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014A4"/>
        </a:lt2>
        <a:accent1>
          <a:srgbClr val="013DB5"/>
        </a:accent1>
        <a:accent2>
          <a:srgbClr val="005ED0"/>
        </a:accent2>
        <a:accent3>
          <a:srgbClr val="FFFFFF"/>
        </a:accent3>
        <a:accent4>
          <a:srgbClr val="404040"/>
        </a:accent4>
        <a:accent5>
          <a:srgbClr val="AAAFD7"/>
        </a:accent5>
        <a:accent6>
          <a:srgbClr val="0054BC"/>
        </a:accent6>
        <a:hlink>
          <a:srgbClr val="028CF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014A4"/>
        </a:lt2>
        <a:accent1>
          <a:srgbClr val="013DB5"/>
        </a:accent1>
        <a:accent2>
          <a:srgbClr val="005ED0"/>
        </a:accent2>
        <a:accent3>
          <a:srgbClr val="FFFFFF"/>
        </a:accent3>
        <a:accent4>
          <a:srgbClr val="404040"/>
        </a:accent4>
        <a:accent5>
          <a:srgbClr val="AAAFD7"/>
        </a:accent5>
        <a:accent6>
          <a:srgbClr val="0054BC"/>
        </a:accent6>
        <a:hlink>
          <a:srgbClr val="F3BE29"/>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eu</Template>
  <TotalTime>467</TotalTime>
  <Words>2969</Words>
  <Application>Microsoft Office PowerPoint</Application>
  <PresentationFormat>Widescreen</PresentationFormat>
  <Paragraphs>113</Paragraphs>
  <Slides>25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25</vt:i4>
      </vt:variant>
    </vt:vector>
  </HeadingPairs>
  <TitlesOfParts>
    <vt:vector size="28" baseType="lpstr">
      <vt:lpstr>Arial</vt:lpstr>
      <vt:lpstr>Microsoft Sans Serif</vt:lpstr>
      <vt:lpstr>powerpoint-template-24</vt:lpstr>
      <vt:lpstr>Free movement of persons</vt:lpstr>
      <vt:lpstr>Employed and self-employed persons, companies, citizens. A complex network of principles and sources </vt:lpstr>
      <vt:lpstr>Workers </vt:lpstr>
      <vt:lpstr>Workers </vt:lpstr>
      <vt:lpstr>Personal scope. The notion of workers</vt:lpstr>
      <vt:lpstr>Personal scope. The notion of workers</vt:lpstr>
      <vt:lpstr>Material scope. Equality in access and treatment</vt:lpstr>
      <vt:lpstr>Non-discrimination</vt:lpstr>
      <vt:lpstr>Freedom of establishment</vt:lpstr>
      <vt:lpstr>Freedom of establishment</vt:lpstr>
      <vt:lpstr>Freedom of movement as a citizenship right</vt:lpstr>
      <vt:lpstr>Freedom of movement as a citizenship right</vt:lpstr>
      <vt:lpstr>Baumbast case</vt:lpstr>
      <vt:lpstr>Baumbast case</vt:lpstr>
      <vt:lpstr>Presentazione standard di PowerPoint</vt:lpstr>
      <vt:lpstr>Presentazione standard di PowerPoint</vt:lpstr>
      <vt:lpstr>Presentazione standard di PowerPoint</vt:lpstr>
      <vt:lpstr>Presentazione standard di PowerPoint</vt:lpstr>
      <vt:lpstr>Presentazione standard di PowerPoint</vt:lpstr>
      <vt:lpstr>Consequences of the Baumbast case</vt:lpstr>
      <vt:lpstr>Directive 2004/38 – Citizenship Directive</vt:lpstr>
      <vt:lpstr>Residency rights</vt:lpstr>
      <vt:lpstr>Restrictions </vt:lpstr>
      <vt:lpstr>Public service exception</vt:lpstr>
      <vt:lpstr>Public service exception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movement of persons</dc:title>
  <dc:creator>Alessandra Mignolli</dc:creator>
  <cp:lastModifiedBy>Alessandra Mignolli</cp:lastModifiedBy>
  <cp:revision>31</cp:revision>
  <dcterms:created xsi:type="dcterms:W3CDTF">2017-12-07T09:07:53Z</dcterms:created>
  <dcterms:modified xsi:type="dcterms:W3CDTF">2023-11-15T12:09:01Z</dcterms:modified>
</cp:coreProperties>
</file>