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2B654-3A8C-40BF-BAA7-1A08233622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1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11939-633B-48AF-A510-45D3DE26E0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3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0140-817C-4309-8339-235B89FA00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139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6A0E7-90BC-480D-8A8E-ADC17060C0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501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EDA06-E61D-4FDC-B20D-B213E798A2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5986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D0A35-F7FD-45C6-AF1B-7D8CA8F5F3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555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FD65-3858-45BB-9AAB-D636E9DF2B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520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4C1D-8C23-4AB7-8E2B-2A6C87C97C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13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44E8-9115-4099-943D-407A547838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9798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3C75-66FF-4FF8-8641-0B768CA78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9166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33837-6C23-4978-A374-55CDE445F1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087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3CA37-3CF6-4792-882D-D6CD914B6C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79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B1935-7240-4046-9A55-49A785CBF9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759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680F-17BE-4D9F-B13B-A7E459E544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1484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7BE9-1750-429E-AFCA-ABD936D6EF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750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7722-7093-4AC3-8FCA-D4192A01A5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4030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CCE97-5A4B-43E3-90B4-4AF3090085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489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BB965-3862-47A5-B5A5-0013882D77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6412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9E49-3C68-4245-84C9-4EE65A77B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29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C688C-6573-4671-934E-E6346DBA41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4232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E6880-EF39-4B77-88FF-11DD837D7C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890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64B80-F1AC-4DD4-8398-89E984A357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666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33C6-F759-4761-B55E-BA542C05BB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3055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B422E-F919-435D-8288-60450840A4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670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A81FD-BB14-438C-A595-48F00985C9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537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BF7AF-FFDE-4590-8B03-65F784A3D4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314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51DF-8BCC-4FAB-A908-BB8CA4B26E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455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333B1-266F-46C7-947C-A57E31158A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101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3BB5-E5C6-4B67-B725-59072191FB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033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650E4-B893-44A5-8C3B-D9234CABA2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588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1A7A-6262-4309-9B20-A8479F7578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418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EEBF4-BA17-4C3E-8840-AEC99ABF84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263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96EC7-04EA-424C-A6EE-087FE1F04D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60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9574EE6-68F4-46EB-8F1A-FD581E202D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05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C396C9-1914-41A8-8560-4A266FA638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43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258A77-2C2B-427A-A340-51D206117F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79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824163" y="115889"/>
            <a:ext cx="6386512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Costruzione di un sistema di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potenziali normali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19289" y="1090614"/>
            <a:ext cx="7921625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323850" indent="-323850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1)</a:t>
            </a:r>
            <a:r>
              <a:rPr lang="it-IT" altLang="it-IT" sz="200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000">
                <a:solidFill>
                  <a:srgbClr val="990099"/>
                </a:solidFill>
                <a:latin typeface="Arial" panose="020B0604020202020204" pitchFamily="34" charset="0"/>
              </a:rPr>
              <a:t>Si sceglie la </a:t>
            </a:r>
            <a:r>
              <a:rPr lang="it-IT" altLang="it-IT" sz="2000" b="1" u="sng">
                <a:solidFill>
                  <a:srgbClr val="990099"/>
                </a:solidFill>
                <a:latin typeface="Arial" panose="020B0604020202020204" pitchFamily="34" charset="0"/>
              </a:rPr>
              <a:t>temperatura di 25°C</a:t>
            </a:r>
            <a:r>
              <a:rPr lang="it-IT" altLang="it-IT" sz="2000">
                <a:solidFill>
                  <a:srgbClr val="990099"/>
                </a:solidFill>
                <a:latin typeface="Arial" panose="020B0604020202020204" pitchFamily="34" charset="0"/>
              </a:rPr>
              <a:t> e la </a:t>
            </a:r>
            <a:r>
              <a:rPr lang="it-IT" altLang="it-IT" sz="2000" b="1" u="sng">
                <a:solidFill>
                  <a:srgbClr val="990099"/>
                </a:solidFill>
                <a:latin typeface="Arial" panose="020B0604020202020204" pitchFamily="34" charset="0"/>
              </a:rPr>
              <a:t>pressione di 1 atmosfera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39926" y="1522414"/>
            <a:ext cx="95345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323850" indent="-323850" defTabSz="51911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arenR" startAt="2"/>
              <a:defRPr/>
            </a:pPr>
            <a:r>
              <a:rPr lang="it-IT" altLang="it-IT" b="1" u="sng" dirty="0">
                <a:solidFill>
                  <a:srgbClr val="660066"/>
                </a:solidFill>
                <a:latin typeface="Arial" charset="0"/>
              </a:rPr>
              <a:t>Le attività di tutte le specie chimiche (ridotte ed ossidate) si </a:t>
            </a:r>
          </a:p>
          <a:p>
            <a:pPr mar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660066"/>
                </a:solidFill>
                <a:latin typeface="Arial" charset="0"/>
              </a:rPr>
              <a:t>       </a:t>
            </a:r>
            <a:r>
              <a:rPr lang="it-IT" altLang="it-IT" b="1" u="sng" dirty="0">
                <a:solidFill>
                  <a:srgbClr val="660066"/>
                </a:solidFill>
                <a:latin typeface="Arial" charset="0"/>
              </a:rPr>
              <a:t>pongono  = 1,00</a:t>
            </a:r>
            <a:endParaRPr lang="it-IT" altLang="it-IT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906588" y="2260600"/>
            <a:ext cx="8761412" cy="1898650"/>
            <a:chOff x="382956" y="2399246"/>
            <a:chExt cx="8761043" cy="1899058"/>
          </a:xfrm>
        </p:grpSpPr>
        <p:sp>
          <p:nvSpPr>
            <p:cNvPr id="20490" name="Text Box 3"/>
            <p:cNvSpPr txBox="1">
              <a:spLocks noChangeArrowheads="1"/>
            </p:cNvSpPr>
            <p:nvPr/>
          </p:nvSpPr>
          <p:spPr bwMode="auto">
            <a:xfrm>
              <a:off x="382956" y="2399246"/>
              <a:ext cx="8761043" cy="1899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marL="323850" indent="-323850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3)</a:t>
              </a:r>
              <a:r>
                <a:rPr lang="it-IT" altLang="it-IT" sz="2000">
                  <a:solidFill>
                    <a:srgbClr val="000000"/>
                  </a:solidFill>
                  <a:latin typeface="Arial" panose="020B0604020202020204" pitchFamily="34" charset="0"/>
                </a:rPr>
                <a:t>	</a:t>
              </a:r>
              <a:r>
                <a:rPr lang="it-IT" altLang="it-IT" sz="2000">
                  <a:solidFill>
                    <a:srgbClr val="9900CC"/>
                  </a:solidFill>
                  <a:latin typeface="Arial" panose="020B0604020202020204" pitchFamily="34" charset="0"/>
                </a:rPr>
                <a:t>Poiché il </a:t>
              </a:r>
              <a:r>
                <a:rPr lang="it-IT" altLang="it-IT" sz="2000" b="1" u="sng">
                  <a:solidFill>
                    <a:srgbClr val="9900CC"/>
                  </a:solidFill>
                  <a:latin typeface="Arial" panose="020B0604020202020204" pitchFamily="34" charset="0"/>
                </a:rPr>
                <a:t>segno</a:t>
              </a:r>
              <a:r>
                <a:rPr lang="it-IT" altLang="it-IT" sz="2000">
                  <a:solidFill>
                    <a:srgbClr val="9900CC"/>
                  </a:solidFill>
                  <a:latin typeface="Arial" panose="020B0604020202020204" pitchFamily="34" charset="0"/>
                </a:rPr>
                <a:t> del potenziale di un elettrodo dipende dal </a:t>
              </a:r>
              <a:r>
                <a:rPr lang="it-IT" altLang="it-IT" sz="2000" b="1" u="sng">
                  <a:solidFill>
                    <a:srgbClr val="9900CC"/>
                  </a:solidFill>
                  <a:latin typeface="Arial" panose="020B0604020202020204" pitchFamily="34" charset="0"/>
                </a:rPr>
                <a:t>verso</a:t>
              </a:r>
              <a:r>
                <a:rPr lang="it-IT" altLang="it-IT" sz="2000">
                  <a:solidFill>
                    <a:srgbClr val="9900CC"/>
                  </a:solidFill>
                  <a:latin typeface="Arial" panose="020B0604020202020204" pitchFamily="34" charset="0"/>
                </a:rPr>
                <a:t> della reazione, si assegna ad ogni elettrodo il potenziale che ha quando la semireazione decorre </a:t>
              </a:r>
              <a:r>
                <a:rPr lang="it-IT" altLang="it-IT" sz="2000" b="1" u="sng">
                  <a:solidFill>
                    <a:srgbClr val="9900CC"/>
                  </a:solidFill>
                  <a:latin typeface="Arial" panose="020B0604020202020204" pitchFamily="34" charset="0"/>
                </a:rPr>
                <a:t>nel senso della riduzione</a:t>
              </a:r>
              <a:r>
                <a:rPr lang="it-IT" altLang="it-IT" sz="2000">
                  <a:solidFill>
                    <a:srgbClr val="9900CC"/>
                  </a:solidFill>
                  <a:latin typeface="Arial" panose="020B0604020202020204" pitchFamily="34" charset="0"/>
                </a:rPr>
                <a:t> (cioè l'elettrodo funziona da catodo) ad esempio: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9900CC"/>
                  </a:solidFill>
                  <a:latin typeface="Arial" panose="020B0604020202020204" pitchFamily="34" charset="0"/>
                </a:rPr>
                <a:t>			          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MnO</a:t>
              </a:r>
              <a:r>
                <a:rPr lang="it-IT" altLang="it-IT" sz="20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000" b="1" baseline="50000">
                  <a:solidFill>
                    <a:srgbClr val="66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+ 8H</a:t>
              </a:r>
              <a:r>
                <a:rPr lang="it-IT" altLang="it-IT" sz="20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+ 5e		Mn</a:t>
              </a:r>
              <a:r>
                <a:rPr lang="it-IT" altLang="it-IT" sz="20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+ 4H</a:t>
              </a:r>
              <a:r>
                <a:rPr lang="it-IT" altLang="it-IT" sz="20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20491" name="Line 5"/>
            <p:cNvSpPr>
              <a:spLocks noChangeShapeType="1"/>
            </p:cNvSpPr>
            <p:nvPr/>
          </p:nvSpPr>
          <p:spPr bwMode="auto">
            <a:xfrm>
              <a:off x="4355976" y="4077072"/>
              <a:ext cx="5349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68476" y="5711825"/>
            <a:ext cx="8850313" cy="11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marL="323850" indent="-323850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Arial" panose="020B0604020202020204" pitchFamily="34" charset="0"/>
              </a:rPr>
              <a:t>5)</a:t>
            </a:r>
            <a:r>
              <a:rPr lang="it-IT" altLang="it-IT" sz="2000" b="1">
                <a:solidFill>
                  <a:srgbClr val="660066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000">
                <a:solidFill>
                  <a:srgbClr val="660066"/>
                </a:solidFill>
                <a:latin typeface="Arial" panose="020B0604020202020204" pitchFamily="34" charset="0"/>
              </a:rPr>
              <a:t>Per assegnare il valore del potenziale normale ad un dato elettrodo, si costruisce una pila in cui di due semielementi sono: l'elettrodo normale ad idrogeno e l'elettrodo normale da misurare.</a:t>
            </a:r>
            <a:endParaRPr lang="it-IT" altLang="it-IT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1722438" y="4194175"/>
            <a:ext cx="8850312" cy="1530350"/>
            <a:chOff x="198701" y="4194129"/>
            <a:chExt cx="8849537" cy="1529726"/>
          </a:xfrm>
        </p:grpSpPr>
        <p:sp>
          <p:nvSpPr>
            <p:cNvPr id="20488" name="Text Box 3"/>
            <p:cNvSpPr txBox="1">
              <a:spLocks noChangeArrowheads="1"/>
            </p:cNvSpPr>
            <p:nvPr/>
          </p:nvSpPr>
          <p:spPr bwMode="auto">
            <a:xfrm>
              <a:off x="198701" y="4194129"/>
              <a:ext cx="8849537" cy="152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marL="323850" indent="-323850"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Arial" panose="020B0604020202020204" pitchFamily="34" charset="0"/>
                </a:rPr>
                <a:t>4)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	</a:t>
              </a:r>
              <a:r>
                <a:rPr lang="it-IT" altLang="it-IT" sz="2000">
                  <a:solidFill>
                    <a:srgbClr val="FF0066"/>
                  </a:solidFill>
                  <a:latin typeface="Arial" panose="020B0604020202020204" pitchFamily="34" charset="0"/>
                </a:rPr>
                <a:t>Si sceglie un</a:t>
              </a:r>
              <a:r>
                <a:rPr lang="it-IT" altLang="it-IT" sz="2000" b="1">
                  <a:solidFill>
                    <a:srgbClr val="FF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elettrodo normale, detto di riferimento</a:t>
              </a:r>
              <a:r>
                <a:rPr lang="it-IT" altLang="it-IT" sz="2000" b="1">
                  <a:solidFill>
                    <a:srgbClr val="FF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>
                  <a:solidFill>
                    <a:srgbClr val="FF0066"/>
                  </a:solidFill>
                  <a:latin typeface="Arial" panose="020B0604020202020204" pitchFamily="34" charset="0"/>
                </a:rPr>
                <a:t>cui si assegna per convenzione</a:t>
              </a:r>
              <a:r>
                <a:rPr lang="it-IT" altLang="it-IT" sz="2000" b="1">
                  <a:solidFill>
                    <a:srgbClr val="FF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E° = 0,000 V</a:t>
              </a:r>
              <a:r>
                <a:rPr lang="it-IT" altLang="it-IT" sz="2000" b="1">
                  <a:solidFill>
                    <a:srgbClr val="FF0066"/>
                  </a:solidFill>
                  <a:latin typeface="Arial" panose="020B0604020202020204" pitchFamily="34" charset="0"/>
                </a:rPr>
                <a:t>. </a:t>
              </a:r>
              <a:r>
                <a:rPr lang="it-IT" altLang="it-IT" sz="2000">
                  <a:solidFill>
                    <a:srgbClr val="FF0066"/>
                  </a:solidFill>
                  <a:latin typeface="Arial" panose="020B0604020202020204" pitchFamily="34" charset="0"/>
                </a:rPr>
                <a:t>Questo elettrodo è il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semielemento normale a idrogeno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:                2H</a:t>
              </a:r>
              <a:r>
                <a:rPr lang="it-IT" altLang="it-IT" sz="20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000" b="1" baseline="30000">
                  <a:solidFill>
                    <a:srgbClr val="660066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+ 2e		H</a:t>
              </a:r>
              <a:r>
                <a:rPr lang="it-IT" altLang="it-IT" sz="20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 + 2H</a:t>
              </a:r>
              <a:r>
                <a:rPr lang="it-IT" altLang="it-IT" sz="2000" b="1" baseline="-25000">
                  <a:solidFill>
                    <a:srgbClr val="66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 b="1">
                  <a:solidFill>
                    <a:srgbClr val="660066"/>
                  </a:solidFill>
                  <a:latin typeface="Arial" panose="020B0604020202020204" pitchFamily="34" charset="0"/>
                </a:rPr>
                <a:t>O (a 25°C)</a:t>
              </a: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660066"/>
                  </a:solidFill>
                  <a:latin typeface="Arial" panose="020B0604020202020204" pitchFamily="34" charset="0"/>
                </a:rPr>
                <a:t>                                     (a=1,00)			(gas, 1 atm)</a:t>
              </a:r>
              <a:endParaRPr lang="it-IT" altLang="it-IT" sz="2000" b="1">
                <a:solidFill>
                  <a:srgbClr val="66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89" name="Line 5"/>
            <p:cNvSpPr>
              <a:spLocks noChangeShapeType="1"/>
            </p:cNvSpPr>
            <p:nvPr/>
          </p:nvSpPr>
          <p:spPr bwMode="auto">
            <a:xfrm>
              <a:off x="4246706" y="5157192"/>
              <a:ext cx="534988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67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73"/>
    </mc:Choice>
    <mc:Fallback>
      <p:transition spd="slow" advTm="19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6760" y="313216"/>
            <a:ext cx="8568952" cy="432048"/>
          </a:xfrm>
        </p:spPr>
        <p:txBody>
          <a:bodyPr/>
          <a:lstStyle/>
          <a:p>
            <a:r>
              <a:rPr lang="it-IT" dirty="0" smtClean="0"/>
              <a:t>ELETTRODO A CALOMELANO ( E° = 0,2412 V a 25°C, </a:t>
            </a:r>
            <a:r>
              <a:rPr lang="it-IT" dirty="0" err="1" smtClean="0"/>
              <a:t>KCl</a:t>
            </a:r>
            <a:r>
              <a:rPr lang="it-IT" dirty="0" smtClean="0"/>
              <a:t> saturo)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75520" y="4509120"/>
            <a:ext cx="8568952" cy="1663080"/>
          </a:xfrm>
        </p:spPr>
        <p:txBody>
          <a:bodyPr/>
          <a:lstStyle/>
          <a:p>
            <a:pPr algn="ctr"/>
            <a:r>
              <a:rPr lang="it-IT" sz="1800" b="1" dirty="0"/>
              <a:t>Hg | Hg</a:t>
            </a:r>
            <a:r>
              <a:rPr lang="it-IT" sz="1800" b="1" baseline="-25000" dirty="0"/>
              <a:t>2</a:t>
            </a:r>
            <a:r>
              <a:rPr lang="it-IT" sz="1800" b="1" dirty="0"/>
              <a:t>Cl</a:t>
            </a:r>
            <a:r>
              <a:rPr lang="it-IT" sz="1800" b="1" baseline="-25000" dirty="0"/>
              <a:t>2</a:t>
            </a:r>
            <a:r>
              <a:rPr lang="it-IT" sz="1800" b="1" dirty="0"/>
              <a:t> | Cl</a:t>
            </a:r>
            <a:r>
              <a:rPr lang="it-IT" sz="1800" b="1" baseline="30000" dirty="0"/>
              <a:t>-</a:t>
            </a:r>
          </a:p>
          <a:p>
            <a:r>
              <a:rPr lang="it-IT" dirty="0"/>
              <a:t>La </a:t>
            </a:r>
            <a:r>
              <a:rPr lang="it-IT" dirty="0" err="1"/>
              <a:t>semireazione</a:t>
            </a:r>
            <a:r>
              <a:rPr lang="it-IT" dirty="0"/>
              <a:t> redox che sta alla base di questo elettrodo è</a:t>
            </a:r>
            <a:r>
              <a:rPr lang="it-IT" dirty="0" smtClean="0"/>
              <a:t>:</a:t>
            </a:r>
            <a:endParaRPr lang="it-IT" dirty="0"/>
          </a:p>
          <a:p>
            <a:pPr algn="ctr"/>
            <a:r>
              <a:rPr lang="it-IT" sz="1800" b="1" dirty="0"/>
              <a:t>Hg</a:t>
            </a:r>
            <a:r>
              <a:rPr lang="it-IT" sz="1800" b="1" baseline="-25000" dirty="0"/>
              <a:t>2</a:t>
            </a:r>
            <a:r>
              <a:rPr lang="it-IT" sz="1800" b="1" dirty="0"/>
              <a:t>Cl</a:t>
            </a:r>
            <a:r>
              <a:rPr lang="it-IT" sz="1800" b="1" baseline="-25000" dirty="0"/>
              <a:t>2</a:t>
            </a:r>
            <a:r>
              <a:rPr lang="it-IT" sz="1800" b="1" dirty="0"/>
              <a:t>(s) + 2 e</a:t>
            </a:r>
            <a:r>
              <a:rPr lang="it-IT" sz="1800" b="1" baseline="30000" dirty="0"/>
              <a:t>-</a:t>
            </a:r>
            <a:r>
              <a:rPr lang="it-IT" sz="1800" b="1" dirty="0"/>
              <a:t> → 2 Hg(s) + 2 Cl</a:t>
            </a:r>
            <a:r>
              <a:rPr lang="it-IT" sz="1800" b="1" baseline="30000" dirty="0"/>
              <a:t>-</a:t>
            </a:r>
            <a:r>
              <a:rPr lang="it-IT" sz="1800" b="1" dirty="0"/>
              <a:t>(</a:t>
            </a:r>
            <a:r>
              <a:rPr lang="it-IT" sz="1800" b="1" dirty="0" err="1"/>
              <a:t>aq</a:t>
            </a:r>
            <a:r>
              <a:rPr lang="it-IT" sz="1800" b="1" dirty="0"/>
              <a:t>).</a:t>
            </a:r>
            <a:r>
              <a:rPr lang="it-IT" sz="1600" dirty="0"/>
              <a:t>   </a:t>
            </a:r>
          </a:p>
          <a:p>
            <a:r>
              <a:rPr lang="it-IT" sz="2400" b="1" dirty="0"/>
              <a:t>E = E°</a:t>
            </a:r>
            <a:r>
              <a:rPr lang="it-IT" sz="2400" b="1" baseline="-25000" dirty="0"/>
              <a:t>Hg2Cl2/Hg</a:t>
            </a:r>
            <a:r>
              <a:rPr lang="it-IT" sz="2400" b="1" dirty="0"/>
              <a:t> – RT/2F ln a</a:t>
            </a:r>
            <a:r>
              <a:rPr lang="it-IT" sz="2400" b="1" baseline="30000" dirty="0"/>
              <a:t>2</a:t>
            </a:r>
            <a:r>
              <a:rPr lang="it-IT" sz="2400" b="1" baseline="-25000" dirty="0"/>
              <a:t>Cl-</a:t>
            </a:r>
          </a:p>
          <a:p>
            <a:endParaRPr lang="it-IT" sz="1600" dirty="0"/>
          </a:p>
          <a:p>
            <a:endParaRPr lang="it-IT" sz="1600" dirty="0"/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0068" b="10068"/>
          <a:stretch>
            <a:fillRect/>
          </a:stretch>
        </p:blipFill>
        <p:spPr>
          <a:xfrm>
            <a:off x="3935760" y="1052736"/>
            <a:ext cx="4459340" cy="27363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6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37"/>
    </mc:Choice>
    <mc:Fallback>
      <p:transition spd="slow" advTm="24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752601" y="187325"/>
            <a:ext cx="7040563" cy="909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 pitchFamily="34" charset="0"/>
              </a:rPr>
              <a:t>Elettrodi a "ossidoriduzione"</a:t>
            </a:r>
          </a:p>
        </p:txBody>
      </p: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6873875" y="2495550"/>
            <a:ext cx="1639888" cy="2122488"/>
            <a:chOff x="6720" y="1152"/>
            <a:chExt cx="1723" cy="2228"/>
          </a:xfrm>
        </p:grpSpPr>
        <p:sp>
          <p:nvSpPr>
            <p:cNvPr id="28700" name="Freeform 6"/>
            <p:cNvSpPr>
              <a:spLocks/>
            </p:cNvSpPr>
            <p:nvPr/>
          </p:nvSpPr>
          <p:spPr bwMode="auto">
            <a:xfrm>
              <a:off x="6720" y="1288"/>
              <a:ext cx="1723" cy="2053"/>
            </a:xfrm>
            <a:custGeom>
              <a:avLst/>
              <a:gdLst>
                <a:gd name="T0" fmla="*/ 0 w 1819"/>
                <a:gd name="T1" fmla="*/ 0 h 2093"/>
                <a:gd name="T2" fmla="*/ 1245 w 1819"/>
                <a:gd name="T3" fmla="*/ 0 h 2093"/>
                <a:gd name="T4" fmla="*/ 1147 w 1819"/>
                <a:gd name="T5" fmla="*/ 1723 h 2093"/>
                <a:gd name="T6" fmla="*/ 1146 w 1819"/>
                <a:gd name="T7" fmla="*/ 1733 h 2093"/>
                <a:gd name="T8" fmla="*/ 1143 w 1819"/>
                <a:gd name="T9" fmla="*/ 1736 h 2093"/>
                <a:gd name="T10" fmla="*/ 1140 w 1819"/>
                <a:gd name="T11" fmla="*/ 1740 h 2093"/>
                <a:gd name="T12" fmla="*/ 1135 w 1819"/>
                <a:gd name="T13" fmla="*/ 1746 h 2093"/>
                <a:gd name="T14" fmla="*/ 1131 w 1819"/>
                <a:gd name="T15" fmla="*/ 1749 h 2093"/>
                <a:gd name="T16" fmla="*/ 1130 w 1819"/>
                <a:gd name="T17" fmla="*/ 1751 h 2093"/>
                <a:gd name="T18" fmla="*/ 1122 w 1819"/>
                <a:gd name="T19" fmla="*/ 1755 h 2093"/>
                <a:gd name="T20" fmla="*/ 1115 w 1819"/>
                <a:gd name="T21" fmla="*/ 1760 h 2093"/>
                <a:gd name="T22" fmla="*/ 1105 w 1819"/>
                <a:gd name="T23" fmla="*/ 1764 h 2093"/>
                <a:gd name="T24" fmla="*/ 1103 w 1819"/>
                <a:gd name="T25" fmla="*/ 1766 h 2093"/>
                <a:gd name="T26" fmla="*/ 1093 w 1819"/>
                <a:gd name="T27" fmla="*/ 1769 h 2093"/>
                <a:gd name="T28" fmla="*/ 1080 w 1819"/>
                <a:gd name="T29" fmla="*/ 1774 h 2093"/>
                <a:gd name="T30" fmla="*/ 1063 w 1819"/>
                <a:gd name="T31" fmla="*/ 1780 h 2093"/>
                <a:gd name="T32" fmla="*/ 1045 w 1819"/>
                <a:gd name="T33" fmla="*/ 1787 h 2093"/>
                <a:gd name="T34" fmla="*/ 1019 w 1819"/>
                <a:gd name="T35" fmla="*/ 1792 h 2093"/>
                <a:gd name="T36" fmla="*/ 993 w 1819"/>
                <a:gd name="T37" fmla="*/ 1798 h 2093"/>
                <a:gd name="T38" fmla="*/ 963 w 1819"/>
                <a:gd name="T39" fmla="*/ 1803 h 2093"/>
                <a:gd name="T40" fmla="*/ 935 w 1819"/>
                <a:gd name="T41" fmla="*/ 1808 h 2093"/>
                <a:gd name="T42" fmla="*/ 898 w 1819"/>
                <a:gd name="T43" fmla="*/ 1814 h 2093"/>
                <a:gd name="T44" fmla="*/ 857 w 1819"/>
                <a:gd name="T45" fmla="*/ 1818 h 2093"/>
                <a:gd name="T46" fmla="*/ 791 w 1819"/>
                <a:gd name="T47" fmla="*/ 1823 h 2093"/>
                <a:gd name="T48" fmla="*/ 738 w 1819"/>
                <a:gd name="T49" fmla="*/ 1827 h 2093"/>
                <a:gd name="T50" fmla="*/ 685 w 1819"/>
                <a:gd name="T51" fmla="*/ 1827 h 2093"/>
                <a:gd name="T52" fmla="*/ 643 w 1819"/>
                <a:gd name="T53" fmla="*/ 1829 h 2093"/>
                <a:gd name="T54" fmla="*/ 605 w 1819"/>
                <a:gd name="T55" fmla="*/ 1829 h 2093"/>
                <a:gd name="T56" fmla="*/ 571 w 1819"/>
                <a:gd name="T57" fmla="*/ 1828 h 2093"/>
                <a:gd name="T58" fmla="*/ 546 w 1819"/>
                <a:gd name="T59" fmla="*/ 1827 h 2093"/>
                <a:gd name="T60" fmla="*/ 519 w 1819"/>
                <a:gd name="T61" fmla="*/ 1826 h 2093"/>
                <a:gd name="T62" fmla="*/ 485 w 1819"/>
                <a:gd name="T63" fmla="*/ 1825 h 2093"/>
                <a:gd name="T64" fmla="*/ 446 w 1819"/>
                <a:gd name="T65" fmla="*/ 1822 h 2093"/>
                <a:gd name="T66" fmla="*/ 405 w 1819"/>
                <a:gd name="T67" fmla="*/ 1819 h 2093"/>
                <a:gd name="T68" fmla="*/ 366 w 1819"/>
                <a:gd name="T69" fmla="*/ 1816 h 2093"/>
                <a:gd name="T70" fmla="*/ 330 w 1819"/>
                <a:gd name="T71" fmla="*/ 1810 h 2093"/>
                <a:gd name="T72" fmla="*/ 299 w 1819"/>
                <a:gd name="T73" fmla="*/ 1805 h 2093"/>
                <a:gd name="T74" fmla="*/ 261 w 1819"/>
                <a:gd name="T75" fmla="*/ 1800 h 2093"/>
                <a:gd name="T76" fmla="*/ 225 w 1819"/>
                <a:gd name="T77" fmla="*/ 1792 h 2093"/>
                <a:gd name="T78" fmla="*/ 201 w 1819"/>
                <a:gd name="T79" fmla="*/ 1786 h 2093"/>
                <a:gd name="T80" fmla="*/ 175 w 1819"/>
                <a:gd name="T81" fmla="*/ 1779 h 2093"/>
                <a:gd name="T82" fmla="*/ 159 w 1819"/>
                <a:gd name="T83" fmla="*/ 1772 h 2093"/>
                <a:gd name="T84" fmla="*/ 145 w 1819"/>
                <a:gd name="T85" fmla="*/ 1768 h 2093"/>
                <a:gd name="T86" fmla="*/ 135 w 1819"/>
                <a:gd name="T87" fmla="*/ 1763 h 2093"/>
                <a:gd name="T88" fmla="*/ 125 w 1819"/>
                <a:gd name="T89" fmla="*/ 1758 h 2093"/>
                <a:gd name="T90" fmla="*/ 119 w 1819"/>
                <a:gd name="T91" fmla="*/ 1753 h 2093"/>
                <a:gd name="T92" fmla="*/ 113 w 1819"/>
                <a:gd name="T93" fmla="*/ 1748 h 2093"/>
                <a:gd name="T94" fmla="*/ 109 w 1819"/>
                <a:gd name="T95" fmla="*/ 1746 h 2093"/>
                <a:gd name="T96" fmla="*/ 105 w 1819"/>
                <a:gd name="T97" fmla="*/ 1741 h 2093"/>
                <a:gd name="T98" fmla="*/ 102 w 1819"/>
                <a:gd name="T99" fmla="*/ 1737 h 2093"/>
                <a:gd name="T100" fmla="*/ 99 w 1819"/>
                <a:gd name="T101" fmla="*/ 1732 h 2093"/>
                <a:gd name="T102" fmla="*/ 98 w 1819"/>
                <a:gd name="T103" fmla="*/ 1723 h 2093"/>
                <a:gd name="T104" fmla="*/ 0 w 1819"/>
                <a:gd name="T105" fmla="*/ 0 h 20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19" h="2093">
                  <a:moveTo>
                    <a:pt x="0" y="0"/>
                  </a:moveTo>
                  <a:lnTo>
                    <a:pt x="1819" y="0"/>
                  </a:lnTo>
                  <a:lnTo>
                    <a:pt x="1675" y="1973"/>
                  </a:lnTo>
                  <a:lnTo>
                    <a:pt x="1674" y="1983"/>
                  </a:lnTo>
                  <a:lnTo>
                    <a:pt x="1670" y="1987"/>
                  </a:lnTo>
                  <a:lnTo>
                    <a:pt x="1666" y="1992"/>
                  </a:lnTo>
                  <a:lnTo>
                    <a:pt x="1659" y="1998"/>
                  </a:lnTo>
                  <a:lnTo>
                    <a:pt x="1653" y="2002"/>
                  </a:lnTo>
                  <a:lnTo>
                    <a:pt x="1650" y="2004"/>
                  </a:lnTo>
                  <a:lnTo>
                    <a:pt x="1641" y="2009"/>
                  </a:lnTo>
                  <a:lnTo>
                    <a:pt x="1629" y="2014"/>
                  </a:lnTo>
                  <a:lnTo>
                    <a:pt x="1616" y="2019"/>
                  </a:lnTo>
                  <a:lnTo>
                    <a:pt x="1610" y="2021"/>
                  </a:lnTo>
                  <a:lnTo>
                    <a:pt x="1598" y="2025"/>
                  </a:lnTo>
                  <a:lnTo>
                    <a:pt x="1578" y="2031"/>
                  </a:lnTo>
                  <a:lnTo>
                    <a:pt x="1554" y="2037"/>
                  </a:lnTo>
                  <a:lnTo>
                    <a:pt x="1527" y="2045"/>
                  </a:lnTo>
                  <a:lnTo>
                    <a:pt x="1491" y="2051"/>
                  </a:lnTo>
                  <a:lnTo>
                    <a:pt x="1452" y="2058"/>
                  </a:lnTo>
                  <a:lnTo>
                    <a:pt x="1408" y="2064"/>
                  </a:lnTo>
                  <a:lnTo>
                    <a:pt x="1366" y="2070"/>
                  </a:lnTo>
                  <a:lnTo>
                    <a:pt x="1313" y="2076"/>
                  </a:lnTo>
                  <a:lnTo>
                    <a:pt x="1252" y="2081"/>
                  </a:lnTo>
                  <a:lnTo>
                    <a:pt x="1156" y="2087"/>
                  </a:lnTo>
                  <a:lnTo>
                    <a:pt x="1078" y="2091"/>
                  </a:lnTo>
                  <a:lnTo>
                    <a:pt x="1000" y="2091"/>
                  </a:lnTo>
                  <a:lnTo>
                    <a:pt x="940" y="2093"/>
                  </a:lnTo>
                  <a:lnTo>
                    <a:pt x="886" y="2093"/>
                  </a:lnTo>
                  <a:lnTo>
                    <a:pt x="834" y="2092"/>
                  </a:lnTo>
                  <a:lnTo>
                    <a:pt x="798" y="2091"/>
                  </a:lnTo>
                  <a:lnTo>
                    <a:pt x="759" y="2090"/>
                  </a:lnTo>
                  <a:lnTo>
                    <a:pt x="711" y="2089"/>
                  </a:lnTo>
                  <a:lnTo>
                    <a:pt x="652" y="2085"/>
                  </a:lnTo>
                  <a:lnTo>
                    <a:pt x="593" y="2082"/>
                  </a:lnTo>
                  <a:lnTo>
                    <a:pt x="535" y="2078"/>
                  </a:lnTo>
                  <a:lnTo>
                    <a:pt x="481" y="2072"/>
                  </a:lnTo>
                  <a:lnTo>
                    <a:pt x="439" y="2067"/>
                  </a:lnTo>
                  <a:lnTo>
                    <a:pt x="381" y="2060"/>
                  </a:lnTo>
                  <a:lnTo>
                    <a:pt x="329" y="2051"/>
                  </a:lnTo>
                  <a:lnTo>
                    <a:pt x="294" y="2044"/>
                  </a:lnTo>
                  <a:lnTo>
                    <a:pt x="257" y="2036"/>
                  </a:lnTo>
                  <a:lnTo>
                    <a:pt x="232" y="2029"/>
                  </a:lnTo>
                  <a:lnTo>
                    <a:pt x="213" y="2024"/>
                  </a:lnTo>
                  <a:lnTo>
                    <a:pt x="197" y="2018"/>
                  </a:lnTo>
                  <a:lnTo>
                    <a:pt x="183" y="2012"/>
                  </a:lnTo>
                  <a:lnTo>
                    <a:pt x="174" y="2007"/>
                  </a:lnTo>
                  <a:lnTo>
                    <a:pt x="165" y="2001"/>
                  </a:lnTo>
                  <a:lnTo>
                    <a:pt x="159" y="1998"/>
                  </a:lnTo>
                  <a:lnTo>
                    <a:pt x="153" y="1993"/>
                  </a:lnTo>
                  <a:lnTo>
                    <a:pt x="149" y="1988"/>
                  </a:lnTo>
                  <a:lnTo>
                    <a:pt x="145" y="1982"/>
                  </a:lnTo>
                  <a:lnTo>
                    <a:pt x="143" y="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FF"/>
            </a:solidFill>
            <a:ln w="12700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701" name="Oval 7"/>
            <p:cNvSpPr>
              <a:spLocks noChangeArrowheads="1"/>
            </p:cNvSpPr>
            <p:nvPr/>
          </p:nvSpPr>
          <p:spPr bwMode="auto">
            <a:xfrm>
              <a:off x="6724" y="1152"/>
              <a:ext cx="1708" cy="282"/>
            </a:xfrm>
            <a:prstGeom prst="ellipse">
              <a:avLst/>
            </a:prstGeom>
            <a:solidFill>
              <a:srgbClr val="8080FF"/>
            </a:solidFill>
            <a:ln w="12700">
              <a:solidFill>
                <a:srgbClr val="0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8702" name="Group 8"/>
            <p:cNvGrpSpPr>
              <a:grpSpLocks/>
            </p:cNvGrpSpPr>
            <p:nvPr/>
          </p:nvGrpSpPr>
          <p:grpSpPr bwMode="auto">
            <a:xfrm>
              <a:off x="6768" y="1584"/>
              <a:ext cx="1658" cy="1796"/>
              <a:chOff x="5190" y="1699"/>
              <a:chExt cx="1658" cy="1158"/>
            </a:xfrm>
          </p:grpSpPr>
          <p:sp>
            <p:nvSpPr>
              <p:cNvPr id="28703" name="Freeform 9"/>
              <p:cNvSpPr>
                <a:spLocks/>
              </p:cNvSpPr>
              <p:nvPr/>
            </p:nvSpPr>
            <p:spPr bwMode="auto">
              <a:xfrm>
                <a:off x="5190" y="1825"/>
                <a:ext cx="1658" cy="1029"/>
              </a:xfrm>
              <a:custGeom>
                <a:avLst/>
                <a:gdLst>
                  <a:gd name="T0" fmla="*/ 0 w 1658"/>
                  <a:gd name="T1" fmla="*/ 0 h 1029"/>
                  <a:gd name="T2" fmla="*/ 1658 w 1658"/>
                  <a:gd name="T3" fmla="*/ 0 h 1029"/>
                  <a:gd name="T4" fmla="*/ 1595 w 1658"/>
                  <a:gd name="T5" fmla="*/ 909 h 1029"/>
                  <a:gd name="T6" fmla="*/ 1594 w 1658"/>
                  <a:gd name="T7" fmla="*/ 919 h 1029"/>
                  <a:gd name="T8" fmla="*/ 1590 w 1658"/>
                  <a:gd name="T9" fmla="*/ 923 h 1029"/>
                  <a:gd name="T10" fmla="*/ 1586 w 1658"/>
                  <a:gd name="T11" fmla="*/ 928 h 1029"/>
                  <a:gd name="T12" fmla="*/ 1579 w 1658"/>
                  <a:gd name="T13" fmla="*/ 934 h 1029"/>
                  <a:gd name="T14" fmla="*/ 1573 w 1658"/>
                  <a:gd name="T15" fmla="*/ 938 h 1029"/>
                  <a:gd name="T16" fmla="*/ 1570 w 1658"/>
                  <a:gd name="T17" fmla="*/ 940 h 1029"/>
                  <a:gd name="T18" fmla="*/ 1561 w 1658"/>
                  <a:gd name="T19" fmla="*/ 945 h 1029"/>
                  <a:gd name="T20" fmla="*/ 1549 w 1658"/>
                  <a:gd name="T21" fmla="*/ 950 h 1029"/>
                  <a:gd name="T22" fmla="*/ 1536 w 1658"/>
                  <a:gd name="T23" fmla="*/ 955 h 1029"/>
                  <a:gd name="T24" fmla="*/ 1530 w 1658"/>
                  <a:gd name="T25" fmla="*/ 957 h 1029"/>
                  <a:gd name="T26" fmla="*/ 1518 w 1658"/>
                  <a:gd name="T27" fmla="*/ 961 h 1029"/>
                  <a:gd name="T28" fmla="*/ 1498 w 1658"/>
                  <a:gd name="T29" fmla="*/ 967 h 1029"/>
                  <a:gd name="T30" fmla="*/ 1474 w 1658"/>
                  <a:gd name="T31" fmla="*/ 973 h 1029"/>
                  <a:gd name="T32" fmla="*/ 1447 w 1658"/>
                  <a:gd name="T33" fmla="*/ 981 h 1029"/>
                  <a:gd name="T34" fmla="*/ 1411 w 1658"/>
                  <a:gd name="T35" fmla="*/ 987 h 1029"/>
                  <a:gd name="T36" fmla="*/ 1372 w 1658"/>
                  <a:gd name="T37" fmla="*/ 994 h 1029"/>
                  <a:gd name="T38" fmla="*/ 1328 w 1658"/>
                  <a:gd name="T39" fmla="*/ 1000 h 1029"/>
                  <a:gd name="T40" fmla="*/ 1286 w 1658"/>
                  <a:gd name="T41" fmla="*/ 1006 h 1029"/>
                  <a:gd name="T42" fmla="*/ 1233 w 1658"/>
                  <a:gd name="T43" fmla="*/ 1012 h 1029"/>
                  <a:gd name="T44" fmla="*/ 1172 w 1658"/>
                  <a:gd name="T45" fmla="*/ 1017 h 1029"/>
                  <a:gd name="T46" fmla="*/ 1076 w 1658"/>
                  <a:gd name="T47" fmla="*/ 1023 h 1029"/>
                  <a:gd name="T48" fmla="*/ 998 w 1658"/>
                  <a:gd name="T49" fmla="*/ 1027 h 1029"/>
                  <a:gd name="T50" fmla="*/ 920 w 1658"/>
                  <a:gd name="T51" fmla="*/ 1027 h 1029"/>
                  <a:gd name="T52" fmla="*/ 860 w 1658"/>
                  <a:gd name="T53" fmla="*/ 1029 h 1029"/>
                  <a:gd name="T54" fmla="*/ 806 w 1658"/>
                  <a:gd name="T55" fmla="*/ 1029 h 1029"/>
                  <a:gd name="T56" fmla="*/ 754 w 1658"/>
                  <a:gd name="T57" fmla="*/ 1028 h 1029"/>
                  <a:gd name="T58" fmla="*/ 718 w 1658"/>
                  <a:gd name="T59" fmla="*/ 1027 h 1029"/>
                  <a:gd name="T60" fmla="*/ 679 w 1658"/>
                  <a:gd name="T61" fmla="*/ 1026 h 1029"/>
                  <a:gd name="T62" fmla="*/ 631 w 1658"/>
                  <a:gd name="T63" fmla="*/ 1025 h 1029"/>
                  <a:gd name="T64" fmla="*/ 572 w 1658"/>
                  <a:gd name="T65" fmla="*/ 1021 h 1029"/>
                  <a:gd name="T66" fmla="*/ 513 w 1658"/>
                  <a:gd name="T67" fmla="*/ 1018 h 1029"/>
                  <a:gd name="T68" fmla="*/ 455 w 1658"/>
                  <a:gd name="T69" fmla="*/ 1014 h 1029"/>
                  <a:gd name="T70" fmla="*/ 401 w 1658"/>
                  <a:gd name="T71" fmla="*/ 1008 h 1029"/>
                  <a:gd name="T72" fmla="*/ 359 w 1658"/>
                  <a:gd name="T73" fmla="*/ 1003 h 1029"/>
                  <a:gd name="T74" fmla="*/ 301 w 1658"/>
                  <a:gd name="T75" fmla="*/ 996 h 1029"/>
                  <a:gd name="T76" fmla="*/ 249 w 1658"/>
                  <a:gd name="T77" fmla="*/ 987 h 1029"/>
                  <a:gd name="T78" fmla="*/ 214 w 1658"/>
                  <a:gd name="T79" fmla="*/ 980 h 1029"/>
                  <a:gd name="T80" fmla="*/ 177 w 1658"/>
                  <a:gd name="T81" fmla="*/ 972 h 1029"/>
                  <a:gd name="T82" fmla="*/ 152 w 1658"/>
                  <a:gd name="T83" fmla="*/ 965 h 1029"/>
                  <a:gd name="T84" fmla="*/ 133 w 1658"/>
                  <a:gd name="T85" fmla="*/ 960 h 1029"/>
                  <a:gd name="T86" fmla="*/ 117 w 1658"/>
                  <a:gd name="T87" fmla="*/ 954 h 1029"/>
                  <a:gd name="T88" fmla="*/ 103 w 1658"/>
                  <a:gd name="T89" fmla="*/ 948 h 1029"/>
                  <a:gd name="T90" fmla="*/ 94 w 1658"/>
                  <a:gd name="T91" fmla="*/ 943 h 1029"/>
                  <a:gd name="T92" fmla="*/ 85 w 1658"/>
                  <a:gd name="T93" fmla="*/ 937 h 1029"/>
                  <a:gd name="T94" fmla="*/ 79 w 1658"/>
                  <a:gd name="T95" fmla="*/ 934 h 1029"/>
                  <a:gd name="T96" fmla="*/ 73 w 1658"/>
                  <a:gd name="T97" fmla="*/ 929 h 1029"/>
                  <a:gd name="T98" fmla="*/ 69 w 1658"/>
                  <a:gd name="T99" fmla="*/ 924 h 1029"/>
                  <a:gd name="T100" fmla="*/ 65 w 1658"/>
                  <a:gd name="T101" fmla="*/ 918 h 1029"/>
                  <a:gd name="T102" fmla="*/ 63 w 1658"/>
                  <a:gd name="T103" fmla="*/ 909 h 1029"/>
                  <a:gd name="T104" fmla="*/ 0 w 1658"/>
                  <a:gd name="T105" fmla="*/ 0 h 10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58" h="1029">
                    <a:moveTo>
                      <a:pt x="0" y="0"/>
                    </a:moveTo>
                    <a:lnTo>
                      <a:pt x="1658" y="0"/>
                    </a:lnTo>
                    <a:lnTo>
                      <a:pt x="1595" y="909"/>
                    </a:lnTo>
                    <a:lnTo>
                      <a:pt x="1594" y="919"/>
                    </a:lnTo>
                    <a:lnTo>
                      <a:pt x="1590" y="923"/>
                    </a:lnTo>
                    <a:lnTo>
                      <a:pt x="1586" y="928"/>
                    </a:lnTo>
                    <a:lnTo>
                      <a:pt x="1579" y="934"/>
                    </a:lnTo>
                    <a:lnTo>
                      <a:pt x="1573" y="938"/>
                    </a:lnTo>
                    <a:lnTo>
                      <a:pt x="1570" y="940"/>
                    </a:lnTo>
                    <a:lnTo>
                      <a:pt x="1561" y="945"/>
                    </a:lnTo>
                    <a:lnTo>
                      <a:pt x="1549" y="950"/>
                    </a:lnTo>
                    <a:lnTo>
                      <a:pt x="1536" y="955"/>
                    </a:lnTo>
                    <a:lnTo>
                      <a:pt x="1530" y="957"/>
                    </a:lnTo>
                    <a:lnTo>
                      <a:pt x="1518" y="961"/>
                    </a:lnTo>
                    <a:lnTo>
                      <a:pt x="1498" y="967"/>
                    </a:lnTo>
                    <a:lnTo>
                      <a:pt x="1474" y="973"/>
                    </a:lnTo>
                    <a:lnTo>
                      <a:pt x="1447" y="981"/>
                    </a:lnTo>
                    <a:lnTo>
                      <a:pt x="1411" y="987"/>
                    </a:lnTo>
                    <a:lnTo>
                      <a:pt x="1372" y="994"/>
                    </a:lnTo>
                    <a:lnTo>
                      <a:pt x="1328" y="1000"/>
                    </a:lnTo>
                    <a:lnTo>
                      <a:pt x="1286" y="1006"/>
                    </a:lnTo>
                    <a:lnTo>
                      <a:pt x="1233" y="1012"/>
                    </a:lnTo>
                    <a:lnTo>
                      <a:pt x="1172" y="1017"/>
                    </a:lnTo>
                    <a:lnTo>
                      <a:pt x="1076" y="1023"/>
                    </a:lnTo>
                    <a:lnTo>
                      <a:pt x="998" y="1027"/>
                    </a:lnTo>
                    <a:lnTo>
                      <a:pt x="920" y="1027"/>
                    </a:lnTo>
                    <a:lnTo>
                      <a:pt x="860" y="1029"/>
                    </a:lnTo>
                    <a:lnTo>
                      <a:pt x="806" y="1029"/>
                    </a:lnTo>
                    <a:lnTo>
                      <a:pt x="754" y="1028"/>
                    </a:lnTo>
                    <a:lnTo>
                      <a:pt x="718" y="1027"/>
                    </a:lnTo>
                    <a:lnTo>
                      <a:pt x="679" y="1026"/>
                    </a:lnTo>
                    <a:lnTo>
                      <a:pt x="631" y="1025"/>
                    </a:lnTo>
                    <a:lnTo>
                      <a:pt x="572" y="1021"/>
                    </a:lnTo>
                    <a:lnTo>
                      <a:pt x="513" y="1018"/>
                    </a:lnTo>
                    <a:lnTo>
                      <a:pt x="455" y="1014"/>
                    </a:lnTo>
                    <a:lnTo>
                      <a:pt x="401" y="1008"/>
                    </a:lnTo>
                    <a:lnTo>
                      <a:pt x="359" y="1003"/>
                    </a:lnTo>
                    <a:lnTo>
                      <a:pt x="301" y="996"/>
                    </a:lnTo>
                    <a:lnTo>
                      <a:pt x="249" y="987"/>
                    </a:lnTo>
                    <a:lnTo>
                      <a:pt x="214" y="980"/>
                    </a:lnTo>
                    <a:lnTo>
                      <a:pt x="177" y="972"/>
                    </a:lnTo>
                    <a:lnTo>
                      <a:pt x="152" y="965"/>
                    </a:lnTo>
                    <a:lnTo>
                      <a:pt x="133" y="960"/>
                    </a:lnTo>
                    <a:lnTo>
                      <a:pt x="117" y="954"/>
                    </a:lnTo>
                    <a:lnTo>
                      <a:pt x="103" y="948"/>
                    </a:lnTo>
                    <a:lnTo>
                      <a:pt x="94" y="943"/>
                    </a:lnTo>
                    <a:lnTo>
                      <a:pt x="85" y="937"/>
                    </a:lnTo>
                    <a:lnTo>
                      <a:pt x="79" y="934"/>
                    </a:lnTo>
                    <a:lnTo>
                      <a:pt x="73" y="929"/>
                    </a:lnTo>
                    <a:lnTo>
                      <a:pt x="69" y="924"/>
                    </a:lnTo>
                    <a:lnTo>
                      <a:pt x="65" y="918"/>
                    </a:lnTo>
                    <a:lnTo>
                      <a:pt x="63" y="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0C0"/>
              </a:solidFill>
              <a:ln w="12700">
                <a:solidFill>
                  <a:srgbClr val="0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04" name="Oval 10"/>
              <p:cNvSpPr>
                <a:spLocks noChangeArrowheads="1"/>
              </p:cNvSpPr>
              <p:nvPr/>
            </p:nvSpPr>
            <p:spPr bwMode="auto">
              <a:xfrm>
                <a:off x="5190" y="1699"/>
                <a:ext cx="1655" cy="253"/>
              </a:xfrm>
              <a:prstGeom prst="ellipse">
                <a:avLst/>
              </a:prstGeom>
              <a:solidFill>
                <a:srgbClr val="00E0E0"/>
              </a:solidFill>
              <a:ln w="127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05" name="Oval 11"/>
              <p:cNvSpPr>
                <a:spLocks noChangeArrowheads="1"/>
              </p:cNvSpPr>
              <p:nvPr/>
            </p:nvSpPr>
            <p:spPr bwMode="auto">
              <a:xfrm>
                <a:off x="5255" y="2620"/>
                <a:ext cx="1530" cy="237"/>
              </a:xfrm>
              <a:prstGeom prst="ellipse">
                <a:avLst/>
              </a:prstGeom>
              <a:solidFill>
                <a:srgbClr val="00A0A0"/>
              </a:solidFill>
              <a:ln w="127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8676" name="Rectangle 12" descr="40%"/>
          <p:cNvSpPr>
            <a:spLocks noChangeArrowheads="1"/>
          </p:cNvSpPr>
          <p:nvPr/>
        </p:nvSpPr>
        <p:spPr bwMode="auto">
          <a:xfrm>
            <a:off x="7513639" y="3455988"/>
            <a:ext cx="503237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8677" name="Line 13"/>
          <p:cNvSpPr>
            <a:spLocks noChangeShapeType="1"/>
          </p:cNvSpPr>
          <p:nvPr/>
        </p:nvSpPr>
        <p:spPr bwMode="auto">
          <a:xfrm flipV="1">
            <a:off x="7764463" y="1946276"/>
            <a:ext cx="0" cy="1509713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8" name="Freeform 14"/>
          <p:cNvSpPr>
            <a:spLocks/>
          </p:cNvSpPr>
          <p:nvPr/>
        </p:nvSpPr>
        <p:spPr bwMode="auto">
          <a:xfrm flipH="1">
            <a:off x="6461126" y="2952750"/>
            <a:ext cx="1204913" cy="762000"/>
          </a:xfrm>
          <a:custGeom>
            <a:avLst/>
            <a:gdLst>
              <a:gd name="T0" fmla="*/ 2147483646 w 1264"/>
              <a:gd name="T1" fmla="*/ 0 h 800"/>
              <a:gd name="T2" fmla="*/ 2147483646 w 1264"/>
              <a:gd name="T3" fmla="*/ 2147483646 h 800"/>
              <a:gd name="T4" fmla="*/ 2147483646 w 1264"/>
              <a:gd name="T5" fmla="*/ 2147483646 h 800"/>
              <a:gd name="T6" fmla="*/ 0 w 1264"/>
              <a:gd name="T7" fmla="*/ 2147483646 h 8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64" h="800">
                <a:moveTo>
                  <a:pt x="1264" y="0"/>
                </a:moveTo>
                <a:lnTo>
                  <a:pt x="1004" y="58"/>
                </a:lnTo>
                <a:lnTo>
                  <a:pt x="582" y="346"/>
                </a:lnTo>
                <a:lnTo>
                  <a:pt x="0" y="800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9" name="Freeform 15"/>
          <p:cNvSpPr>
            <a:spLocks/>
          </p:cNvSpPr>
          <p:nvPr/>
        </p:nvSpPr>
        <p:spPr bwMode="auto">
          <a:xfrm>
            <a:off x="7832725" y="3775076"/>
            <a:ext cx="1104900" cy="415925"/>
          </a:xfrm>
          <a:custGeom>
            <a:avLst/>
            <a:gdLst>
              <a:gd name="T0" fmla="*/ 2147483646 w 1159"/>
              <a:gd name="T1" fmla="*/ 0 h 436"/>
              <a:gd name="T2" fmla="*/ 2147483646 w 1159"/>
              <a:gd name="T3" fmla="*/ 2147483646 h 436"/>
              <a:gd name="T4" fmla="*/ 2147483646 w 1159"/>
              <a:gd name="T5" fmla="*/ 2147483646 h 436"/>
              <a:gd name="T6" fmla="*/ 0 w 1159"/>
              <a:gd name="T7" fmla="*/ 2147483646 h 4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9" h="436">
                <a:moveTo>
                  <a:pt x="1159" y="0"/>
                </a:moveTo>
                <a:lnTo>
                  <a:pt x="868" y="291"/>
                </a:lnTo>
                <a:lnTo>
                  <a:pt x="559" y="436"/>
                </a:lnTo>
                <a:lnTo>
                  <a:pt x="0" y="373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Text Box 16"/>
          <p:cNvSpPr txBox="1">
            <a:spLocks noChangeArrowheads="1"/>
          </p:cNvSpPr>
          <p:nvPr/>
        </p:nvSpPr>
        <p:spPr bwMode="auto">
          <a:xfrm>
            <a:off x="8785920" y="3273426"/>
            <a:ext cx="1478162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Soluzione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FeCl</a:t>
            </a:r>
            <a:r>
              <a:rPr lang="it-IT" altLang="it-IT" sz="24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3</a:t>
            </a:r>
            <a:endParaRPr lang="it-IT" altLang="it-IT" sz="2400" b="1">
              <a:solidFill>
                <a:srgbClr val="CC0000"/>
              </a:solidFill>
              <a:latin typeface="Comic Sans MS" panose="030F0702030302020204" pitchFamily="66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FeCl</a:t>
            </a:r>
            <a:r>
              <a:rPr lang="it-IT" altLang="it-IT" sz="24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2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1" name="Text Box 17"/>
          <p:cNvSpPr txBox="1">
            <a:spLocks noChangeArrowheads="1"/>
          </p:cNvSpPr>
          <p:nvPr/>
        </p:nvSpPr>
        <p:spPr bwMode="auto">
          <a:xfrm>
            <a:off x="5314950" y="2540000"/>
            <a:ext cx="162083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Elettrodo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di Pt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2259014" y="2449514"/>
            <a:ext cx="2465387" cy="973137"/>
            <a:chOff x="735013" y="2449513"/>
            <a:chExt cx="2465387" cy="973137"/>
          </a:xfrm>
        </p:grpSpPr>
        <p:sp>
          <p:nvSpPr>
            <p:cNvPr id="28694" name="Text Box 18"/>
            <p:cNvSpPr txBox="1">
              <a:spLocks noChangeArrowheads="1"/>
            </p:cNvSpPr>
            <p:nvPr/>
          </p:nvSpPr>
          <p:spPr bwMode="auto">
            <a:xfrm>
              <a:off x="920750" y="2781300"/>
              <a:ext cx="412750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914400" algn="l"/>
                  <a:tab pos="18859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914400" algn="l"/>
                  <a:tab pos="18859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914400" algn="l"/>
                  <a:tab pos="18859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14400" algn="l"/>
                  <a:tab pos="18859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Pt</a:t>
              </a:r>
            </a:p>
          </p:txBody>
        </p:sp>
        <p:grpSp>
          <p:nvGrpSpPr>
            <p:cNvPr id="28695" name="Gruppo 1"/>
            <p:cNvGrpSpPr>
              <a:grpSpLocks/>
            </p:cNvGrpSpPr>
            <p:nvPr/>
          </p:nvGrpSpPr>
          <p:grpSpPr bwMode="auto">
            <a:xfrm>
              <a:off x="735013" y="2449513"/>
              <a:ext cx="2465387" cy="973137"/>
              <a:chOff x="735013" y="2449513"/>
              <a:chExt cx="2465387" cy="973137"/>
            </a:xfrm>
          </p:grpSpPr>
          <p:sp>
            <p:nvSpPr>
              <p:cNvPr id="28696" name="Text Box 3"/>
              <p:cNvSpPr txBox="1">
                <a:spLocks noChangeArrowheads="1"/>
              </p:cNvSpPr>
              <p:nvPr/>
            </p:nvSpPr>
            <p:spPr bwMode="auto">
              <a:xfrm>
                <a:off x="735013" y="2449513"/>
                <a:ext cx="2278062" cy="933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tabLst>
                    <a:tab pos="914400" algn="l"/>
                    <a:tab pos="188595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tabLst>
                    <a:tab pos="914400" algn="l"/>
                    <a:tab pos="188595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tabLst>
                    <a:tab pos="914400" algn="l"/>
                    <a:tab pos="188595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914400" algn="l"/>
                    <a:tab pos="18859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	Fe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3+</a:t>
                </a:r>
                <a:r>
                  <a:rPr lang="it-IT" altLang="it-IT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,	c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</a:t>
                </a:r>
                <a:endPara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	Fe</a:t>
                </a:r>
                <a:r>
                  <a:rPr lang="it-IT" altLang="it-IT" sz="2400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2+</a:t>
                </a:r>
                <a:r>
                  <a:rPr lang="it-IT" altLang="it-IT" sz="24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,	c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  <a:endPara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8697" name="Line 4"/>
              <p:cNvSpPr>
                <a:spLocks noChangeShapeType="1"/>
              </p:cNvSpPr>
              <p:nvPr/>
            </p:nvSpPr>
            <p:spPr bwMode="auto">
              <a:xfrm flipH="1">
                <a:off x="1543050" y="2486025"/>
                <a:ext cx="0" cy="936625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98" name="Line 19"/>
              <p:cNvSpPr>
                <a:spLocks noChangeShapeType="1"/>
              </p:cNvSpPr>
              <p:nvPr/>
            </p:nvSpPr>
            <p:spPr bwMode="auto">
              <a:xfrm flipH="1">
                <a:off x="3108325" y="2486025"/>
                <a:ext cx="0" cy="936625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99" name="Line 20"/>
              <p:cNvSpPr>
                <a:spLocks noChangeShapeType="1"/>
              </p:cNvSpPr>
              <p:nvPr/>
            </p:nvSpPr>
            <p:spPr bwMode="auto">
              <a:xfrm flipH="1">
                <a:off x="3200400" y="2486025"/>
                <a:ext cx="0" cy="936625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073276" y="4846638"/>
            <a:ext cx="3581305" cy="844318"/>
            <a:chOff x="549275" y="4846638"/>
            <a:chExt cx="3581305" cy="844318"/>
          </a:xfrm>
        </p:grpSpPr>
        <p:sp>
          <p:nvSpPr>
            <p:cNvPr id="28689" name="Text Box 21"/>
            <p:cNvSpPr txBox="1">
              <a:spLocks noChangeArrowheads="1"/>
            </p:cNvSpPr>
            <p:nvPr/>
          </p:nvSpPr>
          <p:spPr bwMode="auto">
            <a:xfrm>
              <a:off x="549275" y="5075238"/>
              <a:ext cx="268041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E°+	    log</a:t>
              </a:r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1793875" y="5105400"/>
              <a:ext cx="957185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8691" name="Line 25"/>
            <p:cNvSpPr>
              <a:spLocks noChangeShapeType="1"/>
            </p:cNvSpPr>
            <p:nvPr/>
          </p:nvSpPr>
          <p:spPr bwMode="auto">
            <a:xfrm>
              <a:off x="3236913" y="5297488"/>
              <a:ext cx="8509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92" name="Text Box 26"/>
            <p:cNvSpPr txBox="1">
              <a:spLocks noChangeArrowheads="1"/>
            </p:cNvSpPr>
            <p:nvPr/>
          </p:nvSpPr>
          <p:spPr bwMode="auto">
            <a:xfrm>
              <a:off x="3481388" y="4846638"/>
              <a:ext cx="54681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Ox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693" name="Text Box 27"/>
            <p:cNvSpPr txBox="1">
              <a:spLocks noChangeArrowheads="1"/>
            </p:cNvSpPr>
            <p:nvPr/>
          </p:nvSpPr>
          <p:spPr bwMode="auto">
            <a:xfrm>
              <a:off x="3503613" y="5281613"/>
              <a:ext cx="626967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Red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5708651" y="4846638"/>
            <a:ext cx="3782549" cy="844318"/>
            <a:chOff x="4184650" y="4846638"/>
            <a:chExt cx="3782549" cy="844318"/>
          </a:xfrm>
        </p:grpSpPr>
        <p:sp>
          <p:nvSpPr>
            <p:cNvPr id="28685" name="Text Box 28"/>
            <p:cNvSpPr txBox="1">
              <a:spLocks noChangeArrowheads="1"/>
            </p:cNvSpPr>
            <p:nvPr/>
          </p:nvSpPr>
          <p:spPr bwMode="auto">
            <a:xfrm>
              <a:off x="4184650" y="5072063"/>
              <a:ext cx="276537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= E° + 0,0059 log</a:t>
              </a:r>
            </a:p>
          </p:txBody>
        </p:sp>
        <p:sp>
          <p:nvSpPr>
            <p:cNvPr id="28686" name="Line 29"/>
            <p:cNvSpPr>
              <a:spLocks noChangeShapeType="1"/>
            </p:cNvSpPr>
            <p:nvPr/>
          </p:nvSpPr>
          <p:spPr bwMode="auto">
            <a:xfrm>
              <a:off x="7048500" y="5297488"/>
              <a:ext cx="849313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87" name="Text Box 30"/>
            <p:cNvSpPr txBox="1">
              <a:spLocks noChangeArrowheads="1"/>
            </p:cNvSpPr>
            <p:nvPr/>
          </p:nvSpPr>
          <p:spPr bwMode="auto">
            <a:xfrm>
              <a:off x="7027863" y="4846638"/>
              <a:ext cx="917111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[Fe</a:t>
              </a:r>
              <a:r>
                <a:rPr lang="it-IT" altLang="it-IT" sz="23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3+</a:t>
              </a: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</a:p>
          </p:txBody>
        </p:sp>
        <p:sp>
          <p:nvSpPr>
            <p:cNvPr id="28688" name="Text Box 31"/>
            <p:cNvSpPr txBox="1">
              <a:spLocks noChangeArrowheads="1"/>
            </p:cNvSpPr>
            <p:nvPr/>
          </p:nvSpPr>
          <p:spPr bwMode="auto">
            <a:xfrm>
              <a:off x="7050088" y="5281613"/>
              <a:ext cx="917111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[Fe</a:t>
              </a:r>
              <a:r>
                <a:rPr lang="it-IT" altLang="it-IT" sz="23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87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21"/>
    </mc:Choice>
    <mc:Fallback>
      <p:transition spd="slow" advTm="8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10"/>
          <p:cNvSpPr>
            <a:spLocks noChangeArrowheads="1" noChangeShapeType="1" noTextEdit="1"/>
          </p:cNvSpPr>
          <p:nvPr/>
        </p:nvSpPr>
        <p:spPr bwMode="auto">
          <a:xfrm>
            <a:off x="2711451" y="20639"/>
            <a:ext cx="6486525" cy="45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Misura potenziometrica del pH</a:t>
            </a:r>
          </a:p>
        </p:txBody>
      </p:sp>
      <p:sp>
        <p:nvSpPr>
          <p:cNvPr id="32771" name="Text Box 152"/>
          <p:cNvSpPr txBox="1">
            <a:spLocks noChangeArrowheads="1"/>
          </p:cNvSpPr>
          <p:nvPr/>
        </p:nvSpPr>
        <p:spPr bwMode="auto">
          <a:xfrm>
            <a:off x="1433512" y="528638"/>
            <a:ext cx="9191626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CC"/>
                </a:solidFill>
                <a:latin typeface="Comic Sans MS" panose="030F0702030302020204" pitchFamily="66" charset="0"/>
              </a:rPr>
              <a:t>Volendo misurare il pH incognito di una soluzione A </a:t>
            </a:r>
          </a:p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CC"/>
                </a:solidFill>
                <a:latin typeface="Comic Sans MS" panose="030F0702030302020204" pitchFamily="66" charset="0"/>
              </a:rPr>
              <a:t>si può costruire la pila:</a:t>
            </a:r>
            <a:endParaRPr lang="it-IT" altLang="it-IT" sz="2300" baseline="50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701648" y="1400175"/>
            <a:ext cx="6323569" cy="2990850"/>
            <a:chOff x="1123672" y="1503363"/>
            <a:chExt cx="6323569" cy="2990850"/>
          </a:xfrm>
        </p:grpSpPr>
        <p:grpSp>
          <p:nvGrpSpPr>
            <p:cNvPr id="29712" name="Group 2"/>
            <p:cNvGrpSpPr>
              <a:grpSpLocks/>
            </p:cNvGrpSpPr>
            <p:nvPr/>
          </p:nvGrpSpPr>
          <p:grpSpPr bwMode="auto">
            <a:xfrm>
              <a:off x="4735513" y="2401888"/>
              <a:ext cx="1538287" cy="2074862"/>
              <a:chOff x="480" y="1764"/>
              <a:chExt cx="1723" cy="2288"/>
            </a:xfrm>
          </p:grpSpPr>
          <p:sp>
            <p:nvSpPr>
              <p:cNvPr id="29844" name="Freeform 3"/>
              <p:cNvSpPr>
                <a:spLocks/>
              </p:cNvSpPr>
              <p:nvPr/>
            </p:nvSpPr>
            <p:spPr bwMode="auto">
              <a:xfrm>
                <a:off x="480" y="1888"/>
                <a:ext cx="1723" cy="2125"/>
              </a:xfrm>
              <a:custGeom>
                <a:avLst/>
                <a:gdLst>
                  <a:gd name="T0" fmla="*/ 0 w 1819"/>
                  <a:gd name="T1" fmla="*/ 0 h 2093"/>
                  <a:gd name="T2" fmla="*/ 1245 w 1819"/>
                  <a:gd name="T3" fmla="*/ 0 h 2093"/>
                  <a:gd name="T4" fmla="*/ 1147 w 1819"/>
                  <a:gd name="T5" fmla="*/ 2195 h 2093"/>
                  <a:gd name="T6" fmla="*/ 1146 w 1819"/>
                  <a:gd name="T7" fmla="*/ 2205 h 2093"/>
                  <a:gd name="T8" fmla="*/ 1143 w 1819"/>
                  <a:gd name="T9" fmla="*/ 2209 h 2093"/>
                  <a:gd name="T10" fmla="*/ 1140 w 1819"/>
                  <a:gd name="T11" fmla="*/ 2214 h 2093"/>
                  <a:gd name="T12" fmla="*/ 1135 w 1819"/>
                  <a:gd name="T13" fmla="*/ 2221 h 2093"/>
                  <a:gd name="T14" fmla="*/ 1131 w 1819"/>
                  <a:gd name="T15" fmla="*/ 2228 h 2093"/>
                  <a:gd name="T16" fmla="*/ 1130 w 1819"/>
                  <a:gd name="T17" fmla="*/ 2230 h 2093"/>
                  <a:gd name="T18" fmla="*/ 1122 w 1819"/>
                  <a:gd name="T19" fmla="*/ 2235 h 2093"/>
                  <a:gd name="T20" fmla="*/ 1115 w 1819"/>
                  <a:gd name="T21" fmla="*/ 2240 h 2093"/>
                  <a:gd name="T22" fmla="*/ 1105 w 1819"/>
                  <a:gd name="T23" fmla="*/ 2245 h 2093"/>
                  <a:gd name="T24" fmla="*/ 1103 w 1819"/>
                  <a:gd name="T25" fmla="*/ 2247 h 2093"/>
                  <a:gd name="T26" fmla="*/ 1093 w 1819"/>
                  <a:gd name="T27" fmla="*/ 2251 h 2093"/>
                  <a:gd name="T28" fmla="*/ 1080 w 1819"/>
                  <a:gd name="T29" fmla="*/ 2260 h 2093"/>
                  <a:gd name="T30" fmla="*/ 1063 w 1819"/>
                  <a:gd name="T31" fmla="*/ 2266 h 2093"/>
                  <a:gd name="T32" fmla="*/ 1045 w 1819"/>
                  <a:gd name="T33" fmla="*/ 2274 h 2093"/>
                  <a:gd name="T34" fmla="*/ 1019 w 1819"/>
                  <a:gd name="T35" fmla="*/ 2280 h 2093"/>
                  <a:gd name="T36" fmla="*/ 993 w 1819"/>
                  <a:gd name="T37" fmla="*/ 2287 h 2093"/>
                  <a:gd name="T38" fmla="*/ 963 w 1819"/>
                  <a:gd name="T39" fmla="*/ 2297 h 2093"/>
                  <a:gd name="T40" fmla="*/ 935 w 1819"/>
                  <a:gd name="T41" fmla="*/ 2303 h 2093"/>
                  <a:gd name="T42" fmla="*/ 898 w 1819"/>
                  <a:gd name="T43" fmla="*/ 2309 h 2093"/>
                  <a:gd name="T44" fmla="*/ 857 w 1819"/>
                  <a:gd name="T45" fmla="*/ 2314 h 2093"/>
                  <a:gd name="T46" fmla="*/ 791 w 1819"/>
                  <a:gd name="T47" fmla="*/ 2320 h 2093"/>
                  <a:gd name="T48" fmla="*/ 738 w 1819"/>
                  <a:gd name="T49" fmla="*/ 2324 h 2093"/>
                  <a:gd name="T50" fmla="*/ 685 w 1819"/>
                  <a:gd name="T51" fmla="*/ 2324 h 2093"/>
                  <a:gd name="T52" fmla="*/ 643 w 1819"/>
                  <a:gd name="T53" fmla="*/ 2327 h 2093"/>
                  <a:gd name="T54" fmla="*/ 605 w 1819"/>
                  <a:gd name="T55" fmla="*/ 2327 h 2093"/>
                  <a:gd name="T56" fmla="*/ 571 w 1819"/>
                  <a:gd name="T57" fmla="*/ 2325 h 2093"/>
                  <a:gd name="T58" fmla="*/ 546 w 1819"/>
                  <a:gd name="T59" fmla="*/ 2324 h 2093"/>
                  <a:gd name="T60" fmla="*/ 519 w 1819"/>
                  <a:gd name="T61" fmla="*/ 2323 h 2093"/>
                  <a:gd name="T62" fmla="*/ 485 w 1819"/>
                  <a:gd name="T63" fmla="*/ 2322 h 2093"/>
                  <a:gd name="T64" fmla="*/ 446 w 1819"/>
                  <a:gd name="T65" fmla="*/ 2318 h 2093"/>
                  <a:gd name="T66" fmla="*/ 405 w 1819"/>
                  <a:gd name="T67" fmla="*/ 2315 h 2093"/>
                  <a:gd name="T68" fmla="*/ 366 w 1819"/>
                  <a:gd name="T69" fmla="*/ 2311 h 2093"/>
                  <a:gd name="T70" fmla="*/ 330 w 1819"/>
                  <a:gd name="T71" fmla="*/ 2305 h 2093"/>
                  <a:gd name="T72" fmla="*/ 299 w 1819"/>
                  <a:gd name="T73" fmla="*/ 2300 h 2093"/>
                  <a:gd name="T74" fmla="*/ 261 w 1819"/>
                  <a:gd name="T75" fmla="*/ 2289 h 2093"/>
                  <a:gd name="T76" fmla="*/ 225 w 1819"/>
                  <a:gd name="T77" fmla="*/ 2280 h 2093"/>
                  <a:gd name="T78" fmla="*/ 201 w 1819"/>
                  <a:gd name="T79" fmla="*/ 2273 h 2093"/>
                  <a:gd name="T80" fmla="*/ 175 w 1819"/>
                  <a:gd name="T81" fmla="*/ 2265 h 2093"/>
                  <a:gd name="T82" fmla="*/ 159 w 1819"/>
                  <a:gd name="T83" fmla="*/ 2255 h 2093"/>
                  <a:gd name="T84" fmla="*/ 145 w 1819"/>
                  <a:gd name="T85" fmla="*/ 2250 h 2093"/>
                  <a:gd name="T86" fmla="*/ 135 w 1819"/>
                  <a:gd name="T87" fmla="*/ 2244 h 2093"/>
                  <a:gd name="T88" fmla="*/ 125 w 1819"/>
                  <a:gd name="T89" fmla="*/ 2238 h 2093"/>
                  <a:gd name="T90" fmla="*/ 119 w 1819"/>
                  <a:gd name="T91" fmla="*/ 2233 h 2093"/>
                  <a:gd name="T92" fmla="*/ 113 w 1819"/>
                  <a:gd name="T93" fmla="*/ 2227 h 2093"/>
                  <a:gd name="T94" fmla="*/ 109 w 1819"/>
                  <a:gd name="T95" fmla="*/ 2221 h 2093"/>
                  <a:gd name="T96" fmla="*/ 105 w 1819"/>
                  <a:gd name="T97" fmla="*/ 2215 h 2093"/>
                  <a:gd name="T98" fmla="*/ 102 w 1819"/>
                  <a:gd name="T99" fmla="*/ 2210 h 2093"/>
                  <a:gd name="T100" fmla="*/ 99 w 1819"/>
                  <a:gd name="T101" fmla="*/ 2204 h 2093"/>
                  <a:gd name="T102" fmla="*/ 98 w 1819"/>
                  <a:gd name="T103" fmla="*/ 2195 h 2093"/>
                  <a:gd name="T104" fmla="*/ 0 w 1819"/>
                  <a:gd name="T105" fmla="*/ 0 h 20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819" h="2093">
                    <a:moveTo>
                      <a:pt x="0" y="0"/>
                    </a:moveTo>
                    <a:lnTo>
                      <a:pt x="1819" y="0"/>
                    </a:lnTo>
                    <a:lnTo>
                      <a:pt x="1675" y="1973"/>
                    </a:lnTo>
                    <a:lnTo>
                      <a:pt x="1674" y="1983"/>
                    </a:lnTo>
                    <a:lnTo>
                      <a:pt x="1670" y="1987"/>
                    </a:lnTo>
                    <a:lnTo>
                      <a:pt x="1666" y="1992"/>
                    </a:lnTo>
                    <a:lnTo>
                      <a:pt x="1659" y="1998"/>
                    </a:lnTo>
                    <a:lnTo>
                      <a:pt x="1653" y="2002"/>
                    </a:lnTo>
                    <a:lnTo>
                      <a:pt x="1650" y="2004"/>
                    </a:lnTo>
                    <a:lnTo>
                      <a:pt x="1641" y="2009"/>
                    </a:lnTo>
                    <a:lnTo>
                      <a:pt x="1629" y="2014"/>
                    </a:lnTo>
                    <a:lnTo>
                      <a:pt x="1616" y="2019"/>
                    </a:lnTo>
                    <a:lnTo>
                      <a:pt x="1610" y="2021"/>
                    </a:lnTo>
                    <a:lnTo>
                      <a:pt x="1598" y="2025"/>
                    </a:lnTo>
                    <a:lnTo>
                      <a:pt x="1578" y="2031"/>
                    </a:lnTo>
                    <a:lnTo>
                      <a:pt x="1554" y="2037"/>
                    </a:lnTo>
                    <a:lnTo>
                      <a:pt x="1527" y="2045"/>
                    </a:lnTo>
                    <a:lnTo>
                      <a:pt x="1491" y="2051"/>
                    </a:lnTo>
                    <a:lnTo>
                      <a:pt x="1452" y="2058"/>
                    </a:lnTo>
                    <a:lnTo>
                      <a:pt x="1408" y="2064"/>
                    </a:lnTo>
                    <a:lnTo>
                      <a:pt x="1366" y="2070"/>
                    </a:lnTo>
                    <a:lnTo>
                      <a:pt x="1313" y="2076"/>
                    </a:lnTo>
                    <a:lnTo>
                      <a:pt x="1252" y="2081"/>
                    </a:lnTo>
                    <a:lnTo>
                      <a:pt x="1156" y="2087"/>
                    </a:lnTo>
                    <a:lnTo>
                      <a:pt x="1078" y="2091"/>
                    </a:lnTo>
                    <a:lnTo>
                      <a:pt x="1000" y="2091"/>
                    </a:lnTo>
                    <a:lnTo>
                      <a:pt x="940" y="2093"/>
                    </a:lnTo>
                    <a:lnTo>
                      <a:pt x="886" y="2093"/>
                    </a:lnTo>
                    <a:lnTo>
                      <a:pt x="834" y="2092"/>
                    </a:lnTo>
                    <a:lnTo>
                      <a:pt x="798" y="2091"/>
                    </a:lnTo>
                    <a:lnTo>
                      <a:pt x="759" y="2090"/>
                    </a:lnTo>
                    <a:lnTo>
                      <a:pt x="711" y="2089"/>
                    </a:lnTo>
                    <a:lnTo>
                      <a:pt x="652" y="2085"/>
                    </a:lnTo>
                    <a:lnTo>
                      <a:pt x="593" y="2082"/>
                    </a:lnTo>
                    <a:lnTo>
                      <a:pt x="535" y="2078"/>
                    </a:lnTo>
                    <a:lnTo>
                      <a:pt x="481" y="2072"/>
                    </a:lnTo>
                    <a:lnTo>
                      <a:pt x="439" y="2067"/>
                    </a:lnTo>
                    <a:lnTo>
                      <a:pt x="381" y="2060"/>
                    </a:lnTo>
                    <a:lnTo>
                      <a:pt x="329" y="2051"/>
                    </a:lnTo>
                    <a:lnTo>
                      <a:pt x="294" y="2044"/>
                    </a:lnTo>
                    <a:lnTo>
                      <a:pt x="257" y="2036"/>
                    </a:lnTo>
                    <a:lnTo>
                      <a:pt x="232" y="2029"/>
                    </a:lnTo>
                    <a:lnTo>
                      <a:pt x="213" y="2024"/>
                    </a:lnTo>
                    <a:lnTo>
                      <a:pt x="197" y="2018"/>
                    </a:lnTo>
                    <a:lnTo>
                      <a:pt x="183" y="2012"/>
                    </a:lnTo>
                    <a:lnTo>
                      <a:pt x="174" y="2007"/>
                    </a:lnTo>
                    <a:lnTo>
                      <a:pt x="165" y="2001"/>
                    </a:lnTo>
                    <a:lnTo>
                      <a:pt x="159" y="1998"/>
                    </a:lnTo>
                    <a:lnTo>
                      <a:pt x="153" y="1993"/>
                    </a:lnTo>
                    <a:lnTo>
                      <a:pt x="149" y="1988"/>
                    </a:lnTo>
                    <a:lnTo>
                      <a:pt x="145" y="1982"/>
                    </a:lnTo>
                    <a:lnTo>
                      <a:pt x="143" y="19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FF"/>
              </a:solidFill>
              <a:ln w="12700">
                <a:solidFill>
                  <a:srgbClr val="0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45" name="Oval 4"/>
              <p:cNvSpPr>
                <a:spLocks noChangeArrowheads="1"/>
              </p:cNvSpPr>
              <p:nvPr/>
            </p:nvSpPr>
            <p:spPr bwMode="auto">
              <a:xfrm>
                <a:off x="484" y="1764"/>
                <a:ext cx="1708" cy="282"/>
              </a:xfrm>
              <a:prstGeom prst="ellipse">
                <a:avLst/>
              </a:prstGeom>
              <a:solidFill>
                <a:srgbClr val="8080FF"/>
              </a:solidFill>
              <a:ln w="12700">
                <a:solidFill>
                  <a:srgbClr val="0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9846" name="Group 5"/>
              <p:cNvGrpSpPr>
                <a:grpSpLocks/>
              </p:cNvGrpSpPr>
              <p:nvPr/>
            </p:nvGrpSpPr>
            <p:grpSpPr bwMode="auto">
              <a:xfrm>
                <a:off x="528" y="2148"/>
                <a:ext cx="1658" cy="1904"/>
                <a:chOff x="5190" y="1699"/>
                <a:chExt cx="1658" cy="1158"/>
              </a:xfrm>
            </p:grpSpPr>
            <p:sp>
              <p:nvSpPr>
                <p:cNvPr id="29847" name="Freeform 6"/>
                <p:cNvSpPr>
                  <a:spLocks/>
                </p:cNvSpPr>
                <p:nvPr/>
              </p:nvSpPr>
              <p:spPr bwMode="auto">
                <a:xfrm>
                  <a:off x="5190" y="1825"/>
                  <a:ext cx="1658" cy="1029"/>
                </a:xfrm>
                <a:custGeom>
                  <a:avLst/>
                  <a:gdLst>
                    <a:gd name="T0" fmla="*/ 0 w 1658"/>
                    <a:gd name="T1" fmla="*/ 0 h 1029"/>
                    <a:gd name="T2" fmla="*/ 1658 w 1658"/>
                    <a:gd name="T3" fmla="*/ 0 h 1029"/>
                    <a:gd name="T4" fmla="*/ 1595 w 1658"/>
                    <a:gd name="T5" fmla="*/ 909 h 1029"/>
                    <a:gd name="T6" fmla="*/ 1594 w 1658"/>
                    <a:gd name="T7" fmla="*/ 919 h 1029"/>
                    <a:gd name="T8" fmla="*/ 1590 w 1658"/>
                    <a:gd name="T9" fmla="*/ 923 h 1029"/>
                    <a:gd name="T10" fmla="*/ 1586 w 1658"/>
                    <a:gd name="T11" fmla="*/ 928 h 1029"/>
                    <a:gd name="T12" fmla="*/ 1579 w 1658"/>
                    <a:gd name="T13" fmla="*/ 934 h 1029"/>
                    <a:gd name="T14" fmla="*/ 1573 w 1658"/>
                    <a:gd name="T15" fmla="*/ 938 h 1029"/>
                    <a:gd name="T16" fmla="*/ 1570 w 1658"/>
                    <a:gd name="T17" fmla="*/ 940 h 1029"/>
                    <a:gd name="T18" fmla="*/ 1561 w 1658"/>
                    <a:gd name="T19" fmla="*/ 945 h 1029"/>
                    <a:gd name="T20" fmla="*/ 1549 w 1658"/>
                    <a:gd name="T21" fmla="*/ 950 h 1029"/>
                    <a:gd name="T22" fmla="*/ 1536 w 1658"/>
                    <a:gd name="T23" fmla="*/ 955 h 1029"/>
                    <a:gd name="T24" fmla="*/ 1530 w 1658"/>
                    <a:gd name="T25" fmla="*/ 957 h 1029"/>
                    <a:gd name="T26" fmla="*/ 1518 w 1658"/>
                    <a:gd name="T27" fmla="*/ 961 h 1029"/>
                    <a:gd name="T28" fmla="*/ 1498 w 1658"/>
                    <a:gd name="T29" fmla="*/ 967 h 1029"/>
                    <a:gd name="T30" fmla="*/ 1474 w 1658"/>
                    <a:gd name="T31" fmla="*/ 973 h 1029"/>
                    <a:gd name="T32" fmla="*/ 1447 w 1658"/>
                    <a:gd name="T33" fmla="*/ 981 h 1029"/>
                    <a:gd name="T34" fmla="*/ 1411 w 1658"/>
                    <a:gd name="T35" fmla="*/ 987 h 1029"/>
                    <a:gd name="T36" fmla="*/ 1372 w 1658"/>
                    <a:gd name="T37" fmla="*/ 994 h 1029"/>
                    <a:gd name="T38" fmla="*/ 1328 w 1658"/>
                    <a:gd name="T39" fmla="*/ 1000 h 1029"/>
                    <a:gd name="T40" fmla="*/ 1286 w 1658"/>
                    <a:gd name="T41" fmla="*/ 1006 h 1029"/>
                    <a:gd name="T42" fmla="*/ 1233 w 1658"/>
                    <a:gd name="T43" fmla="*/ 1012 h 1029"/>
                    <a:gd name="T44" fmla="*/ 1172 w 1658"/>
                    <a:gd name="T45" fmla="*/ 1017 h 1029"/>
                    <a:gd name="T46" fmla="*/ 1076 w 1658"/>
                    <a:gd name="T47" fmla="*/ 1023 h 1029"/>
                    <a:gd name="T48" fmla="*/ 998 w 1658"/>
                    <a:gd name="T49" fmla="*/ 1027 h 1029"/>
                    <a:gd name="T50" fmla="*/ 920 w 1658"/>
                    <a:gd name="T51" fmla="*/ 1027 h 1029"/>
                    <a:gd name="T52" fmla="*/ 860 w 1658"/>
                    <a:gd name="T53" fmla="*/ 1029 h 1029"/>
                    <a:gd name="T54" fmla="*/ 806 w 1658"/>
                    <a:gd name="T55" fmla="*/ 1029 h 1029"/>
                    <a:gd name="T56" fmla="*/ 754 w 1658"/>
                    <a:gd name="T57" fmla="*/ 1028 h 1029"/>
                    <a:gd name="T58" fmla="*/ 718 w 1658"/>
                    <a:gd name="T59" fmla="*/ 1027 h 1029"/>
                    <a:gd name="T60" fmla="*/ 679 w 1658"/>
                    <a:gd name="T61" fmla="*/ 1026 h 1029"/>
                    <a:gd name="T62" fmla="*/ 631 w 1658"/>
                    <a:gd name="T63" fmla="*/ 1025 h 1029"/>
                    <a:gd name="T64" fmla="*/ 572 w 1658"/>
                    <a:gd name="T65" fmla="*/ 1021 h 1029"/>
                    <a:gd name="T66" fmla="*/ 513 w 1658"/>
                    <a:gd name="T67" fmla="*/ 1018 h 1029"/>
                    <a:gd name="T68" fmla="*/ 455 w 1658"/>
                    <a:gd name="T69" fmla="*/ 1014 h 1029"/>
                    <a:gd name="T70" fmla="*/ 401 w 1658"/>
                    <a:gd name="T71" fmla="*/ 1008 h 1029"/>
                    <a:gd name="T72" fmla="*/ 359 w 1658"/>
                    <a:gd name="T73" fmla="*/ 1003 h 1029"/>
                    <a:gd name="T74" fmla="*/ 301 w 1658"/>
                    <a:gd name="T75" fmla="*/ 996 h 1029"/>
                    <a:gd name="T76" fmla="*/ 249 w 1658"/>
                    <a:gd name="T77" fmla="*/ 987 h 1029"/>
                    <a:gd name="T78" fmla="*/ 214 w 1658"/>
                    <a:gd name="T79" fmla="*/ 980 h 1029"/>
                    <a:gd name="T80" fmla="*/ 177 w 1658"/>
                    <a:gd name="T81" fmla="*/ 972 h 1029"/>
                    <a:gd name="T82" fmla="*/ 152 w 1658"/>
                    <a:gd name="T83" fmla="*/ 965 h 1029"/>
                    <a:gd name="T84" fmla="*/ 133 w 1658"/>
                    <a:gd name="T85" fmla="*/ 960 h 1029"/>
                    <a:gd name="T86" fmla="*/ 117 w 1658"/>
                    <a:gd name="T87" fmla="*/ 954 h 1029"/>
                    <a:gd name="T88" fmla="*/ 103 w 1658"/>
                    <a:gd name="T89" fmla="*/ 948 h 1029"/>
                    <a:gd name="T90" fmla="*/ 94 w 1658"/>
                    <a:gd name="T91" fmla="*/ 943 h 1029"/>
                    <a:gd name="T92" fmla="*/ 85 w 1658"/>
                    <a:gd name="T93" fmla="*/ 937 h 1029"/>
                    <a:gd name="T94" fmla="*/ 79 w 1658"/>
                    <a:gd name="T95" fmla="*/ 934 h 1029"/>
                    <a:gd name="T96" fmla="*/ 73 w 1658"/>
                    <a:gd name="T97" fmla="*/ 929 h 1029"/>
                    <a:gd name="T98" fmla="*/ 69 w 1658"/>
                    <a:gd name="T99" fmla="*/ 924 h 1029"/>
                    <a:gd name="T100" fmla="*/ 65 w 1658"/>
                    <a:gd name="T101" fmla="*/ 918 h 1029"/>
                    <a:gd name="T102" fmla="*/ 63 w 1658"/>
                    <a:gd name="T103" fmla="*/ 909 h 1029"/>
                    <a:gd name="T104" fmla="*/ 0 w 1658"/>
                    <a:gd name="T105" fmla="*/ 0 h 10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658" h="1029">
                      <a:moveTo>
                        <a:pt x="0" y="0"/>
                      </a:moveTo>
                      <a:lnTo>
                        <a:pt x="1658" y="0"/>
                      </a:lnTo>
                      <a:lnTo>
                        <a:pt x="1595" y="909"/>
                      </a:lnTo>
                      <a:lnTo>
                        <a:pt x="1594" y="919"/>
                      </a:lnTo>
                      <a:lnTo>
                        <a:pt x="1590" y="923"/>
                      </a:lnTo>
                      <a:lnTo>
                        <a:pt x="1586" y="928"/>
                      </a:lnTo>
                      <a:lnTo>
                        <a:pt x="1579" y="934"/>
                      </a:lnTo>
                      <a:lnTo>
                        <a:pt x="1573" y="938"/>
                      </a:lnTo>
                      <a:lnTo>
                        <a:pt x="1570" y="940"/>
                      </a:lnTo>
                      <a:lnTo>
                        <a:pt x="1561" y="945"/>
                      </a:lnTo>
                      <a:lnTo>
                        <a:pt x="1549" y="950"/>
                      </a:lnTo>
                      <a:lnTo>
                        <a:pt x="1536" y="955"/>
                      </a:lnTo>
                      <a:lnTo>
                        <a:pt x="1530" y="957"/>
                      </a:lnTo>
                      <a:lnTo>
                        <a:pt x="1518" y="961"/>
                      </a:lnTo>
                      <a:lnTo>
                        <a:pt x="1498" y="967"/>
                      </a:lnTo>
                      <a:lnTo>
                        <a:pt x="1474" y="973"/>
                      </a:lnTo>
                      <a:lnTo>
                        <a:pt x="1447" y="981"/>
                      </a:lnTo>
                      <a:lnTo>
                        <a:pt x="1411" y="987"/>
                      </a:lnTo>
                      <a:lnTo>
                        <a:pt x="1372" y="994"/>
                      </a:lnTo>
                      <a:lnTo>
                        <a:pt x="1328" y="1000"/>
                      </a:lnTo>
                      <a:lnTo>
                        <a:pt x="1286" y="1006"/>
                      </a:lnTo>
                      <a:lnTo>
                        <a:pt x="1233" y="1012"/>
                      </a:lnTo>
                      <a:lnTo>
                        <a:pt x="1172" y="1017"/>
                      </a:lnTo>
                      <a:lnTo>
                        <a:pt x="1076" y="1023"/>
                      </a:lnTo>
                      <a:lnTo>
                        <a:pt x="998" y="1027"/>
                      </a:lnTo>
                      <a:lnTo>
                        <a:pt x="920" y="1027"/>
                      </a:lnTo>
                      <a:lnTo>
                        <a:pt x="860" y="1029"/>
                      </a:lnTo>
                      <a:lnTo>
                        <a:pt x="806" y="1029"/>
                      </a:lnTo>
                      <a:lnTo>
                        <a:pt x="754" y="1028"/>
                      </a:lnTo>
                      <a:lnTo>
                        <a:pt x="718" y="1027"/>
                      </a:lnTo>
                      <a:lnTo>
                        <a:pt x="679" y="1026"/>
                      </a:lnTo>
                      <a:lnTo>
                        <a:pt x="631" y="1025"/>
                      </a:lnTo>
                      <a:lnTo>
                        <a:pt x="572" y="1021"/>
                      </a:lnTo>
                      <a:lnTo>
                        <a:pt x="513" y="1018"/>
                      </a:lnTo>
                      <a:lnTo>
                        <a:pt x="455" y="1014"/>
                      </a:lnTo>
                      <a:lnTo>
                        <a:pt x="401" y="1008"/>
                      </a:lnTo>
                      <a:lnTo>
                        <a:pt x="359" y="1003"/>
                      </a:lnTo>
                      <a:lnTo>
                        <a:pt x="301" y="996"/>
                      </a:lnTo>
                      <a:lnTo>
                        <a:pt x="249" y="987"/>
                      </a:lnTo>
                      <a:lnTo>
                        <a:pt x="214" y="980"/>
                      </a:lnTo>
                      <a:lnTo>
                        <a:pt x="177" y="972"/>
                      </a:lnTo>
                      <a:lnTo>
                        <a:pt x="152" y="965"/>
                      </a:lnTo>
                      <a:lnTo>
                        <a:pt x="133" y="960"/>
                      </a:lnTo>
                      <a:lnTo>
                        <a:pt x="117" y="954"/>
                      </a:lnTo>
                      <a:lnTo>
                        <a:pt x="103" y="948"/>
                      </a:lnTo>
                      <a:lnTo>
                        <a:pt x="94" y="943"/>
                      </a:lnTo>
                      <a:lnTo>
                        <a:pt x="85" y="937"/>
                      </a:lnTo>
                      <a:lnTo>
                        <a:pt x="79" y="934"/>
                      </a:lnTo>
                      <a:lnTo>
                        <a:pt x="73" y="929"/>
                      </a:lnTo>
                      <a:lnTo>
                        <a:pt x="69" y="924"/>
                      </a:lnTo>
                      <a:lnTo>
                        <a:pt x="65" y="918"/>
                      </a:lnTo>
                      <a:lnTo>
                        <a:pt x="63" y="9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0C0"/>
                </a:solidFill>
                <a:ln w="1270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9848" name="Oval 7"/>
                <p:cNvSpPr>
                  <a:spLocks noChangeArrowheads="1"/>
                </p:cNvSpPr>
                <p:nvPr/>
              </p:nvSpPr>
              <p:spPr bwMode="auto">
                <a:xfrm>
                  <a:off x="5190" y="1699"/>
                  <a:ext cx="1655" cy="253"/>
                </a:xfrm>
                <a:prstGeom prst="ellipse">
                  <a:avLst/>
                </a:prstGeom>
                <a:solidFill>
                  <a:srgbClr val="00E0E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49" name="Oval 8"/>
                <p:cNvSpPr>
                  <a:spLocks noChangeArrowheads="1"/>
                </p:cNvSpPr>
                <p:nvPr/>
              </p:nvSpPr>
              <p:spPr bwMode="auto">
                <a:xfrm>
                  <a:off x="5255" y="2620"/>
                  <a:ext cx="1530" cy="237"/>
                </a:xfrm>
                <a:prstGeom prst="ellipse">
                  <a:avLst/>
                </a:prstGeom>
                <a:solidFill>
                  <a:srgbClr val="00A0A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9713" name="Line 9"/>
            <p:cNvSpPr>
              <a:spLocks noChangeShapeType="1"/>
            </p:cNvSpPr>
            <p:nvPr/>
          </p:nvSpPr>
          <p:spPr bwMode="auto">
            <a:xfrm flipV="1">
              <a:off x="5516563" y="1557338"/>
              <a:ext cx="0" cy="182880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9714" name="Group 11"/>
            <p:cNvGrpSpPr>
              <a:grpSpLocks/>
            </p:cNvGrpSpPr>
            <p:nvPr/>
          </p:nvGrpSpPr>
          <p:grpSpPr bwMode="auto">
            <a:xfrm>
              <a:off x="2206625" y="2417763"/>
              <a:ext cx="1538288" cy="2076450"/>
              <a:chOff x="480" y="1764"/>
              <a:chExt cx="1723" cy="2288"/>
            </a:xfrm>
          </p:grpSpPr>
          <p:sp>
            <p:nvSpPr>
              <p:cNvPr id="29838" name="Freeform 12"/>
              <p:cNvSpPr>
                <a:spLocks/>
              </p:cNvSpPr>
              <p:nvPr/>
            </p:nvSpPr>
            <p:spPr bwMode="auto">
              <a:xfrm>
                <a:off x="480" y="1888"/>
                <a:ext cx="1723" cy="2125"/>
              </a:xfrm>
              <a:custGeom>
                <a:avLst/>
                <a:gdLst>
                  <a:gd name="T0" fmla="*/ 0 w 1819"/>
                  <a:gd name="T1" fmla="*/ 0 h 2093"/>
                  <a:gd name="T2" fmla="*/ 1245 w 1819"/>
                  <a:gd name="T3" fmla="*/ 0 h 2093"/>
                  <a:gd name="T4" fmla="*/ 1147 w 1819"/>
                  <a:gd name="T5" fmla="*/ 2195 h 2093"/>
                  <a:gd name="T6" fmla="*/ 1146 w 1819"/>
                  <a:gd name="T7" fmla="*/ 2205 h 2093"/>
                  <a:gd name="T8" fmla="*/ 1143 w 1819"/>
                  <a:gd name="T9" fmla="*/ 2209 h 2093"/>
                  <a:gd name="T10" fmla="*/ 1140 w 1819"/>
                  <a:gd name="T11" fmla="*/ 2214 h 2093"/>
                  <a:gd name="T12" fmla="*/ 1135 w 1819"/>
                  <a:gd name="T13" fmla="*/ 2221 h 2093"/>
                  <a:gd name="T14" fmla="*/ 1131 w 1819"/>
                  <a:gd name="T15" fmla="*/ 2228 h 2093"/>
                  <a:gd name="T16" fmla="*/ 1130 w 1819"/>
                  <a:gd name="T17" fmla="*/ 2230 h 2093"/>
                  <a:gd name="T18" fmla="*/ 1122 w 1819"/>
                  <a:gd name="T19" fmla="*/ 2235 h 2093"/>
                  <a:gd name="T20" fmla="*/ 1115 w 1819"/>
                  <a:gd name="T21" fmla="*/ 2240 h 2093"/>
                  <a:gd name="T22" fmla="*/ 1105 w 1819"/>
                  <a:gd name="T23" fmla="*/ 2245 h 2093"/>
                  <a:gd name="T24" fmla="*/ 1103 w 1819"/>
                  <a:gd name="T25" fmla="*/ 2247 h 2093"/>
                  <a:gd name="T26" fmla="*/ 1093 w 1819"/>
                  <a:gd name="T27" fmla="*/ 2251 h 2093"/>
                  <a:gd name="T28" fmla="*/ 1080 w 1819"/>
                  <a:gd name="T29" fmla="*/ 2260 h 2093"/>
                  <a:gd name="T30" fmla="*/ 1063 w 1819"/>
                  <a:gd name="T31" fmla="*/ 2266 h 2093"/>
                  <a:gd name="T32" fmla="*/ 1045 w 1819"/>
                  <a:gd name="T33" fmla="*/ 2274 h 2093"/>
                  <a:gd name="T34" fmla="*/ 1019 w 1819"/>
                  <a:gd name="T35" fmla="*/ 2280 h 2093"/>
                  <a:gd name="T36" fmla="*/ 993 w 1819"/>
                  <a:gd name="T37" fmla="*/ 2287 h 2093"/>
                  <a:gd name="T38" fmla="*/ 963 w 1819"/>
                  <a:gd name="T39" fmla="*/ 2297 h 2093"/>
                  <a:gd name="T40" fmla="*/ 935 w 1819"/>
                  <a:gd name="T41" fmla="*/ 2303 h 2093"/>
                  <a:gd name="T42" fmla="*/ 898 w 1819"/>
                  <a:gd name="T43" fmla="*/ 2309 h 2093"/>
                  <a:gd name="T44" fmla="*/ 857 w 1819"/>
                  <a:gd name="T45" fmla="*/ 2314 h 2093"/>
                  <a:gd name="T46" fmla="*/ 791 w 1819"/>
                  <a:gd name="T47" fmla="*/ 2320 h 2093"/>
                  <a:gd name="T48" fmla="*/ 738 w 1819"/>
                  <a:gd name="T49" fmla="*/ 2324 h 2093"/>
                  <a:gd name="T50" fmla="*/ 685 w 1819"/>
                  <a:gd name="T51" fmla="*/ 2324 h 2093"/>
                  <a:gd name="T52" fmla="*/ 643 w 1819"/>
                  <a:gd name="T53" fmla="*/ 2327 h 2093"/>
                  <a:gd name="T54" fmla="*/ 605 w 1819"/>
                  <a:gd name="T55" fmla="*/ 2327 h 2093"/>
                  <a:gd name="T56" fmla="*/ 571 w 1819"/>
                  <a:gd name="T57" fmla="*/ 2325 h 2093"/>
                  <a:gd name="T58" fmla="*/ 546 w 1819"/>
                  <a:gd name="T59" fmla="*/ 2324 h 2093"/>
                  <a:gd name="T60" fmla="*/ 519 w 1819"/>
                  <a:gd name="T61" fmla="*/ 2323 h 2093"/>
                  <a:gd name="T62" fmla="*/ 485 w 1819"/>
                  <a:gd name="T63" fmla="*/ 2322 h 2093"/>
                  <a:gd name="T64" fmla="*/ 446 w 1819"/>
                  <a:gd name="T65" fmla="*/ 2318 h 2093"/>
                  <a:gd name="T66" fmla="*/ 405 w 1819"/>
                  <a:gd name="T67" fmla="*/ 2315 h 2093"/>
                  <a:gd name="T68" fmla="*/ 366 w 1819"/>
                  <a:gd name="T69" fmla="*/ 2311 h 2093"/>
                  <a:gd name="T70" fmla="*/ 330 w 1819"/>
                  <a:gd name="T71" fmla="*/ 2305 h 2093"/>
                  <a:gd name="T72" fmla="*/ 299 w 1819"/>
                  <a:gd name="T73" fmla="*/ 2300 h 2093"/>
                  <a:gd name="T74" fmla="*/ 261 w 1819"/>
                  <a:gd name="T75" fmla="*/ 2289 h 2093"/>
                  <a:gd name="T76" fmla="*/ 225 w 1819"/>
                  <a:gd name="T77" fmla="*/ 2280 h 2093"/>
                  <a:gd name="T78" fmla="*/ 201 w 1819"/>
                  <a:gd name="T79" fmla="*/ 2273 h 2093"/>
                  <a:gd name="T80" fmla="*/ 175 w 1819"/>
                  <a:gd name="T81" fmla="*/ 2265 h 2093"/>
                  <a:gd name="T82" fmla="*/ 159 w 1819"/>
                  <a:gd name="T83" fmla="*/ 2255 h 2093"/>
                  <a:gd name="T84" fmla="*/ 145 w 1819"/>
                  <a:gd name="T85" fmla="*/ 2250 h 2093"/>
                  <a:gd name="T86" fmla="*/ 135 w 1819"/>
                  <a:gd name="T87" fmla="*/ 2244 h 2093"/>
                  <a:gd name="T88" fmla="*/ 125 w 1819"/>
                  <a:gd name="T89" fmla="*/ 2238 h 2093"/>
                  <a:gd name="T90" fmla="*/ 119 w 1819"/>
                  <a:gd name="T91" fmla="*/ 2233 h 2093"/>
                  <a:gd name="T92" fmla="*/ 113 w 1819"/>
                  <a:gd name="T93" fmla="*/ 2227 h 2093"/>
                  <a:gd name="T94" fmla="*/ 109 w 1819"/>
                  <a:gd name="T95" fmla="*/ 2221 h 2093"/>
                  <a:gd name="T96" fmla="*/ 105 w 1819"/>
                  <a:gd name="T97" fmla="*/ 2215 h 2093"/>
                  <a:gd name="T98" fmla="*/ 102 w 1819"/>
                  <a:gd name="T99" fmla="*/ 2210 h 2093"/>
                  <a:gd name="T100" fmla="*/ 99 w 1819"/>
                  <a:gd name="T101" fmla="*/ 2204 h 2093"/>
                  <a:gd name="T102" fmla="*/ 98 w 1819"/>
                  <a:gd name="T103" fmla="*/ 2195 h 2093"/>
                  <a:gd name="T104" fmla="*/ 0 w 1819"/>
                  <a:gd name="T105" fmla="*/ 0 h 209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819" h="2093">
                    <a:moveTo>
                      <a:pt x="0" y="0"/>
                    </a:moveTo>
                    <a:lnTo>
                      <a:pt x="1819" y="0"/>
                    </a:lnTo>
                    <a:lnTo>
                      <a:pt x="1675" y="1973"/>
                    </a:lnTo>
                    <a:lnTo>
                      <a:pt x="1674" y="1983"/>
                    </a:lnTo>
                    <a:lnTo>
                      <a:pt x="1670" y="1987"/>
                    </a:lnTo>
                    <a:lnTo>
                      <a:pt x="1666" y="1992"/>
                    </a:lnTo>
                    <a:lnTo>
                      <a:pt x="1659" y="1998"/>
                    </a:lnTo>
                    <a:lnTo>
                      <a:pt x="1653" y="2002"/>
                    </a:lnTo>
                    <a:lnTo>
                      <a:pt x="1650" y="2004"/>
                    </a:lnTo>
                    <a:lnTo>
                      <a:pt x="1641" y="2009"/>
                    </a:lnTo>
                    <a:lnTo>
                      <a:pt x="1629" y="2014"/>
                    </a:lnTo>
                    <a:lnTo>
                      <a:pt x="1616" y="2019"/>
                    </a:lnTo>
                    <a:lnTo>
                      <a:pt x="1610" y="2021"/>
                    </a:lnTo>
                    <a:lnTo>
                      <a:pt x="1598" y="2025"/>
                    </a:lnTo>
                    <a:lnTo>
                      <a:pt x="1578" y="2031"/>
                    </a:lnTo>
                    <a:lnTo>
                      <a:pt x="1554" y="2037"/>
                    </a:lnTo>
                    <a:lnTo>
                      <a:pt x="1527" y="2045"/>
                    </a:lnTo>
                    <a:lnTo>
                      <a:pt x="1491" y="2051"/>
                    </a:lnTo>
                    <a:lnTo>
                      <a:pt x="1452" y="2058"/>
                    </a:lnTo>
                    <a:lnTo>
                      <a:pt x="1408" y="2064"/>
                    </a:lnTo>
                    <a:lnTo>
                      <a:pt x="1366" y="2070"/>
                    </a:lnTo>
                    <a:lnTo>
                      <a:pt x="1313" y="2076"/>
                    </a:lnTo>
                    <a:lnTo>
                      <a:pt x="1252" y="2081"/>
                    </a:lnTo>
                    <a:lnTo>
                      <a:pt x="1156" y="2087"/>
                    </a:lnTo>
                    <a:lnTo>
                      <a:pt x="1078" y="2091"/>
                    </a:lnTo>
                    <a:lnTo>
                      <a:pt x="1000" y="2091"/>
                    </a:lnTo>
                    <a:lnTo>
                      <a:pt x="940" y="2093"/>
                    </a:lnTo>
                    <a:lnTo>
                      <a:pt x="886" y="2093"/>
                    </a:lnTo>
                    <a:lnTo>
                      <a:pt x="834" y="2092"/>
                    </a:lnTo>
                    <a:lnTo>
                      <a:pt x="798" y="2091"/>
                    </a:lnTo>
                    <a:lnTo>
                      <a:pt x="759" y="2090"/>
                    </a:lnTo>
                    <a:lnTo>
                      <a:pt x="711" y="2089"/>
                    </a:lnTo>
                    <a:lnTo>
                      <a:pt x="652" y="2085"/>
                    </a:lnTo>
                    <a:lnTo>
                      <a:pt x="593" y="2082"/>
                    </a:lnTo>
                    <a:lnTo>
                      <a:pt x="535" y="2078"/>
                    </a:lnTo>
                    <a:lnTo>
                      <a:pt x="481" y="2072"/>
                    </a:lnTo>
                    <a:lnTo>
                      <a:pt x="439" y="2067"/>
                    </a:lnTo>
                    <a:lnTo>
                      <a:pt x="381" y="2060"/>
                    </a:lnTo>
                    <a:lnTo>
                      <a:pt x="329" y="2051"/>
                    </a:lnTo>
                    <a:lnTo>
                      <a:pt x="294" y="2044"/>
                    </a:lnTo>
                    <a:lnTo>
                      <a:pt x="257" y="2036"/>
                    </a:lnTo>
                    <a:lnTo>
                      <a:pt x="232" y="2029"/>
                    </a:lnTo>
                    <a:lnTo>
                      <a:pt x="213" y="2024"/>
                    </a:lnTo>
                    <a:lnTo>
                      <a:pt x="197" y="2018"/>
                    </a:lnTo>
                    <a:lnTo>
                      <a:pt x="183" y="2012"/>
                    </a:lnTo>
                    <a:lnTo>
                      <a:pt x="174" y="2007"/>
                    </a:lnTo>
                    <a:lnTo>
                      <a:pt x="165" y="2001"/>
                    </a:lnTo>
                    <a:lnTo>
                      <a:pt x="159" y="1998"/>
                    </a:lnTo>
                    <a:lnTo>
                      <a:pt x="153" y="1993"/>
                    </a:lnTo>
                    <a:lnTo>
                      <a:pt x="149" y="1988"/>
                    </a:lnTo>
                    <a:lnTo>
                      <a:pt x="145" y="1982"/>
                    </a:lnTo>
                    <a:lnTo>
                      <a:pt x="143" y="19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FF"/>
              </a:solidFill>
              <a:ln w="12700">
                <a:solidFill>
                  <a:srgbClr val="0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39" name="Oval 13"/>
              <p:cNvSpPr>
                <a:spLocks noChangeArrowheads="1"/>
              </p:cNvSpPr>
              <p:nvPr/>
            </p:nvSpPr>
            <p:spPr bwMode="auto">
              <a:xfrm>
                <a:off x="484" y="1764"/>
                <a:ext cx="1708" cy="282"/>
              </a:xfrm>
              <a:prstGeom prst="ellipse">
                <a:avLst/>
              </a:prstGeom>
              <a:solidFill>
                <a:srgbClr val="8080FF"/>
              </a:solidFill>
              <a:ln w="12700">
                <a:solidFill>
                  <a:srgbClr val="0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9840" name="Group 14"/>
              <p:cNvGrpSpPr>
                <a:grpSpLocks/>
              </p:cNvGrpSpPr>
              <p:nvPr/>
            </p:nvGrpSpPr>
            <p:grpSpPr bwMode="auto">
              <a:xfrm>
                <a:off x="528" y="2148"/>
                <a:ext cx="1658" cy="1904"/>
                <a:chOff x="5190" y="1699"/>
                <a:chExt cx="1658" cy="1158"/>
              </a:xfrm>
            </p:grpSpPr>
            <p:sp>
              <p:nvSpPr>
                <p:cNvPr id="29841" name="Freeform 15"/>
                <p:cNvSpPr>
                  <a:spLocks/>
                </p:cNvSpPr>
                <p:nvPr/>
              </p:nvSpPr>
              <p:spPr bwMode="auto">
                <a:xfrm>
                  <a:off x="5190" y="1825"/>
                  <a:ext cx="1658" cy="1029"/>
                </a:xfrm>
                <a:custGeom>
                  <a:avLst/>
                  <a:gdLst>
                    <a:gd name="T0" fmla="*/ 0 w 1658"/>
                    <a:gd name="T1" fmla="*/ 0 h 1029"/>
                    <a:gd name="T2" fmla="*/ 1658 w 1658"/>
                    <a:gd name="T3" fmla="*/ 0 h 1029"/>
                    <a:gd name="T4" fmla="*/ 1595 w 1658"/>
                    <a:gd name="T5" fmla="*/ 909 h 1029"/>
                    <a:gd name="T6" fmla="*/ 1594 w 1658"/>
                    <a:gd name="T7" fmla="*/ 919 h 1029"/>
                    <a:gd name="T8" fmla="*/ 1590 w 1658"/>
                    <a:gd name="T9" fmla="*/ 923 h 1029"/>
                    <a:gd name="T10" fmla="*/ 1586 w 1658"/>
                    <a:gd name="T11" fmla="*/ 928 h 1029"/>
                    <a:gd name="T12" fmla="*/ 1579 w 1658"/>
                    <a:gd name="T13" fmla="*/ 934 h 1029"/>
                    <a:gd name="T14" fmla="*/ 1573 w 1658"/>
                    <a:gd name="T15" fmla="*/ 938 h 1029"/>
                    <a:gd name="T16" fmla="*/ 1570 w 1658"/>
                    <a:gd name="T17" fmla="*/ 940 h 1029"/>
                    <a:gd name="T18" fmla="*/ 1561 w 1658"/>
                    <a:gd name="T19" fmla="*/ 945 h 1029"/>
                    <a:gd name="T20" fmla="*/ 1549 w 1658"/>
                    <a:gd name="T21" fmla="*/ 950 h 1029"/>
                    <a:gd name="T22" fmla="*/ 1536 w 1658"/>
                    <a:gd name="T23" fmla="*/ 955 h 1029"/>
                    <a:gd name="T24" fmla="*/ 1530 w 1658"/>
                    <a:gd name="T25" fmla="*/ 957 h 1029"/>
                    <a:gd name="T26" fmla="*/ 1518 w 1658"/>
                    <a:gd name="T27" fmla="*/ 961 h 1029"/>
                    <a:gd name="T28" fmla="*/ 1498 w 1658"/>
                    <a:gd name="T29" fmla="*/ 967 h 1029"/>
                    <a:gd name="T30" fmla="*/ 1474 w 1658"/>
                    <a:gd name="T31" fmla="*/ 973 h 1029"/>
                    <a:gd name="T32" fmla="*/ 1447 w 1658"/>
                    <a:gd name="T33" fmla="*/ 981 h 1029"/>
                    <a:gd name="T34" fmla="*/ 1411 w 1658"/>
                    <a:gd name="T35" fmla="*/ 987 h 1029"/>
                    <a:gd name="T36" fmla="*/ 1372 w 1658"/>
                    <a:gd name="T37" fmla="*/ 994 h 1029"/>
                    <a:gd name="T38" fmla="*/ 1328 w 1658"/>
                    <a:gd name="T39" fmla="*/ 1000 h 1029"/>
                    <a:gd name="T40" fmla="*/ 1286 w 1658"/>
                    <a:gd name="T41" fmla="*/ 1006 h 1029"/>
                    <a:gd name="T42" fmla="*/ 1233 w 1658"/>
                    <a:gd name="T43" fmla="*/ 1012 h 1029"/>
                    <a:gd name="T44" fmla="*/ 1172 w 1658"/>
                    <a:gd name="T45" fmla="*/ 1017 h 1029"/>
                    <a:gd name="T46" fmla="*/ 1076 w 1658"/>
                    <a:gd name="T47" fmla="*/ 1023 h 1029"/>
                    <a:gd name="T48" fmla="*/ 998 w 1658"/>
                    <a:gd name="T49" fmla="*/ 1027 h 1029"/>
                    <a:gd name="T50" fmla="*/ 920 w 1658"/>
                    <a:gd name="T51" fmla="*/ 1027 h 1029"/>
                    <a:gd name="T52" fmla="*/ 860 w 1658"/>
                    <a:gd name="T53" fmla="*/ 1029 h 1029"/>
                    <a:gd name="T54" fmla="*/ 806 w 1658"/>
                    <a:gd name="T55" fmla="*/ 1029 h 1029"/>
                    <a:gd name="T56" fmla="*/ 754 w 1658"/>
                    <a:gd name="T57" fmla="*/ 1028 h 1029"/>
                    <a:gd name="T58" fmla="*/ 718 w 1658"/>
                    <a:gd name="T59" fmla="*/ 1027 h 1029"/>
                    <a:gd name="T60" fmla="*/ 679 w 1658"/>
                    <a:gd name="T61" fmla="*/ 1026 h 1029"/>
                    <a:gd name="T62" fmla="*/ 631 w 1658"/>
                    <a:gd name="T63" fmla="*/ 1025 h 1029"/>
                    <a:gd name="T64" fmla="*/ 572 w 1658"/>
                    <a:gd name="T65" fmla="*/ 1021 h 1029"/>
                    <a:gd name="T66" fmla="*/ 513 w 1658"/>
                    <a:gd name="T67" fmla="*/ 1018 h 1029"/>
                    <a:gd name="T68" fmla="*/ 455 w 1658"/>
                    <a:gd name="T69" fmla="*/ 1014 h 1029"/>
                    <a:gd name="T70" fmla="*/ 401 w 1658"/>
                    <a:gd name="T71" fmla="*/ 1008 h 1029"/>
                    <a:gd name="T72" fmla="*/ 359 w 1658"/>
                    <a:gd name="T73" fmla="*/ 1003 h 1029"/>
                    <a:gd name="T74" fmla="*/ 301 w 1658"/>
                    <a:gd name="T75" fmla="*/ 996 h 1029"/>
                    <a:gd name="T76" fmla="*/ 249 w 1658"/>
                    <a:gd name="T77" fmla="*/ 987 h 1029"/>
                    <a:gd name="T78" fmla="*/ 214 w 1658"/>
                    <a:gd name="T79" fmla="*/ 980 h 1029"/>
                    <a:gd name="T80" fmla="*/ 177 w 1658"/>
                    <a:gd name="T81" fmla="*/ 972 h 1029"/>
                    <a:gd name="T82" fmla="*/ 152 w 1658"/>
                    <a:gd name="T83" fmla="*/ 965 h 1029"/>
                    <a:gd name="T84" fmla="*/ 133 w 1658"/>
                    <a:gd name="T85" fmla="*/ 960 h 1029"/>
                    <a:gd name="T86" fmla="*/ 117 w 1658"/>
                    <a:gd name="T87" fmla="*/ 954 h 1029"/>
                    <a:gd name="T88" fmla="*/ 103 w 1658"/>
                    <a:gd name="T89" fmla="*/ 948 h 1029"/>
                    <a:gd name="T90" fmla="*/ 94 w 1658"/>
                    <a:gd name="T91" fmla="*/ 943 h 1029"/>
                    <a:gd name="T92" fmla="*/ 85 w 1658"/>
                    <a:gd name="T93" fmla="*/ 937 h 1029"/>
                    <a:gd name="T94" fmla="*/ 79 w 1658"/>
                    <a:gd name="T95" fmla="*/ 934 h 1029"/>
                    <a:gd name="T96" fmla="*/ 73 w 1658"/>
                    <a:gd name="T97" fmla="*/ 929 h 1029"/>
                    <a:gd name="T98" fmla="*/ 69 w 1658"/>
                    <a:gd name="T99" fmla="*/ 924 h 1029"/>
                    <a:gd name="T100" fmla="*/ 65 w 1658"/>
                    <a:gd name="T101" fmla="*/ 918 h 1029"/>
                    <a:gd name="T102" fmla="*/ 63 w 1658"/>
                    <a:gd name="T103" fmla="*/ 909 h 1029"/>
                    <a:gd name="T104" fmla="*/ 0 w 1658"/>
                    <a:gd name="T105" fmla="*/ 0 h 10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658" h="1029">
                      <a:moveTo>
                        <a:pt x="0" y="0"/>
                      </a:moveTo>
                      <a:lnTo>
                        <a:pt x="1658" y="0"/>
                      </a:lnTo>
                      <a:lnTo>
                        <a:pt x="1595" y="909"/>
                      </a:lnTo>
                      <a:lnTo>
                        <a:pt x="1594" y="919"/>
                      </a:lnTo>
                      <a:lnTo>
                        <a:pt x="1590" y="923"/>
                      </a:lnTo>
                      <a:lnTo>
                        <a:pt x="1586" y="928"/>
                      </a:lnTo>
                      <a:lnTo>
                        <a:pt x="1579" y="934"/>
                      </a:lnTo>
                      <a:lnTo>
                        <a:pt x="1573" y="938"/>
                      </a:lnTo>
                      <a:lnTo>
                        <a:pt x="1570" y="940"/>
                      </a:lnTo>
                      <a:lnTo>
                        <a:pt x="1561" y="945"/>
                      </a:lnTo>
                      <a:lnTo>
                        <a:pt x="1549" y="950"/>
                      </a:lnTo>
                      <a:lnTo>
                        <a:pt x="1536" y="955"/>
                      </a:lnTo>
                      <a:lnTo>
                        <a:pt x="1530" y="957"/>
                      </a:lnTo>
                      <a:lnTo>
                        <a:pt x="1518" y="961"/>
                      </a:lnTo>
                      <a:lnTo>
                        <a:pt x="1498" y="967"/>
                      </a:lnTo>
                      <a:lnTo>
                        <a:pt x="1474" y="973"/>
                      </a:lnTo>
                      <a:lnTo>
                        <a:pt x="1447" y="981"/>
                      </a:lnTo>
                      <a:lnTo>
                        <a:pt x="1411" y="987"/>
                      </a:lnTo>
                      <a:lnTo>
                        <a:pt x="1372" y="994"/>
                      </a:lnTo>
                      <a:lnTo>
                        <a:pt x="1328" y="1000"/>
                      </a:lnTo>
                      <a:lnTo>
                        <a:pt x="1286" y="1006"/>
                      </a:lnTo>
                      <a:lnTo>
                        <a:pt x="1233" y="1012"/>
                      </a:lnTo>
                      <a:lnTo>
                        <a:pt x="1172" y="1017"/>
                      </a:lnTo>
                      <a:lnTo>
                        <a:pt x="1076" y="1023"/>
                      </a:lnTo>
                      <a:lnTo>
                        <a:pt x="998" y="1027"/>
                      </a:lnTo>
                      <a:lnTo>
                        <a:pt x="920" y="1027"/>
                      </a:lnTo>
                      <a:lnTo>
                        <a:pt x="860" y="1029"/>
                      </a:lnTo>
                      <a:lnTo>
                        <a:pt x="806" y="1029"/>
                      </a:lnTo>
                      <a:lnTo>
                        <a:pt x="754" y="1028"/>
                      </a:lnTo>
                      <a:lnTo>
                        <a:pt x="718" y="1027"/>
                      </a:lnTo>
                      <a:lnTo>
                        <a:pt x="679" y="1026"/>
                      </a:lnTo>
                      <a:lnTo>
                        <a:pt x="631" y="1025"/>
                      </a:lnTo>
                      <a:lnTo>
                        <a:pt x="572" y="1021"/>
                      </a:lnTo>
                      <a:lnTo>
                        <a:pt x="513" y="1018"/>
                      </a:lnTo>
                      <a:lnTo>
                        <a:pt x="455" y="1014"/>
                      </a:lnTo>
                      <a:lnTo>
                        <a:pt x="401" y="1008"/>
                      </a:lnTo>
                      <a:lnTo>
                        <a:pt x="359" y="1003"/>
                      </a:lnTo>
                      <a:lnTo>
                        <a:pt x="301" y="996"/>
                      </a:lnTo>
                      <a:lnTo>
                        <a:pt x="249" y="987"/>
                      </a:lnTo>
                      <a:lnTo>
                        <a:pt x="214" y="980"/>
                      </a:lnTo>
                      <a:lnTo>
                        <a:pt x="177" y="972"/>
                      </a:lnTo>
                      <a:lnTo>
                        <a:pt x="152" y="965"/>
                      </a:lnTo>
                      <a:lnTo>
                        <a:pt x="133" y="960"/>
                      </a:lnTo>
                      <a:lnTo>
                        <a:pt x="117" y="954"/>
                      </a:lnTo>
                      <a:lnTo>
                        <a:pt x="103" y="948"/>
                      </a:lnTo>
                      <a:lnTo>
                        <a:pt x="94" y="943"/>
                      </a:lnTo>
                      <a:lnTo>
                        <a:pt x="85" y="937"/>
                      </a:lnTo>
                      <a:lnTo>
                        <a:pt x="79" y="934"/>
                      </a:lnTo>
                      <a:lnTo>
                        <a:pt x="73" y="929"/>
                      </a:lnTo>
                      <a:lnTo>
                        <a:pt x="69" y="924"/>
                      </a:lnTo>
                      <a:lnTo>
                        <a:pt x="65" y="918"/>
                      </a:lnTo>
                      <a:lnTo>
                        <a:pt x="63" y="9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0C0"/>
                </a:solidFill>
                <a:ln w="1270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9842" name="Oval 16"/>
                <p:cNvSpPr>
                  <a:spLocks noChangeArrowheads="1"/>
                </p:cNvSpPr>
                <p:nvPr/>
              </p:nvSpPr>
              <p:spPr bwMode="auto">
                <a:xfrm>
                  <a:off x="5190" y="1699"/>
                  <a:ext cx="1655" cy="253"/>
                </a:xfrm>
                <a:prstGeom prst="ellipse">
                  <a:avLst/>
                </a:prstGeom>
                <a:solidFill>
                  <a:srgbClr val="00E0E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43" name="Oval 17"/>
                <p:cNvSpPr>
                  <a:spLocks noChangeArrowheads="1"/>
                </p:cNvSpPr>
                <p:nvPr/>
              </p:nvSpPr>
              <p:spPr bwMode="auto">
                <a:xfrm>
                  <a:off x="5255" y="2620"/>
                  <a:ext cx="1530" cy="237"/>
                </a:xfrm>
                <a:prstGeom prst="ellipse">
                  <a:avLst/>
                </a:prstGeom>
                <a:solidFill>
                  <a:srgbClr val="00A0A0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9715" name="Rectangle 18" descr="40%"/>
            <p:cNvSpPr>
              <a:spLocks noChangeArrowheads="1"/>
            </p:cNvSpPr>
            <p:nvPr/>
          </p:nvSpPr>
          <p:spPr bwMode="auto">
            <a:xfrm>
              <a:off x="2740025" y="3376613"/>
              <a:ext cx="471488" cy="434975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V="1">
              <a:off x="2976563" y="1574800"/>
              <a:ext cx="0" cy="182880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17" name="Oval 20"/>
            <p:cNvSpPr>
              <a:spLocks noChangeArrowheads="1"/>
            </p:cNvSpPr>
            <p:nvPr/>
          </p:nvSpPr>
          <p:spPr bwMode="auto">
            <a:xfrm>
              <a:off x="2935288" y="3735388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18" name="Oval 21"/>
            <p:cNvSpPr>
              <a:spLocks noChangeArrowheads="1"/>
            </p:cNvSpPr>
            <p:nvPr/>
          </p:nvSpPr>
          <p:spPr bwMode="auto">
            <a:xfrm>
              <a:off x="2892425" y="3517900"/>
              <a:ext cx="128588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19" name="Oval 22"/>
            <p:cNvSpPr>
              <a:spLocks noChangeArrowheads="1"/>
            </p:cNvSpPr>
            <p:nvPr/>
          </p:nvSpPr>
          <p:spPr bwMode="auto">
            <a:xfrm>
              <a:off x="2678113" y="3255963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0" name="Oval 23"/>
            <p:cNvSpPr>
              <a:spLocks noChangeArrowheads="1"/>
            </p:cNvSpPr>
            <p:nvPr/>
          </p:nvSpPr>
          <p:spPr bwMode="auto">
            <a:xfrm>
              <a:off x="2817813" y="3376613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1" name="Oval 24"/>
            <p:cNvSpPr>
              <a:spLocks noChangeArrowheads="1"/>
            </p:cNvSpPr>
            <p:nvPr/>
          </p:nvSpPr>
          <p:spPr bwMode="auto">
            <a:xfrm>
              <a:off x="3106738" y="3670300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2" name="AutoShape 25"/>
            <p:cNvSpPr>
              <a:spLocks/>
            </p:cNvSpPr>
            <p:nvPr/>
          </p:nvSpPr>
          <p:spPr bwMode="auto">
            <a:xfrm rot="5400000">
              <a:off x="3871913" y="1820863"/>
              <a:ext cx="784225" cy="1628775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3" name="AutoShape 26"/>
            <p:cNvSpPr>
              <a:spLocks/>
            </p:cNvSpPr>
            <p:nvPr/>
          </p:nvSpPr>
          <p:spPr bwMode="auto">
            <a:xfrm rot="5400000">
              <a:off x="3951288" y="2033588"/>
              <a:ext cx="625475" cy="1362075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4" name="Rectangle 27" descr="40%"/>
            <p:cNvSpPr>
              <a:spLocks noChangeArrowheads="1"/>
            </p:cNvSpPr>
            <p:nvPr/>
          </p:nvSpPr>
          <p:spPr bwMode="auto">
            <a:xfrm>
              <a:off x="5280025" y="3376613"/>
              <a:ext cx="471488" cy="434975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5" name="Oval 28"/>
            <p:cNvSpPr>
              <a:spLocks noChangeArrowheads="1"/>
            </p:cNvSpPr>
            <p:nvPr/>
          </p:nvSpPr>
          <p:spPr bwMode="auto">
            <a:xfrm>
              <a:off x="5464175" y="3648075"/>
              <a:ext cx="128588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6" name="Oval 29"/>
            <p:cNvSpPr>
              <a:spLocks noChangeArrowheads="1"/>
            </p:cNvSpPr>
            <p:nvPr/>
          </p:nvSpPr>
          <p:spPr bwMode="auto">
            <a:xfrm>
              <a:off x="5303838" y="3560763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7" name="Oval 30"/>
            <p:cNvSpPr>
              <a:spLocks noChangeArrowheads="1"/>
            </p:cNvSpPr>
            <p:nvPr/>
          </p:nvSpPr>
          <p:spPr bwMode="auto">
            <a:xfrm>
              <a:off x="5475288" y="3430588"/>
              <a:ext cx="128587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8" name="Oval 31"/>
            <p:cNvSpPr>
              <a:spLocks noChangeArrowheads="1"/>
            </p:cNvSpPr>
            <p:nvPr/>
          </p:nvSpPr>
          <p:spPr bwMode="auto">
            <a:xfrm>
              <a:off x="5538788" y="3244850"/>
              <a:ext cx="128587" cy="131763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29" name="Oval 32"/>
            <p:cNvSpPr>
              <a:spLocks noChangeArrowheads="1"/>
            </p:cNvSpPr>
            <p:nvPr/>
          </p:nvSpPr>
          <p:spPr bwMode="auto">
            <a:xfrm>
              <a:off x="5292725" y="3365500"/>
              <a:ext cx="128588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30" name="Oval 33"/>
            <p:cNvSpPr>
              <a:spLocks noChangeArrowheads="1"/>
            </p:cNvSpPr>
            <p:nvPr/>
          </p:nvSpPr>
          <p:spPr bwMode="auto">
            <a:xfrm>
              <a:off x="5721350" y="3136900"/>
              <a:ext cx="128588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9731" name="Oval 34"/>
            <p:cNvSpPr>
              <a:spLocks noChangeArrowheads="1"/>
            </p:cNvSpPr>
            <p:nvPr/>
          </p:nvSpPr>
          <p:spPr bwMode="auto">
            <a:xfrm>
              <a:off x="2806700" y="3125788"/>
              <a:ext cx="128588" cy="13017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grpSp>
          <p:nvGrpSpPr>
            <p:cNvPr id="29732" name="Group 35"/>
            <p:cNvGrpSpPr>
              <a:grpSpLocks/>
            </p:cNvGrpSpPr>
            <p:nvPr/>
          </p:nvGrpSpPr>
          <p:grpSpPr bwMode="auto">
            <a:xfrm>
              <a:off x="5464175" y="1731963"/>
              <a:ext cx="950913" cy="2562225"/>
              <a:chOff x="4128" y="914"/>
              <a:chExt cx="1064" cy="2825"/>
            </a:xfrm>
          </p:grpSpPr>
          <p:grpSp>
            <p:nvGrpSpPr>
              <p:cNvPr id="29822" name="Group 36"/>
              <p:cNvGrpSpPr>
                <a:grpSpLocks/>
              </p:cNvGrpSpPr>
              <p:nvPr/>
            </p:nvGrpSpPr>
            <p:grpSpPr bwMode="auto">
              <a:xfrm rot="5400000" flipH="1">
                <a:off x="4112" y="3328"/>
                <a:ext cx="412" cy="380"/>
                <a:chOff x="6000" y="2400"/>
                <a:chExt cx="1080" cy="371"/>
              </a:xfrm>
            </p:grpSpPr>
            <p:sp>
              <p:nvSpPr>
                <p:cNvPr id="29834" name="Freeform 37"/>
                <p:cNvSpPr>
                  <a:spLocks/>
                </p:cNvSpPr>
                <p:nvPr/>
              </p:nvSpPr>
              <p:spPr bwMode="auto">
                <a:xfrm flipV="1">
                  <a:off x="6000" y="2400"/>
                  <a:ext cx="855" cy="361"/>
                </a:xfrm>
                <a:custGeom>
                  <a:avLst/>
                  <a:gdLst>
                    <a:gd name="T0" fmla="*/ 855 w 855"/>
                    <a:gd name="T1" fmla="*/ 1 h 361"/>
                    <a:gd name="T2" fmla="*/ 794 w 855"/>
                    <a:gd name="T3" fmla="*/ 0 h 361"/>
                    <a:gd name="T4" fmla="*/ 705 w 855"/>
                    <a:gd name="T5" fmla="*/ 3 h 361"/>
                    <a:gd name="T6" fmla="*/ 630 w 855"/>
                    <a:gd name="T7" fmla="*/ 5 h 361"/>
                    <a:gd name="T8" fmla="*/ 547 w 855"/>
                    <a:gd name="T9" fmla="*/ 8 h 361"/>
                    <a:gd name="T10" fmla="*/ 481 w 855"/>
                    <a:gd name="T11" fmla="*/ 14 h 361"/>
                    <a:gd name="T12" fmla="*/ 427 w 855"/>
                    <a:gd name="T13" fmla="*/ 17 h 361"/>
                    <a:gd name="T14" fmla="*/ 380 w 855"/>
                    <a:gd name="T15" fmla="*/ 26 h 361"/>
                    <a:gd name="T16" fmla="*/ 337 w 855"/>
                    <a:gd name="T17" fmla="*/ 37 h 361"/>
                    <a:gd name="T18" fmla="*/ 288 w 855"/>
                    <a:gd name="T19" fmla="*/ 55 h 361"/>
                    <a:gd name="T20" fmla="*/ 242 w 855"/>
                    <a:gd name="T21" fmla="*/ 74 h 361"/>
                    <a:gd name="T22" fmla="*/ 204 w 855"/>
                    <a:gd name="T23" fmla="*/ 96 h 361"/>
                    <a:gd name="T24" fmla="*/ 165 w 855"/>
                    <a:gd name="T25" fmla="*/ 120 h 361"/>
                    <a:gd name="T26" fmla="*/ 133 w 855"/>
                    <a:gd name="T27" fmla="*/ 145 h 361"/>
                    <a:gd name="T28" fmla="*/ 107 w 855"/>
                    <a:gd name="T29" fmla="*/ 172 h 361"/>
                    <a:gd name="T30" fmla="*/ 84 w 855"/>
                    <a:gd name="T31" fmla="*/ 196 h 361"/>
                    <a:gd name="T32" fmla="*/ 61 w 855"/>
                    <a:gd name="T33" fmla="*/ 225 h 361"/>
                    <a:gd name="T34" fmla="*/ 43 w 855"/>
                    <a:gd name="T35" fmla="*/ 250 h 361"/>
                    <a:gd name="T36" fmla="*/ 25 w 855"/>
                    <a:gd name="T37" fmla="*/ 279 h 361"/>
                    <a:gd name="T38" fmla="*/ 13 w 855"/>
                    <a:gd name="T39" fmla="*/ 306 h 361"/>
                    <a:gd name="T40" fmla="*/ 3 w 855"/>
                    <a:gd name="T41" fmla="*/ 336 h 361"/>
                    <a:gd name="T42" fmla="*/ 0 w 855"/>
                    <a:gd name="T43" fmla="*/ 361 h 361"/>
                    <a:gd name="T44" fmla="*/ 108 w 855"/>
                    <a:gd name="T45" fmla="*/ 361 h 361"/>
                    <a:gd name="T46" fmla="*/ 114 w 855"/>
                    <a:gd name="T47" fmla="*/ 332 h 361"/>
                    <a:gd name="T48" fmla="*/ 125 w 855"/>
                    <a:gd name="T49" fmla="*/ 306 h 361"/>
                    <a:gd name="T50" fmla="*/ 142 w 855"/>
                    <a:gd name="T51" fmla="*/ 279 h 361"/>
                    <a:gd name="T52" fmla="*/ 163 w 855"/>
                    <a:gd name="T53" fmla="*/ 256 h 361"/>
                    <a:gd name="T54" fmla="*/ 188 w 855"/>
                    <a:gd name="T55" fmla="*/ 231 h 361"/>
                    <a:gd name="T56" fmla="*/ 222 w 855"/>
                    <a:gd name="T57" fmla="*/ 203 h 361"/>
                    <a:gd name="T58" fmla="*/ 265 w 855"/>
                    <a:gd name="T59" fmla="*/ 177 h 361"/>
                    <a:gd name="T60" fmla="*/ 304 w 855"/>
                    <a:gd name="T61" fmla="*/ 158 h 361"/>
                    <a:gd name="T62" fmla="*/ 349 w 855"/>
                    <a:gd name="T63" fmla="*/ 142 h 361"/>
                    <a:gd name="T64" fmla="*/ 398 w 855"/>
                    <a:gd name="T65" fmla="*/ 128 h 361"/>
                    <a:gd name="T66" fmla="*/ 452 w 855"/>
                    <a:gd name="T67" fmla="*/ 116 h 361"/>
                    <a:gd name="T68" fmla="*/ 508 w 855"/>
                    <a:gd name="T69" fmla="*/ 105 h 361"/>
                    <a:gd name="T70" fmla="*/ 588 w 855"/>
                    <a:gd name="T71" fmla="*/ 94 h 361"/>
                    <a:gd name="T72" fmla="*/ 668 w 855"/>
                    <a:gd name="T73" fmla="*/ 86 h 361"/>
                    <a:gd name="T74" fmla="*/ 770 w 855"/>
                    <a:gd name="T75" fmla="*/ 74 h 361"/>
                    <a:gd name="T76" fmla="*/ 855 w 855"/>
                    <a:gd name="T77" fmla="*/ 66 h 361"/>
                    <a:gd name="T78" fmla="*/ 855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9835" name="Group 38"/>
                <p:cNvGrpSpPr>
                  <a:grpSpLocks/>
                </p:cNvGrpSpPr>
                <p:nvPr/>
              </p:nvGrpSpPr>
              <p:grpSpPr bwMode="auto">
                <a:xfrm flipV="1">
                  <a:off x="6852" y="2682"/>
                  <a:ext cx="228" cy="89"/>
                  <a:chOff x="5268" y="3410"/>
                  <a:chExt cx="228" cy="89"/>
                </a:xfrm>
              </p:grpSpPr>
              <p:sp>
                <p:nvSpPr>
                  <p:cNvPr id="29836" name="Freeform 39"/>
                  <p:cNvSpPr>
                    <a:spLocks/>
                  </p:cNvSpPr>
                  <p:nvPr/>
                </p:nvSpPr>
                <p:spPr bwMode="auto">
                  <a:xfrm>
                    <a:off x="5268" y="3411"/>
                    <a:ext cx="62" cy="82"/>
                  </a:xfrm>
                  <a:custGeom>
                    <a:avLst/>
                    <a:gdLst>
                      <a:gd name="T0" fmla="*/ 0 w 62"/>
                      <a:gd name="T1" fmla="*/ 9 h 82"/>
                      <a:gd name="T2" fmla="*/ 62 w 62"/>
                      <a:gd name="T3" fmla="*/ 0 h 82"/>
                      <a:gd name="T4" fmla="*/ 62 w 62"/>
                      <a:gd name="T5" fmla="*/ 82 h 82"/>
                      <a:gd name="T6" fmla="*/ 0 w 62"/>
                      <a:gd name="T7" fmla="*/ 73 h 82"/>
                      <a:gd name="T8" fmla="*/ 0 w 62"/>
                      <a:gd name="T9" fmla="*/ 9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2" h="82">
                        <a:moveTo>
                          <a:pt x="0" y="9"/>
                        </a:moveTo>
                        <a:lnTo>
                          <a:pt x="62" y="0"/>
                        </a:lnTo>
                        <a:lnTo>
                          <a:pt x="62" y="82"/>
                        </a:lnTo>
                        <a:lnTo>
                          <a:pt x="0" y="73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837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5327" y="3410"/>
                    <a:ext cx="169" cy="89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0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9823" name="Group 41"/>
              <p:cNvGrpSpPr>
                <a:grpSpLocks/>
              </p:cNvGrpSpPr>
              <p:nvPr/>
            </p:nvGrpSpPr>
            <p:grpSpPr bwMode="auto">
              <a:xfrm>
                <a:off x="4764" y="1080"/>
                <a:ext cx="47" cy="2446"/>
                <a:chOff x="4764" y="1080"/>
                <a:chExt cx="47" cy="2446"/>
              </a:xfrm>
            </p:grpSpPr>
            <p:sp>
              <p:nvSpPr>
                <p:cNvPr id="29832" name="AutoShape 42"/>
                <p:cNvSpPr>
                  <a:spLocks noChangeArrowheads="1"/>
                </p:cNvSpPr>
                <p:nvPr/>
              </p:nvSpPr>
              <p:spPr bwMode="auto">
                <a:xfrm>
                  <a:off x="4764" y="1080"/>
                  <a:ext cx="47" cy="24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33" name="Line 43"/>
                <p:cNvSpPr>
                  <a:spLocks noChangeShapeType="1"/>
                </p:cNvSpPr>
                <p:nvPr/>
              </p:nvSpPr>
              <p:spPr bwMode="auto">
                <a:xfrm>
                  <a:off x="4773" y="3526"/>
                  <a:ext cx="27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824" name="Group 44"/>
              <p:cNvGrpSpPr>
                <a:grpSpLocks/>
              </p:cNvGrpSpPr>
              <p:nvPr/>
            </p:nvGrpSpPr>
            <p:grpSpPr bwMode="auto">
              <a:xfrm>
                <a:off x="4499" y="3513"/>
                <a:ext cx="302" cy="226"/>
                <a:chOff x="4499" y="3513"/>
                <a:chExt cx="302" cy="226"/>
              </a:xfrm>
            </p:grpSpPr>
            <p:grpSp>
              <p:nvGrpSpPr>
                <p:cNvPr id="29828" name="Group 45"/>
                <p:cNvGrpSpPr>
                  <a:grpSpLocks/>
                </p:cNvGrpSpPr>
                <p:nvPr/>
              </p:nvGrpSpPr>
              <p:grpSpPr bwMode="auto">
                <a:xfrm>
                  <a:off x="4499" y="3513"/>
                  <a:ext cx="291" cy="226"/>
                  <a:chOff x="4499" y="3513"/>
                  <a:chExt cx="291" cy="226"/>
                </a:xfrm>
              </p:grpSpPr>
              <p:sp>
                <p:nvSpPr>
                  <p:cNvPr id="29830" name="Freeform 46"/>
                  <p:cNvSpPr>
                    <a:spLocks/>
                  </p:cNvSpPr>
                  <p:nvPr/>
                </p:nvSpPr>
                <p:spPr bwMode="auto">
                  <a:xfrm rot="403206" flipH="1" flipV="1">
                    <a:off x="4512" y="3513"/>
                    <a:ext cx="278" cy="226"/>
                  </a:xfrm>
                  <a:custGeom>
                    <a:avLst/>
                    <a:gdLst>
                      <a:gd name="T0" fmla="*/ 0 w 855"/>
                      <a:gd name="T1" fmla="*/ 1 h 361"/>
                      <a:gd name="T2" fmla="*/ 0 w 855"/>
                      <a:gd name="T3" fmla="*/ 0 h 361"/>
                      <a:gd name="T4" fmla="*/ 0 w 855"/>
                      <a:gd name="T5" fmla="*/ 1 h 361"/>
                      <a:gd name="T6" fmla="*/ 0 w 855"/>
                      <a:gd name="T7" fmla="*/ 1 h 361"/>
                      <a:gd name="T8" fmla="*/ 0 w 855"/>
                      <a:gd name="T9" fmla="*/ 1 h 361"/>
                      <a:gd name="T10" fmla="*/ 0 w 855"/>
                      <a:gd name="T11" fmla="*/ 1 h 361"/>
                      <a:gd name="T12" fmla="*/ 0 w 855"/>
                      <a:gd name="T13" fmla="*/ 1 h 361"/>
                      <a:gd name="T14" fmla="*/ 0 w 855"/>
                      <a:gd name="T15" fmla="*/ 1 h 361"/>
                      <a:gd name="T16" fmla="*/ 0 w 855"/>
                      <a:gd name="T17" fmla="*/ 2 h 361"/>
                      <a:gd name="T18" fmla="*/ 0 w 855"/>
                      <a:gd name="T19" fmla="*/ 2 h 361"/>
                      <a:gd name="T20" fmla="*/ 0 w 855"/>
                      <a:gd name="T21" fmla="*/ 3 h 361"/>
                      <a:gd name="T22" fmla="*/ 0 w 855"/>
                      <a:gd name="T23" fmla="*/ 4 h 361"/>
                      <a:gd name="T24" fmla="*/ 0 w 855"/>
                      <a:gd name="T25" fmla="*/ 4 h 361"/>
                      <a:gd name="T26" fmla="*/ 0 w 855"/>
                      <a:gd name="T27" fmla="*/ 6 h 361"/>
                      <a:gd name="T28" fmla="*/ 0 w 855"/>
                      <a:gd name="T29" fmla="*/ 7 h 361"/>
                      <a:gd name="T30" fmla="*/ 0 w 855"/>
                      <a:gd name="T31" fmla="*/ 8 h 361"/>
                      <a:gd name="T32" fmla="*/ 0 w 855"/>
                      <a:gd name="T33" fmla="*/ 8 h 361"/>
                      <a:gd name="T34" fmla="*/ 0 w 855"/>
                      <a:gd name="T35" fmla="*/ 9 h 361"/>
                      <a:gd name="T36" fmla="*/ 0 w 855"/>
                      <a:gd name="T37" fmla="*/ 11 h 361"/>
                      <a:gd name="T38" fmla="*/ 0 w 855"/>
                      <a:gd name="T39" fmla="*/ 11 h 361"/>
                      <a:gd name="T40" fmla="*/ 0 w 855"/>
                      <a:gd name="T41" fmla="*/ 13 h 361"/>
                      <a:gd name="T42" fmla="*/ 0 w 855"/>
                      <a:gd name="T43" fmla="*/ 13 h 361"/>
                      <a:gd name="T44" fmla="*/ 0 w 855"/>
                      <a:gd name="T45" fmla="*/ 13 h 361"/>
                      <a:gd name="T46" fmla="*/ 0 w 855"/>
                      <a:gd name="T47" fmla="*/ 13 h 361"/>
                      <a:gd name="T48" fmla="*/ 0 w 855"/>
                      <a:gd name="T49" fmla="*/ 11 h 361"/>
                      <a:gd name="T50" fmla="*/ 0 w 855"/>
                      <a:gd name="T51" fmla="*/ 11 h 361"/>
                      <a:gd name="T52" fmla="*/ 0 w 855"/>
                      <a:gd name="T53" fmla="*/ 9 h 361"/>
                      <a:gd name="T54" fmla="*/ 0 w 855"/>
                      <a:gd name="T55" fmla="*/ 9 h 361"/>
                      <a:gd name="T56" fmla="*/ 0 w 855"/>
                      <a:gd name="T57" fmla="*/ 8 h 361"/>
                      <a:gd name="T58" fmla="*/ 0 w 855"/>
                      <a:gd name="T59" fmla="*/ 7 h 361"/>
                      <a:gd name="T60" fmla="*/ 0 w 855"/>
                      <a:gd name="T61" fmla="*/ 6 h 361"/>
                      <a:gd name="T62" fmla="*/ 0 w 855"/>
                      <a:gd name="T63" fmla="*/ 6 h 361"/>
                      <a:gd name="T64" fmla="*/ 0 w 855"/>
                      <a:gd name="T65" fmla="*/ 5 h 361"/>
                      <a:gd name="T66" fmla="*/ 0 w 855"/>
                      <a:gd name="T67" fmla="*/ 4 h 361"/>
                      <a:gd name="T68" fmla="*/ 0 w 855"/>
                      <a:gd name="T69" fmla="*/ 4 h 361"/>
                      <a:gd name="T70" fmla="*/ 0 w 855"/>
                      <a:gd name="T71" fmla="*/ 4 h 361"/>
                      <a:gd name="T72" fmla="*/ 0 w 855"/>
                      <a:gd name="T73" fmla="*/ 3 h 361"/>
                      <a:gd name="T74" fmla="*/ 0 w 855"/>
                      <a:gd name="T75" fmla="*/ 3 h 361"/>
                      <a:gd name="T76" fmla="*/ 0 w 855"/>
                      <a:gd name="T77" fmla="*/ 3 h 361"/>
                      <a:gd name="T78" fmla="*/ 0 w 855"/>
                      <a:gd name="T79" fmla="*/ 1 h 36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855" h="361">
                        <a:moveTo>
                          <a:pt x="855" y="1"/>
                        </a:moveTo>
                        <a:lnTo>
                          <a:pt x="794" y="0"/>
                        </a:lnTo>
                        <a:lnTo>
                          <a:pt x="705" y="3"/>
                        </a:lnTo>
                        <a:lnTo>
                          <a:pt x="630" y="5"/>
                        </a:lnTo>
                        <a:lnTo>
                          <a:pt x="547" y="8"/>
                        </a:lnTo>
                        <a:lnTo>
                          <a:pt x="481" y="14"/>
                        </a:lnTo>
                        <a:lnTo>
                          <a:pt x="427" y="17"/>
                        </a:lnTo>
                        <a:lnTo>
                          <a:pt x="380" y="26"/>
                        </a:lnTo>
                        <a:lnTo>
                          <a:pt x="337" y="37"/>
                        </a:lnTo>
                        <a:lnTo>
                          <a:pt x="288" y="55"/>
                        </a:lnTo>
                        <a:lnTo>
                          <a:pt x="242" y="74"/>
                        </a:lnTo>
                        <a:lnTo>
                          <a:pt x="204" y="96"/>
                        </a:lnTo>
                        <a:lnTo>
                          <a:pt x="165" y="120"/>
                        </a:lnTo>
                        <a:lnTo>
                          <a:pt x="133" y="145"/>
                        </a:lnTo>
                        <a:lnTo>
                          <a:pt x="107" y="172"/>
                        </a:lnTo>
                        <a:lnTo>
                          <a:pt x="84" y="196"/>
                        </a:lnTo>
                        <a:lnTo>
                          <a:pt x="61" y="225"/>
                        </a:lnTo>
                        <a:lnTo>
                          <a:pt x="43" y="250"/>
                        </a:lnTo>
                        <a:lnTo>
                          <a:pt x="25" y="279"/>
                        </a:lnTo>
                        <a:lnTo>
                          <a:pt x="13" y="306"/>
                        </a:lnTo>
                        <a:lnTo>
                          <a:pt x="3" y="336"/>
                        </a:lnTo>
                        <a:lnTo>
                          <a:pt x="0" y="361"/>
                        </a:lnTo>
                        <a:lnTo>
                          <a:pt x="108" y="361"/>
                        </a:lnTo>
                        <a:lnTo>
                          <a:pt x="114" y="332"/>
                        </a:lnTo>
                        <a:lnTo>
                          <a:pt x="125" y="306"/>
                        </a:lnTo>
                        <a:lnTo>
                          <a:pt x="142" y="279"/>
                        </a:lnTo>
                        <a:lnTo>
                          <a:pt x="163" y="256"/>
                        </a:lnTo>
                        <a:lnTo>
                          <a:pt x="188" y="231"/>
                        </a:lnTo>
                        <a:lnTo>
                          <a:pt x="222" y="203"/>
                        </a:lnTo>
                        <a:lnTo>
                          <a:pt x="265" y="177"/>
                        </a:lnTo>
                        <a:lnTo>
                          <a:pt x="304" y="158"/>
                        </a:lnTo>
                        <a:lnTo>
                          <a:pt x="349" y="142"/>
                        </a:lnTo>
                        <a:lnTo>
                          <a:pt x="398" y="128"/>
                        </a:lnTo>
                        <a:lnTo>
                          <a:pt x="452" y="116"/>
                        </a:lnTo>
                        <a:lnTo>
                          <a:pt x="508" y="105"/>
                        </a:lnTo>
                        <a:lnTo>
                          <a:pt x="588" y="94"/>
                        </a:lnTo>
                        <a:lnTo>
                          <a:pt x="668" y="86"/>
                        </a:lnTo>
                        <a:lnTo>
                          <a:pt x="770" y="74"/>
                        </a:lnTo>
                        <a:lnTo>
                          <a:pt x="855" y="66"/>
                        </a:lnTo>
                        <a:lnTo>
                          <a:pt x="855" y="1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831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99" y="3684"/>
                    <a:ext cx="3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9829" name="Line 48"/>
                <p:cNvSpPr>
                  <a:spLocks noChangeShapeType="1"/>
                </p:cNvSpPr>
                <p:nvPr/>
              </p:nvSpPr>
              <p:spPr bwMode="auto">
                <a:xfrm>
                  <a:off x="4768" y="3526"/>
                  <a:ext cx="33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825" name="Group 49"/>
              <p:cNvGrpSpPr>
                <a:grpSpLocks/>
              </p:cNvGrpSpPr>
              <p:nvPr/>
            </p:nvGrpSpPr>
            <p:grpSpPr bwMode="auto">
              <a:xfrm>
                <a:off x="4765" y="914"/>
                <a:ext cx="427" cy="206"/>
                <a:chOff x="4765" y="914"/>
                <a:chExt cx="427" cy="206"/>
              </a:xfrm>
            </p:grpSpPr>
            <p:sp>
              <p:nvSpPr>
                <p:cNvPr id="29826" name="Freeform 50"/>
                <p:cNvSpPr>
                  <a:spLocks/>
                </p:cNvSpPr>
                <p:nvPr/>
              </p:nvSpPr>
              <p:spPr bwMode="auto">
                <a:xfrm rot="403206">
                  <a:off x="4770" y="914"/>
                  <a:ext cx="422" cy="206"/>
                </a:xfrm>
                <a:custGeom>
                  <a:avLst/>
                  <a:gdLst>
                    <a:gd name="T0" fmla="*/ 6 w 855"/>
                    <a:gd name="T1" fmla="*/ 1 h 361"/>
                    <a:gd name="T2" fmla="*/ 5 w 855"/>
                    <a:gd name="T3" fmla="*/ 0 h 361"/>
                    <a:gd name="T4" fmla="*/ 5 w 855"/>
                    <a:gd name="T5" fmla="*/ 1 h 361"/>
                    <a:gd name="T6" fmla="*/ 4 w 855"/>
                    <a:gd name="T7" fmla="*/ 1 h 361"/>
                    <a:gd name="T8" fmla="*/ 4 w 855"/>
                    <a:gd name="T9" fmla="*/ 1 h 361"/>
                    <a:gd name="T10" fmla="*/ 3 w 855"/>
                    <a:gd name="T11" fmla="*/ 1 h 361"/>
                    <a:gd name="T12" fmla="*/ 3 w 855"/>
                    <a:gd name="T13" fmla="*/ 1 h 361"/>
                    <a:gd name="T14" fmla="*/ 2 w 855"/>
                    <a:gd name="T15" fmla="*/ 1 h 361"/>
                    <a:gd name="T16" fmla="*/ 2 w 855"/>
                    <a:gd name="T17" fmla="*/ 1 h 361"/>
                    <a:gd name="T18" fmla="*/ 2 w 855"/>
                    <a:gd name="T19" fmla="*/ 1 h 361"/>
                    <a:gd name="T20" fmla="*/ 1 w 855"/>
                    <a:gd name="T21" fmla="*/ 2 h 361"/>
                    <a:gd name="T22" fmla="*/ 1 w 855"/>
                    <a:gd name="T23" fmla="*/ 2 h 361"/>
                    <a:gd name="T24" fmla="*/ 1 w 855"/>
                    <a:gd name="T25" fmla="*/ 2 h 361"/>
                    <a:gd name="T26" fmla="*/ 1 w 855"/>
                    <a:gd name="T27" fmla="*/ 3 h 361"/>
                    <a:gd name="T28" fmla="*/ 0 w 855"/>
                    <a:gd name="T29" fmla="*/ 3 h 361"/>
                    <a:gd name="T30" fmla="*/ 0 w 855"/>
                    <a:gd name="T31" fmla="*/ 4 h 361"/>
                    <a:gd name="T32" fmla="*/ 0 w 855"/>
                    <a:gd name="T33" fmla="*/ 5 h 361"/>
                    <a:gd name="T34" fmla="*/ 0 w 855"/>
                    <a:gd name="T35" fmla="*/ 5 h 361"/>
                    <a:gd name="T36" fmla="*/ 0 w 855"/>
                    <a:gd name="T37" fmla="*/ 6 h 361"/>
                    <a:gd name="T38" fmla="*/ 0 w 855"/>
                    <a:gd name="T39" fmla="*/ 6 h 361"/>
                    <a:gd name="T40" fmla="*/ 0 w 855"/>
                    <a:gd name="T41" fmla="*/ 7 h 361"/>
                    <a:gd name="T42" fmla="*/ 0 w 855"/>
                    <a:gd name="T43" fmla="*/ 7 h 361"/>
                    <a:gd name="T44" fmla="*/ 0 w 855"/>
                    <a:gd name="T45" fmla="*/ 7 h 361"/>
                    <a:gd name="T46" fmla="*/ 0 w 855"/>
                    <a:gd name="T47" fmla="*/ 6 h 361"/>
                    <a:gd name="T48" fmla="*/ 0 w 855"/>
                    <a:gd name="T49" fmla="*/ 6 h 361"/>
                    <a:gd name="T50" fmla="*/ 1 w 855"/>
                    <a:gd name="T51" fmla="*/ 6 h 361"/>
                    <a:gd name="T52" fmla="*/ 1 w 855"/>
                    <a:gd name="T53" fmla="*/ 5 h 361"/>
                    <a:gd name="T54" fmla="*/ 1 w 855"/>
                    <a:gd name="T55" fmla="*/ 5 h 361"/>
                    <a:gd name="T56" fmla="*/ 1 w 855"/>
                    <a:gd name="T57" fmla="*/ 4 h 361"/>
                    <a:gd name="T58" fmla="*/ 2 w 855"/>
                    <a:gd name="T59" fmla="*/ 3 h 361"/>
                    <a:gd name="T60" fmla="*/ 2 w 855"/>
                    <a:gd name="T61" fmla="*/ 3 h 361"/>
                    <a:gd name="T62" fmla="*/ 2 w 855"/>
                    <a:gd name="T63" fmla="*/ 3 h 361"/>
                    <a:gd name="T64" fmla="*/ 3 w 855"/>
                    <a:gd name="T65" fmla="*/ 3 h 361"/>
                    <a:gd name="T66" fmla="*/ 3 w 855"/>
                    <a:gd name="T67" fmla="*/ 2 h 361"/>
                    <a:gd name="T68" fmla="*/ 3 w 855"/>
                    <a:gd name="T69" fmla="*/ 2 h 361"/>
                    <a:gd name="T70" fmla="*/ 4 w 855"/>
                    <a:gd name="T71" fmla="*/ 2 h 361"/>
                    <a:gd name="T72" fmla="*/ 4 w 855"/>
                    <a:gd name="T73" fmla="*/ 2 h 361"/>
                    <a:gd name="T74" fmla="*/ 5 w 855"/>
                    <a:gd name="T75" fmla="*/ 2 h 361"/>
                    <a:gd name="T76" fmla="*/ 6 w 855"/>
                    <a:gd name="T77" fmla="*/ 1 h 361"/>
                    <a:gd name="T78" fmla="*/ 6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9827" name="Line 51"/>
                <p:cNvSpPr>
                  <a:spLocks noChangeShapeType="1"/>
                </p:cNvSpPr>
                <p:nvPr/>
              </p:nvSpPr>
              <p:spPr bwMode="auto">
                <a:xfrm>
                  <a:off x="4765" y="1096"/>
                  <a:ext cx="45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9733" name="Group 52"/>
            <p:cNvGrpSpPr>
              <a:grpSpLocks/>
            </p:cNvGrpSpPr>
            <p:nvPr/>
          </p:nvGrpSpPr>
          <p:grpSpPr bwMode="auto">
            <a:xfrm flipH="1">
              <a:off x="2078038" y="1731963"/>
              <a:ext cx="950912" cy="2562225"/>
              <a:chOff x="4128" y="914"/>
              <a:chExt cx="1064" cy="2825"/>
            </a:xfrm>
          </p:grpSpPr>
          <p:grpSp>
            <p:nvGrpSpPr>
              <p:cNvPr id="29806" name="Group 53"/>
              <p:cNvGrpSpPr>
                <a:grpSpLocks/>
              </p:cNvGrpSpPr>
              <p:nvPr/>
            </p:nvGrpSpPr>
            <p:grpSpPr bwMode="auto">
              <a:xfrm rot="5400000" flipH="1">
                <a:off x="4112" y="3328"/>
                <a:ext cx="412" cy="380"/>
                <a:chOff x="6000" y="2400"/>
                <a:chExt cx="1080" cy="371"/>
              </a:xfrm>
            </p:grpSpPr>
            <p:sp>
              <p:nvSpPr>
                <p:cNvPr id="29818" name="Freeform 54"/>
                <p:cNvSpPr>
                  <a:spLocks/>
                </p:cNvSpPr>
                <p:nvPr/>
              </p:nvSpPr>
              <p:spPr bwMode="auto">
                <a:xfrm flipV="1">
                  <a:off x="6000" y="2400"/>
                  <a:ext cx="855" cy="361"/>
                </a:xfrm>
                <a:custGeom>
                  <a:avLst/>
                  <a:gdLst>
                    <a:gd name="T0" fmla="*/ 855 w 855"/>
                    <a:gd name="T1" fmla="*/ 1 h 361"/>
                    <a:gd name="T2" fmla="*/ 794 w 855"/>
                    <a:gd name="T3" fmla="*/ 0 h 361"/>
                    <a:gd name="T4" fmla="*/ 705 w 855"/>
                    <a:gd name="T5" fmla="*/ 3 h 361"/>
                    <a:gd name="T6" fmla="*/ 630 w 855"/>
                    <a:gd name="T7" fmla="*/ 5 h 361"/>
                    <a:gd name="T8" fmla="*/ 547 w 855"/>
                    <a:gd name="T9" fmla="*/ 8 h 361"/>
                    <a:gd name="T10" fmla="*/ 481 w 855"/>
                    <a:gd name="T11" fmla="*/ 14 h 361"/>
                    <a:gd name="T12" fmla="*/ 427 w 855"/>
                    <a:gd name="T13" fmla="*/ 17 h 361"/>
                    <a:gd name="T14" fmla="*/ 380 w 855"/>
                    <a:gd name="T15" fmla="*/ 26 h 361"/>
                    <a:gd name="T16" fmla="*/ 337 w 855"/>
                    <a:gd name="T17" fmla="*/ 37 h 361"/>
                    <a:gd name="T18" fmla="*/ 288 w 855"/>
                    <a:gd name="T19" fmla="*/ 55 h 361"/>
                    <a:gd name="T20" fmla="*/ 242 w 855"/>
                    <a:gd name="T21" fmla="*/ 74 h 361"/>
                    <a:gd name="T22" fmla="*/ 204 w 855"/>
                    <a:gd name="T23" fmla="*/ 96 h 361"/>
                    <a:gd name="T24" fmla="*/ 165 w 855"/>
                    <a:gd name="T25" fmla="*/ 120 h 361"/>
                    <a:gd name="T26" fmla="*/ 133 w 855"/>
                    <a:gd name="T27" fmla="*/ 145 h 361"/>
                    <a:gd name="T28" fmla="*/ 107 w 855"/>
                    <a:gd name="T29" fmla="*/ 172 h 361"/>
                    <a:gd name="T30" fmla="*/ 84 w 855"/>
                    <a:gd name="T31" fmla="*/ 196 h 361"/>
                    <a:gd name="T32" fmla="*/ 61 w 855"/>
                    <a:gd name="T33" fmla="*/ 225 h 361"/>
                    <a:gd name="T34" fmla="*/ 43 w 855"/>
                    <a:gd name="T35" fmla="*/ 250 h 361"/>
                    <a:gd name="T36" fmla="*/ 25 w 855"/>
                    <a:gd name="T37" fmla="*/ 279 h 361"/>
                    <a:gd name="T38" fmla="*/ 13 w 855"/>
                    <a:gd name="T39" fmla="*/ 306 h 361"/>
                    <a:gd name="T40" fmla="*/ 3 w 855"/>
                    <a:gd name="T41" fmla="*/ 336 h 361"/>
                    <a:gd name="T42" fmla="*/ 0 w 855"/>
                    <a:gd name="T43" fmla="*/ 361 h 361"/>
                    <a:gd name="T44" fmla="*/ 108 w 855"/>
                    <a:gd name="T45" fmla="*/ 361 h 361"/>
                    <a:gd name="T46" fmla="*/ 114 w 855"/>
                    <a:gd name="T47" fmla="*/ 332 h 361"/>
                    <a:gd name="T48" fmla="*/ 125 w 855"/>
                    <a:gd name="T49" fmla="*/ 306 h 361"/>
                    <a:gd name="T50" fmla="*/ 142 w 855"/>
                    <a:gd name="T51" fmla="*/ 279 h 361"/>
                    <a:gd name="T52" fmla="*/ 163 w 855"/>
                    <a:gd name="T53" fmla="*/ 256 h 361"/>
                    <a:gd name="T54" fmla="*/ 188 w 855"/>
                    <a:gd name="T55" fmla="*/ 231 h 361"/>
                    <a:gd name="T56" fmla="*/ 222 w 855"/>
                    <a:gd name="T57" fmla="*/ 203 h 361"/>
                    <a:gd name="T58" fmla="*/ 265 w 855"/>
                    <a:gd name="T59" fmla="*/ 177 h 361"/>
                    <a:gd name="T60" fmla="*/ 304 w 855"/>
                    <a:gd name="T61" fmla="*/ 158 h 361"/>
                    <a:gd name="T62" fmla="*/ 349 w 855"/>
                    <a:gd name="T63" fmla="*/ 142 h 361"/>
                    <a:gd name="T64" fmla="*/ 398 w 855"/>
                    <a:gd name="T65" fmla="*/ 128 h 361"/>
                    <a:gd name="T66" fmla="*/ 452 w 855"/>
                    <a:gd name="T67" fmla="*/ 116 h 361"/>
                    <a:gd name="T68" fmla="*/ 508 w 855"/>
                    <a:gd name="T69" fmla="*/ 105 h 361"/>
                    <a:gd name="T70" fmla="*/ 588 w 855"/>
                    <a:gd name="T71" fmla="*/ 94 h 361"/>
                    <a:gd name="T72" fmla="*/ 668 w 855"/>
                    <a:gd name="T73" fmla="*/ 86 h 361"/>
                    <a:gd name="T74" fmla="*/ 770 w 855"/>
                    <a:gd name="T75" fmla="*/ 74 h 361"/>
                    <a:gd name="T76" fmla="*/ 855 w 855"/>
                    <a:gd name="T77" fmla="*/ 66 h 361"/>
                    <a:gd name="T78" fmla="*/ 855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29819" name="Group 55"/>
                <p:cNvGrpSpPr>
                  <a:grpSpLocks/>
                </p:cNvGrpSpPr>
                <p:nvPr/>
              </p:nvGrpSpPr>
              <p:grpSpPr bwMode="auto">
                <a:xfrm flipV="1">
                  <a:off x="6852" y="2682"/>
                  <a:ext cx="228" cy="89"/>
                  <a:chOff x="5268" y="3410"/>
                  <a:chExt cx="228" cy="89"/>
                </a:xfrm>
              </p:grpSpPr>
              <p:sp>
                <p:nvSpPr>
                  <p:cNvPr id="29820" name="Freeform 56"/>
                  <p:cNvSpPr>
                    <a:spLocks/>
                  </p:cNvSpPr>
                  <p:nvPr/>
                </p:nvSpPr>
                <p:spPr bwMode="auto">
                  <a:xfrm>
                    <a:off x="5268" y="3411"/>
                    <a:ext cx="62" cy="82"/>
                  </a:xfrm>
                  <a:custGeom>
                    <a:avLst/>
                    <a:gdLst>
                      <a:gd name="T0" fmla="*/ 0 w 62"/>
                      <a:gd name="T1" fmla="*/ 9 h 82"/>
                      <a:gd name="T2" fmla="*/ 62 w 62"/>
                      <a:gd name="T3" fmla="*/ 0 h 82"/>
                      <a:gd name="T4" fmla="*/ 62 w 62"/>
                      <a:gd name="T5" fmla="*/ 82 h 82"/>
                      <a:gd name="T6" fmla="*/ 0 w 62"/>
                      <a:gd name="T7" fmla="*/ 73 h 82"/>
                      <a:gd name="T8" fmla="*/ 0 w 62"/>
                      <a:gd name="T9" fmla="*/ 9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2" h="82">
                        <a:moveTo>
                          <a:pt x="0" y="9"/>
                        </a:moveTo>
                        <a:lnTo>
                          <a:pt x="62" y="0"/>
                        </a:lnTo>
                        <a:lnTo>
                          <a:pt x="62" y="82"/>
                        </a:lnTo>
                        <a:lnTo>
                          <a:pt x="0" y="73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821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5327" y="3410"/>
                    <a:ext cx="169" cy="89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0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9807" name="Group 58"/>
              <p:cNvGrpSpPr>
                <a:grpSpLocks/>
              </p:cNvGrpSpPr>
              <p:nvPr/>
            </p:nvGrpSpPr>
            <p:grpSpPr bwMode="auto">
              <a:xfrm>
                <a:off x="4764" y="1080"/>
                <a:ext cx="47" cy="2446"/>
                <a:chOff x="4764" y="1080"/>
                <a:chExt cx="47" cy="2446"/>
              </a:xfrm>
            </p:grpSpPr>
            <p:sp>
              <p:nvSpPr>
                <p:cNvPr id="29816" name="AutoShape 59"/>
                <p:cNvSpPr>
                  <a:spLocks noChangeArrowheads="1"/>
                </p:cNvSpPr>
                <p:nvPr/>
              </p:nvSpPr>
              <p:spPr bwMode="auto">
                <a:xfrm>
                  <a:off x="4764" y="1080"/>
                  <a:ext cx="47" cy="24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17" name="Line 60"/>
                <p:cNvSpPr>
                  <a:spLocks noChangeShapeType="1"/>
                </p:cNvSpPr>
                <p:nvPr/>
              </p:nvSpPr>
              <p:spPr bwMode="auto">
                <a:xfrm>
                  <a:off x="4773" y="3526"/>
                  <a:ext cx="27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808" name="Group 61"/>
              <p:cNvGrpSpPr>
                <a:grpSpLocks/>
              </p:cNvGrpSpPr>
              <p:nvPr/>
            </p:nvGrpSpPr>
            <p:grpSpPr bwMode="auto">
              <a:xfrm>
                <a:off x="4499" y="3513"/>
                <a:ext cx="302" cy="226"/>
                <a:chOff x="4499" y="3513"/>
                <a:chExt cx="302" cy="226"/>
              </a:xfrm>
            </p:grpSpPr>
            <p:grpSp>
              <p:nvGrpSpPr>
                <p:cNvPr id="29812" name="Group 62"/>
                <p:cNvGrpSpPr>
                  <a:grpSpLocks/>
                </p:cNvGrpSpPr>
                <p:nvPr/>
              </p:nvGrpSpPr>
              <p:grpSpPr bwMode="auto">
                <a:xfrm>
                  <a:off x="4499" y="3513"/>
                  <a:ext cx="291" cy="226"/>
                  <a:chOff x="4499" y="3513"/>
                  <a:chExt cx="291" cy="226"/>
                </a:xfrm>
              </p:grpSpPr>
              <p:sp>
                <p:nvSpPr>
                  <p:cNvPr id="29814" name="Freeform 63"/>
                  <p:cNvSpPr>
                    <a:spLocks/>
                  </p:cNvSpPr>
                  <p:nvPr/>
                </p:nvSpPr>
                <p:spPr bwMode="auto">
                  <a:xfrm rot="403206" flipH="1" flipV="1">
                    <a:off x="4512" y="3513"/>
                    <a:ext cx="278" cy="226"/>
                  </a:xfrm>
                  <a:custGeom>
                    <a:avLst/>
                    <a:gdLst>
                      <a:gd name="T0" fmla="*/ 0 w 855"/>
                      <a:gd name="T1" fmla="*/ 1 h 361"/>
                      <a:gd name="T2" fmla="*/ 0 w 855"/>
                      <a:gd name="T3" fmla="*/ 0 h 361"/>
                      <a:gd name="T4" fmla="*/ 0 w 855"/>
                      <a:gd name="T5" fmla="*/ 1 h 361"/>
                      <a:gd name="T6" fmla="*/ 0 w 855"/>
                      <a:gd name="T7" fmla="*/ 1 h 361"/>
                      <a:gd name="T8" fmla="*/ 0 w 855"/>
                      <a:gd name="T9" fmla="*/ 1 h 361"/>
                      <a:gd name="T10" fmla="*/ 0 w 855"/>
                      <a:gd name="T11" fmla="*/ 1 h 361"/>
                      <a:gd name="T12" fmla="*/ 0 w 855"/>
                      <a:gd name="T13" fmla="*/ 1 h 361"/>
                      <a:gd name="T14" fmla="*/ 0 w 855"/>
                      <a:gd name="T15" fmla="*/ 1 h 361"/>
                      <a:gd name="T16" fmla="*/ 0 w 855"/>
                      <a:gd name="T17" fmla="*/ 2 h 361"/>
                      <a:gd name="T18" fmla="*/ 0 w 855"/>
                      <a:gd name="T19" fmla="*/ 2 h 361"/>
                      <a:gd name="T20" fmla="*/ 0 w 855"/>
                      <a:gd name="T21" fmla="*/ 3 h 361"/>
                      <a:gd name="T22" fmla="*/ 0 w 855"/>
                      <a:gd name="T23" fmla="*/ 4 h 361"/>
                      <a:gd name="T24" fmla="*/ 0 w 855"/>
                      <a:gd name="T25" fmla="*/ 4 h 361"/>
                      <a:gd name="T26" fmla="*/ 0 w 855"/>
                      <a:gd name="T27" fmla="*/ 6 h 361"/>
                      <a:gd name="T28" fmla="*/ 0 w 855"/>
                      <a:gd name="T29" fmla="*/ 7 h 361"/>
                      <a:gd name="T30" fmla="*/ 0 w 855"/>
                      <a:gd name="T31" fmla="*/ 8 h 361"/>
                      <a:gd name="T32" fmla="*/ 0 w 855"/>
                      <a:gd name="T33" fmla="*/ 8 h 361"/>
                      <a:gd name="T34" fmla="*/ 0 w 855"/>
                      <a:gd name="T35" fmla="*/ 9 h 361"/>
                      <a:gd name="T36" fmla="*/ 0 w 855"/>
                      <a:gd name="T37" fmla="*/ 11 h 361"/>
                      <a:gd name="T38" fmla="*/ 0 w 855"/>
                      <a:gd name="T39" fmla="*/ 11 h 361"/>
                      <a:gd name="T40" fmla="*/ 0 w 855"/>
                      <a:gd name="T41" fmla="*/ 13 h 361"/>
                      <a:gd name="T42" fmla="*/ 0 w 855"/>
                      <a:gd name="T43" fmla="*/ 13 h 361"/>
                      <a:gd name="T44" fmla="*/ 0 w 855"/>
                      <a:gd name="T45" fmla="*/ 13 h 361"/>
                      <a:gd name="T46" fmla="*/ 0 w 855"/>
                      <a:gd name="T47" fmla="*/ 13 h 361"/>
                      <a:gd name="T48" fmla="*/ 0 w 855"/>
                      <a:gd name="T49" fmla="*/ 11 h 361"/>
                      <a:gd name="T50" fmla="*/ 0 w 855"/>
                      <a:gd name="T51" fmla="*/ 11 h 361"/>
                      <a:gd name="T52" fmla="*/ 0 w 855"/>
                      <a:gd name="T53" fmla="*/ 9 h 361"/>
                      <a:gd name="T54" fmla="*/ 0 w 855"/>
                      <a:gd name="T55" fmla="*/ 9 h 361"/>
                      <a:gd name="T56" fmla="*/ 0 w 855"/>
                      <a:gd name="T57" fmla="*/ 8 h 361"/>
                      <a:gd name="T58" fmla="*/ 0 w 855"/>
                      <a:gd name="T59" fmla="*/ 7 h 361"/>
                      <a:gd name="T60" fmla="*/ 0 w 855"/>
                      <a:gd name="T61" fmla="*/ 6 h 361"/>
                      <a:gd name="T62" fmla="*/ 0 w 855"/>
                      <a:gd name="T63" fmla="*/ 6 h 361"/>
                      <a:gd name="T64" fmla="*/ 0 w 855"/>
                      <a:gd name="T65" fmla="*/ 5 h 361"/>
                      <a:gd name="T66" fmla="*/ 0 w 855"/>
                      <a:gd name="T67" fmla="*/ 4 h 361"/>
                      <a:gd name="T68" fmla="*/ 0 w 855"/>
                      <a:gd name="T69" fmla="*/ 4 h 361"/>
                      <a:gd name="T70" fmla="*/ 0 w 855"/>
                      <a:gd name="T71" fmla="*/ 4 h 361"/>
                      <a:gd name="T72" fmla="*/ 0 w 855"/>
                      <a:gd name="T73" fmla="*/ 3 h 361"/>
                      <a:gd name="T74" fmla="*/ 0 w 855"/>
                      <a:gd name="T75" fmla="*/ 3 h 361"/>
                      <a:gd name="T76" fmla="*/ 0 w 855"/>
                      <a:gd name="T77" fmla="*/ 3 h 361"/>
                      <a:gd name="T78" fmla="*/ 0 w 855"/>
                      <a:gd name="T79" fmla="*/ 1 h 36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855" h="361">
                        <a:moveTo>
                          <a:pt x="855" y="1"/>
                        </a:moveTo>
                        <a:lnTo>
                          <a:pt x="794" y="0"/>
                        </a:lnTo>
                        <a:lnTo>
                          <a:pt x="705" y="3"/>
                        </a:lnTo>
                        <a:lnTo>
                          <a:pt x="630" y="5"/>
                        </a:lnTo>
                        <a:lnTo>
                          <a:pt x="547" y="8"/>
                        </a:lnTo>
                        <a:lnTo>
                          <a:pt x="481" y="14"/>
                        </a:lnTo>
                        <a:lnTo>
                          <a:pt x="427" y="17"/>
                        </a:lnTo>
                        <a:lnTo>
                          <a:pt x="380" y="26"/>
                        </a:lnTo>
                        <a:lnTo>
                          <a:pt x="337" y="37"/>
                        </a:lnTo>
                        <a:lnTo>
                          <a:pt x="288" y="55"/>
                        </a:lnTo>
                        <a:lnTo>
                          <a:pt x="242" y="74"/>
                        </a:lnTo>
                        <a:lnTo>
                          <a:pt x="204" y="96"/>
                        </a:lnTo>
                        <a:lnTo>
                          <a:pt x="165" y="120"/>
                        </a:lnTo>
                        <a:lnTo>
                          <a:pt x="133" y="145"/>
                        </a:lnTo>
                        <a:lnTo>
                          <a:pt x="107" y="172"/>
                        </a:lnTo>
                        <a:lnTo>
                          <a:pt x="84" y="196"/>
                        </a:lnTo>
                        <a:lnTo>
                          <a:pt x="61" y="225"/>
                        </a:lnTo>
                        <a:lnTo>
                          <a:pt x="43" y="250"/>
                        </a:lnTo>
                        <a:lnTo>
                          <a:pt x="25" y="279"/>
                        </a:lnTo>
                        <a:lnTo>
                          <a:pt x="13" y="306"/>
                        </a:lnTo>
                        <a:lnTo>
                          <a:pt x="3" y="336"/>
                        </a:lnTo>
                        <a:lnTo>
                          <a:pt x="0" y="361"/>
                        </a:lnTo>
                        <a:lnTo>
                          <a:pt x="108" y="361"/>
                        </a:lnTo>
                        <a:lnTo>
                          <a:pt x="114" y="332"/>
                        </a:lnTo>
                        <a:lnTo>
                          <a:pt x="125" y="306"/>
                        </a:lnTo>
                        <a:lnTo>
                          <a:pt x="142" y="279"/>
                        </a:lnTo>
                        <a:lnTo>
                          <a:pt x="163" y="256"/>
                        </a:lnTo>
                        <a:lnTo>
                          <a:pt x="188" y="231"/>
                        </a:lnTo>
                        <a:lnTo>
                          <a:pt x="222" y="203"/>
                        </a:lnTo>
                        <a:lnTo>
                          <a:pt x="265" y="177"/>
                        </a:lnTo>
                        <a:lnTo>
                          <a:pt x="304" y="158"/>
                        </a:lnTo>
                        <a:lnTo>
                          <a:pt x="349" y="142"/>
                        </a:lnTo>
                        <a:lnTo>
                          <a:pt x="398" y="128"/>
                        </a:lnTo>
                        <a:lnTo>
                          <a:pt x="452" y="116"/>
                        </a:lnTo>
                        <a:lnTo>
                          <a:pt x="508" y="105"/>
                        </a:lnTo>
                        <a:lnTo>
                          <a:pt x="588" y="94"/>
                        </a:lnTo>
                        <a:lnTo>
                          <a:pt x="668" y="86"/>
                        </a:lnTo>
                        <a:lnTo>
                          <a:pt x="770" y="74"/>
                        </a:lnTo>
                        <a:lnTo>
                          <a:pt x="855" y="66"/>
                        </a:lnTo>
                        <a:lnTo>
                          <a:pt x="855" y="1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>
                    <a:solidFill>
                      <a:srgbClr val="0000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815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99" y="3684"/>
                    <a:ext cx="3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9813" name="Line 65"/>
                <p:cNvSpPr>
                  <a:spLocks noChangeShapeType="1"/>
                </p:cNvSpPr>
                <p:nvPr/>
              </p:nvSpPr>
              <p:spPr bwMode="auto">
                <a:xfrm>
                  <a:off x="4768" y="3526"/>
                  <a:ext cx="33" cy="0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809" name="Group 66"/>
              <p:cNvGrpSpPr>
                <a:grpSpLocks/>
              </p:cNvGrpSpPr>
              <p:nvPr/>
            </p:nvGrpSpPr>
            <p:grpSpPr bwMode="auto">
              <a:xfrm>
                <a:off x="4765" y="914"/>
                <a:ext cx="427" cy="206"/>
                <a:chOff x="4765" y="914"/>
                <a:chExt cx="427" cy="206"/>
              </a:xfrm>
            </p:grpSpPr>
            <p:sp>
              <p:nvSpPr>
                <p:cNvPr id="29810" name="Freeform 67"/>
                <p:cNvSpPr>
                  <a:spLocks/>
                </p:cNvSpPr>
                <p:nvPr/>
              </p:nvSpPr>
              <p:spPr bwMode="auto">
                <a:xfrm rot="403206">
                  <a:off x="4770" y="914"/>
                  <a:ext cx="422" cy="206"/>
                </a:xfrm>
                <a:custGeom>
                  <a:avLst/>
                  <a:gdLst>
                    <a:gd name="T0" fmla="*/ 6 w 855"/>
                    <a:gd name="T1" fmla="*/ 1 h 361"/>
                    <a:gd name="T2" fmla="*/ 5 w 855"/>
                    <a:gd name="T3" fmla="*/ 0 h 361"/>
                    <a:gd name="T4" fmla="*/ 5 w 855"/>
                    <a:gd name="T5" fmla="*/ 1 h 361"/>
                    <a:gd name="T6" fmla="*/ 4 w 855"/>
                    <a:gd name="T7" fmla="*/ 1 h 361"/>
                    <a:gd name="T8" fmla="*/ 4 w 855"/>
                    <a:gd name="T9" fmla="*/ 1 h 361"/>
                    <a:gd name="T10" fmla="*/ 3 w 855"/>
                    <a:gd name="T11" fmla="*/ 1 h 361"/>
                    <a:gd name="T12" fmla="*/ 3 w 855"/>
                    <a:gd name="T13" fmla="*/ 1 h 361"/>
                    <a:gd name="T14" fmla="*/ 2 w 855"/>
                    <a:gd name="T15" fmla="*/ 1 h 361"/>
                    <a:gd name="T16" fmla="*/ 2 w 855"/>
                    <a:gd name="T17" fmla="*/ 1 h 361"/>
                    <a:gd name="T18" fmla="*/ 2 w 855"/>
                    <a:gd name="T19" fmla="*/ 1 h 361"/>
                    <a:gd name="T20" fmla="*/ 1 w 855"/>
                    <a:gd name="T21" fmla="*/ 2 h 361"/>
                    <a:gd name="T22" fmla="*/ 1 w 855"/>
                    <a:gd name="T23" fmla="*/ 2 h 361"/>
                    <a:gd name="T24" fmla="*/ 1 w 855"/>
                    <a:gd name="T25" fmla="*/ 2 h 361"/>
                    <a:gd name="T26" fmla="*/ 1 w 855"/>
                    <a:gd name="T27" fmla="*/ 3 h 361"/>
                    <a:gd name="T28" fmla="*/ 0 w 855"/>
                    <a:gd name="T29" fmla="*/ 3 h 361"/>
                    <a:gd name="T30" fmla="*/ 0 w 855"/>
                    <a:gd name="T31" fmla="*/ 4 h 361"/>
                    <a:gd name="T32" fmla="*/ 0 w 855"/>
                    <a:gd name="T33" fmla="*/ 5 h 361"/>
                    <a:gd name="T34" fmla="*/ 0 w 855"/>
                    <a:gd name="T35" fmla="*/ 5 h 361"/>
                    <a:gd name="T36" fmla="*/ 0 w 855"/>
                    <a:gd name="T37" fmla="*/ 6 h 361"/>
                    <a:gd name="T38" fmla="*/ 0 w 855"/>
                    <a:gd name="T39" fmla="*/ 6 h 361"/>
                    <a:gd name="T40" fmla="*/ 0 w 855"/>
                    <a:gd name="T41" fmla="*/ 7 h 361"/>
                    <a:gd name="T42" fmla="*/ 0 w 855"/>
                    <a:gd name="T43" fmla="*/ 7 h 361"/>
                    <a:gd name="T44" fmla="*/ 0 w 855"/>
                    <a:gd name="T45" fmla="*/ 7 h 361"/>
                    <a:gd name="T46" fmla="*/ 0 w 855"/>
                    <a:gd name="T47" fmla="*/ 6 h 361"/>
                    <a:gd name="T48" fmla="*/ 0 w 855"/>
                    <a:gd name="T49" fmla="*/ 6 h 361"/>
                    <a:gd name="T50" fmla="*/ 1 w 855"/>
                    <a:gd name="T51" fmla="*/ 6 h 361"/>
                    <a:gd name="T52" fmla="*/ 1 w 855"/>
                    <a:gd name="T53" fmla="*/ 5 h 361"/>
                    <a:gd name="T54" fmla="*/ 1 w 855"/>
                    <a:gd name="T55" fmla="*/ 5 h 361"/>
                    <a:gd name="T56" fmla="*/ 1 w 855"/>
                    <a:gd name="T57" fmla="*/ 4 h 361"/>
                    <a:gd name="T58" fmla="*/ 2 w 855"/>
                    <a:gd name="T59" fmla="*/ 3 h 361"/>
                    <a:gd name="T60" fmla="*/ 2 w 855"/>
                    <a:gd name="T61" fmla="*/ 3 h 361"/>
                    <a:gd name="T62" fmla="*/ 2 w 855"/>
                    <a:gd name="T63" fmla="*/ 3 h 361"/>
                    <a:gd name="T64" fmla="*/ 3 w 855"/>
                    <a:gd name="T65" fmla="*/ 3 h 361"/>
                    <a:gd name="T66" fmla="*/ 3 w 855"/>
                    <a:gd name="T67" fmla="*/ 2 h 361"/>
                    <a:gd name="T68" fmla="*/ 3 w 855"/>
                    <a:gd name="T69" fmla="*/ 2 h 361"/>
                    <a:gd name="T70" fmla="*/ 4 w 855"/>
                    <a:gd name="T71" fmla="*/ 2 h 361"/>
                    <a:gd name="T72" fmla="*/ 4 w 855"/>
                    <a:gd name="T73" fmla="*/ 2 h 361"/>
                    <a:gd name="T74" fmla="*/ 5 w 855"/>
                    <a:gd name="T75" fmla="*/ 2 h 361"/>
                    <a:gd name="T76" fmla="*/ 6 w 855"/>
                    <a:gd name="T77" fmla="*/ 1 h 361"/>
                    <a:gd name="T78" fmla="*/ 6 w 855"/>
                    <a:gd name="T79" fmla="*/ 1 h 36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855" h="361">
                      <a:moveTo>
                        <a:pt x="855" y="1"/>
                      </a:moveTo>
                      <a:lnTo>
                        <a:pt x="794" y="0"/>
                      </a:lnTo>
                      <a:lnTo>
                        <a:pt x="705" y="3"/>
                      </a:lnTo>
                      <a:lnTo>
                        <a:pt x="630" y="5"/>
                      </a:lnTo>
                      <a:lnTo>
                        <a:pt x="547" y="8"/>
                      </a:lnTo>
                      <a:lnTo>
                        <a:pt x="481" y="14"/>
                      </a:lnTo>
                      <a:lnTo>
                        <a:pt x="427" y="17"/>
                      </a:lnTo>
                      <a:lnTo>
                        <a:pt x="380" y="26"/>
                      </a:lnTo>
                      <a:lnTo>
                        <a:pt x="337" y="37"/>
                      </a:lnTo>
                      <a:lnTo>
                        <a:pt x="288" y="55"/>
                      </a:lnTo>
                      <a:lnTo>
                        <a:pt x="242" y="74"/>
                      </a:lnTo>
                      <a:lnTo>
                        <a:pt x="204" y="96"/>
                      </a:lnTo>
                      <a:lnTo>
                        <a:pt x="165" y="120"/>
                      </a:lnTo>
                      <a:lnTo>
                        <a:pt x="133" y="145"/>
                      </a:lnTo>
                      <a:lnTo>
                        <a:pt x="107" y="172"/>
                      </a:lnTo>
                      <a:lnTo>
                        <a:pt x="84" y="196"/>
                      </a:lnTo>
                      <a:lnTo>
                        <a:pt x="61" y="225"/>
                      </a:lnTo>
                      <a:lnTo>
                        <a:pt x="43" y="250"/>
                      </a:lnTo>
                      <a:lnTo>
                        <a:pt x="25" y="279"/>
                      </a:lnTo>
                      <a:lnTo>
                        <a:pt x="13" y="306"/>
                      </a:lnTo>
                      <a:lnTo>
                        <a:pt x="3" y="336"/>
                      </a:lnTo>
                      <a:lnTo>
                        <a:pt x="0" y="361"/>
                      </a:lnTo>
                      <a:lnTo>
                        <a:pt x="108" y="361"/>
                      </a:lnTo>
                      <a:lnTo>
                        <a:pt x="114" y="332"/>
                      </a:lnTo>
                      <a:lnTo>
                        <a:pt x="125" y="306"/>
                      </a:lnTo>
                      <a:lnTo>
                        <a:pt x="142" y="279"/>
                      </a:lnTo>
                      <a:lnTo>
                        <a:pt x="163" y="256"/>
                      </a:lnTo>
                      <a:lnTo>
                        <a:pt x="188" y="231"/>
                      </a:lnTo>
                      <a:lnTo>
                        <a:pt x="222" y="203"/>
                      </a:lnTo>
                      <a:lnTo>
                        <a:pt x="265" y="177"/>
                      </a:lnTo>
                      <a:lnTo>
                        <a:pt x="304" y="158"/>
                      </a:lnTo>
                      <a:lnTo>
                        <a:pt x="349" y="142"/>
                      </a:lnTo>
                      <a:lnTo>
                        <a:pt x="398" y="128"/>
                      </a:lnTo>
                      <a:lnTo>
                        <a:pt x="452" y="116"/>
                      </a:lnTo>
                      <a:lnTo>
                        <a:pt x="508" y="105"/>
                      </a:lnTo>
                      <a:lnTo>
                        <a:pt x="588" y="94"/>
                      </a:lnTo>
                      <a:lnTo>
                        <a:pt x="668" y="86"/>
                      </a:lnTo>
                      <a:lnTo>
                        <a:pt x="770" y="74"/>
                      </a:lnTo>
                      <a:lnTo>
                        <a:pt x="855" y="66"/>
                      </a:lnTo>
                      <a:lnTo>
                        <a:pt x="855" y="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9811" name="Line 68"/>
                <p:cNvSpPr>
                  <a:spLocks noChangeShapeType="1"/>
                </p:cNvSpPr>
                <p:nvPr/>
              </p:nvSpPr>
              <p:spPr bwMode="auto">
                <a:xfrm>
                  <a:off x="4765" y="1096"/>
                  <a:ext cx="45" cy="6"/>
                </a:xfrm>
                <a:prstGeom prst="lin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9734" name="Line 69"/>
            <p:cNvSpPr>
              <a:spLocks noChangeShapeType="1"/>
            </p:cNvSpPr>
            <p:nvPr/>
          </p:nvSpPr>
          <p:spPr bwMode="auto">
            <a:xfrm flipH="1">
              <a:off x="3021013" y="1731963"/>
              <a:ext cx="942975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5" name="Line 70"/>
            <p:cNvSpPr>
              <a:spLocks noChangeShapeType="1"/>
            </p:cNvSpPr>
            <p:nvPr/>
          </p:nvSpPr>
          <p:spPr bwMode="auto">
            <a:xfrm>
              <a:off x="4557713" y="1731963"/>
              <a:ext cx="906462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6" name="Text Box 71"/>
            <p:cNvSpPr txBox="1">
              <a:spLocks noChangeArrowheads="1"/>
            </p:cNvSpPr>
            <p:nvPr/>
          </p:nvSpPr>
          <p:spPr bwMode="auto">
            <a:xfrm>
              <a:off x="4132154" y="1514475"/>
              <a:ext cx="28914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E</a:t>
              </a:r>
              <a:endParaRPr lang="it-IT" altLang="it-IT" sz="2300" b="1" baseline="50000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737" name="Line 72"/>
            <p:cNvSpPr>
              <a:spLocks noChangeShapeType="1"/>
            </p:cNvSpPr>
            <p:nvPr/>
          </p:nvSpPr>
          <p:spPr bwMode="auto">
            <a:xfrm>
              <a:off x="3492500" y="22987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8" name="Line 73"/>
            <p:cNvSpPr>
              <a:spLocks noChangeShapeType="1"/>
            </p:cNvSpPr>
            <p:nvPr/>
          </p:nvSpPr>
          <p:spPr bwMode="auto">
            <a:xfrm>
              <a:off x="3487738" y="24288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39" name="Line 74"/>
            <p:cNvSpPr>
              <a:spLocks noChangeShapeType="1"/>
            </p:cNvSpPr>
            <p:nvPr/>
          </p:nvSpPr>
          <p:spPr bwMode="auto">
            <a:xfrm>
              <a:off x="3476625" y="25654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0" name="Line 75"/>
            <p:cNvSpPr>
              <a:spLocks noChangeShapeType="1"/>
            </p:cNvSpPr>
            <p:nvPr/>
          </p:nvSpPr>
          <p:spPr bwMode="auto">
            <a:xfrm>
              <a:off x="3487738" y="26955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1" name="Line 76"/>
            <p:cNvSpPr>
              <a:spLocks noChangeShapeType="1"/>
            </p:cNvSpPr>
            <p:nvPr/>
          </p:nvSpPr>
          <p:spPr bwMode="auto">
            <a:xfrm>
              <a:off x="3476625" y="28257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2" name="Line 77"/>
            <p:cNvSpPr>
              <a:spLocks noChangeShapeType="1"/>
            </p:cNvSpPr>
            <p:nvPr/>
          </p:nvSpPr>
          <p:spPr bwMode="auto">
            <a:xfrm>
              <a:off x="3481388" y="29241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3" name="Line 78"/>
            <p:cNvSpPr>
              <a:spLocks noChangeShapeType="1"/>
            </p:cNvSpPr>
            <p:nvPr/>
          </p:nvSpPr>
          <p:spPr bwMode="auto">
            <a:xfrm>
              <a:off x="3652838" y="23479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4" name="Line 79"/>
            <p:cNvSpPr>
              <a:spLocks noChangeShapeType="1"/>
            </p:cNvSpPr>
            <p:nvPr/>
          </p:nvSpPr>
          <p:spPr bwMode="auto">
            <a:xfrm>
              <a:off x="3792538" y="22923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5" name="Line 80"/>
            <p:cNvSpPr>
              <a:spLocks noChangeShapeType="1"/>
            </p:cNvSpPr>
            <p:nvPr/>
          </p:nvSpPr>
          <p:spPr bwMode="auto">
            <a:xfrm>
              <a:off x="3932238" y="23479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6" name="Line 81"/>
            <p:cNvSpPr>
              <a:spLocks noChangeShapeType="1"/>
            </p:cNvSpPr>
            <p:nvPr/>
          </p:nvSpPr>
          <p:spPr bwMode="auto">
            <a:xfrm>
              <a:off x="4157663" y="23034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7" name="Line 82"/>
            <p:cNvSpPr>
              <a:spLocks noChangeShapeType="1"/>
            </p:cNvSpPr>
            <p:nvPr/>
          </p:nvSpPr>
          <p:spPr bwMode="auto">
            <a:xfrm>
              <a:off x="4286250" y="23574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8" name="Line 83"/>
            <p:cNvSpPr>
              <a:spLocks noChangeShapeType="1"/>
            </p:cNvSpPr>
            <p:nvPr/>
          </p:nvSpPr>
          <p:spPr bwMode="auto">
            <a:xfrm>
              <a:off x="4462463" y="22875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49" name="Line 84"/>
            <p:cNvSpPr>
              <a:spLocks noChangeShapeType="1"/>
            </p:cNvSpPr>
            <p:nvPr/>
          </p:nvSpPr>
          <p:spPr bwMode="auto">
            <a:xfrm>
              <a:off x="4622800" y="23415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0" name="Line 85"/>
            <p:cNvSpPr>
              <a:spLocks noChangeShapeType="1"/>
            </p:cNvSpPr>
            <p:nvPr/>
          </p:nvSpPr>
          <p:spPr bwMode="auto">
            <a:xfrm>
              <a:off x="4810125" y="22923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1" name="Line 86"/>
            <p:cNvSpPr>
              <a:spLocks noChangeShapeType="1"/>
            </p:cNvSpPr>
            <p:nvPr/>
          </p:nvSpPr>
          <p:spPr bwMode="auto">
            <a:xfrm>
              <a:off x="4965700" y="23415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2" name="Line 87"/>
            <p:cNvSpPr>
              <a:spLocks noChangeShapeType="1"/>
            </p:cNvSpPr>
            <p:nvPr/>
          </p:nvSpPr>
          <p:spPr bwMode="auto">
            <a:xfrm>
              <a:off x="4972050" y="25098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3" name="Line 88"/>
            <p:cNvSpPr>
              <a:spLocks noChangeShapeType="1"/>
            </p:cNvSpPr>
            <p:nvPr/>
          </p:nvSpPr>
          <p:spPr bwMode="auto">
            <a:xfrm>
              <a:off x="4992688" y="26416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4" name="Line 89"/>
            <p:cNvSpPr>
              <a:spLocks noChangeShapeType="1"/>
            </p:cNvSpPr>
            <p:nvPr/>
          </p:nvSpPr>
          <p:spPr bwMode="auto">
            <a:xfrm>
              <a:off x="4972050" y="28209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5" name="Line 90"/>
            <p:cNvSpPr>
              <a:spLocks noChangeShapeType="1"/>
            </p:cNvSpPr>
            <p:nvPr/>
          </p:nvSpPr>
          <p:spPr bwMode="auto">
            <a:xfrm>
              <a:off x="4972050" y="29892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6" name="Line 91"/>
            <p:cNvSpPr>
              <a:spLocks noChangeShapeType="1"/>
            </p:cNvSpPr>
            <p:nvPr/>
          </p:nvSpPr>
          <p:spPr bwMode="auto">
            <a:xfrm>
              <a:off x="4886325" y="32131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7" name="Line 92"/>
            <p:cNvSpPr>
              <a:spLocks noChangeShapeType="1"/>
            </p:cNvSpPr>
            <p:nvPr/>
          </p:nvSpPr>
          <p:spPr bwMode="auto">
            <a:xfrm>
              <a:off x="5100638" y="32670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8" name="Line 93"/>
            <p:cNvSpPr>
              <a:spLocks noChangeShapeType="1"/>
            </p:cNvSpPr>
            <p:nvPr/>
          </p:nvSpPr>
          <p:spPr bwMode="auto">
            <a:xfrm>
              <a:off x="4895850" y="34305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59" name="Line 94"/>
            <p:cNvSpPr>
              <a:spLocks noChangeShapeType="1"/>
            </p:cNvSpPr>
            <p:nvPr/>
          </p:nvSpPr>
          <p:spPr bwMode="auto">
            <a:xfrm>
              <a:off x="5062538" y="35718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0" name="Line 95"/>
            <p:cNvSpPr>
              <a:spLocks noChangeShapeType="1"/>
            </p:cNvSpPr>
            <p:nvPr/>
          </p:nvSpPr>
          <p:spPr bwMode="auto">
            <a:xfrm>
              <a:off x="4949825" y="37782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1" name="Line 96"/>
            <p:cNvSpPr>
              <a:spLocks noChangeShapeType="1"/>
            </p:cNvSpPr>
            <p:nvPr/>
          </p:nvSpPr>
          <p:spPr bwMode="auto">
            <a:xfrm>
              <a:off x="5159375" y="38925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2" name="Line 97"/>
            <p:cNvSpPr>
              <a:spLocks noChangeShapeType="1"/>
            </p:cNvSpPr>
            <p:nvPr/>
          </p:nvSpPr>
          <p:spPr bwMode="auto">
            <a:xfrm>
              <a:off x="4981575" y="40719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3" name="Line 98"/>
            <p:cNvSpPr>
              <a:spLocks noChangeShapeType="1"/>
            </p:cNvSpPr>
            <p:nvPr/>
          </p:nvSpPr>
          <p:spPr bwMode="auto">
            <a:xfrm>
              <a:off x="5865813" y="33480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4" name="Line 99"/>
            <p:cNvSpPr>
              <a:spLocks noChangeShapeType="1"/>
            </p:cNvSpPr>
            <p:nvPr/>
          </p:nvSpPr>
          <p:spPr bwMode="auto">
            <a:xfrm>
              <a:off x="5861050" y="35671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5" name="Line 100"/>
            <p:cNvSpPr>
              <a:spLocks noChangeShapeType="1"/>
            </p:cNvSpPr>
            <p:nvPr/>
          </p:nvSpPr>
          <p:spPr bwMode="auto">
            <a:xfrm>
              <a:off x="5834063" y="38496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6" name="Line 101"/>
            <p:cNvSpPr>
              <a:spLocks noChangeShapeType="1"/>
            </p:cNvSpPr>
            <p:nvPr/>
          </p:nvSpPr>
          <p:spPr bwMode="auto">
            <a:xfrm>
              <a:off x="5700713" y="39576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7" name="Line 102"/>
            <p:cNvSpPr>
              <a:spLocks noChangeShapeType="1"/>
            </p:cNvSpPr>
            <p:nvPr/>
          </p:nvSpPr>
          <p:spPr bwMode="auto">
            <a:xfrm>
              <a:off x="5854700" y="40624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8" name="Line 103"/>
            <p:cNvSpPr>
              <a:spLocks noChangeShapeType="1"/>
            </p:cNvSpPr>
            <p:nvPr/>
          </p:nvSpPr>
          <p:spPr bwMode="auto">
            <a:xfrm>
              <a:off x="6129338" y="31480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69" name="Line 104"/>
            <p:cNvSpPr>
              <a:spLocks noChangeShapeType="1"/>
            </p:cNvSpPr>
            <p:nvPr/>
          </p:nvSpPr>
          <p:spPr bwMode="auto">
            <a:xfrm>
              <a:off x="6102350" y="34353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0" name="Line 105"/>
            <p:cNvSpPr>
              <a:spLocks noChangeShapeType="1"/>
            </p:cNvSpPr>
            <p:nvPr/>
          </p:nvSpPr>
          <p:spPr bwMode="auto">
            <a:xfrm>
              <a:off x="6118225" y="37512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1" name="Line 106"/>
            <p:cNvSpPr>
              <a:spLocks noChangeShapeType="1"/>
            </p:cNvSpPr>
            <p:nvPr/>
          </p:nvSpPr>
          <p:spPr bwMode="auto">
            <a:xfrm>
              <a:off x="3508375" y="32019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2" name="Line 107"/>
            <p:cNvSpPr>
              <a:spLocks noChangeShapeType="1"/>
            </p:cNvSpPr>
            <p:nvPr/>
          </p:nvSpPr>
          <p:spPr bwMode="auto">
            <a:xfrm>
              <a:off x="3257550" y="32670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3" name="Line 108"/>
            <p:cNvSpPr>
              <a:spLocks noChangeShapeType="1"/>
            </p:cNvSpPr>
            <p:nvPr/>
          </p:nvSpPr>
          <p:spPr bwMode="auto">
            <a:xfrm>
              <a:off x="3573463" y="33924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4" name="Line 109"/>
            <p:cNvSpPr>
              <a:spLocks noChangeShapeType="1"/>
            </p:cNvSpPr>
            <p:nvPr/>
          </p:nvSpPr>
          <p:spPr bwMode="auto">
            <a:xfrm>
              <a:off x="3343275" y="34353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5" name="Line 110"/>
            <p:cNvSpPr>
              <a:spLocks noChangeShapeType="1"/>
            </p:cNvSpPr>
            <p:nvPr/>
          </p:nvSpPr>
          <p:spPr bwMode="auto">
            <a:xfrm>
              <a:off x="3359150" y="35829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6" name="Line 111"/>
            <p:cNvSpPr>
              <a:spLocks noChangeShapeType="1"/>
            </p:cNvSpPr>
            <p:nvPr/>
          </p:nvSpPr>
          <p:spPr bwMode="auto">
            <a:xfrm>
              <a:off x="3551238" y="350043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7" name="Line 112"/>
            <p:cNvSpPr>
              <a:spLocks noChangeShapeType="1"/>
            </p:cNvSpPr>
            <p:nvPr/>
          </p:nvSpPr>
          <p:spPr bwMode="auto">
            <a:xfrm>
              <a:off x="3562350" y="36861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8" name="Line 113"/>
            <p:cNvSpPr>
              <a:spLocks noChangeShapeType="1"/>
            </p:cNvSpPr>
            <p:nvPr/>
          </p:nvSpPr>
          <p:spPr bwMode="auto">
            <a:xfrm>
              <a:off x="3336925" y="37353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79" name="Line 114"/>
            <p:cNvSpPr>
              <a:spLocks noChangeShapeType="1"/>
            </p:cNvSpPr>
            <p:nvPr/>
          </p:nvSpPr>
          <p:spPr bwMode="auto">
            <a:xfrm>
              <a:off x="3282950" y="38877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0" name="Line 115"/>
            <p:cNvSpPr>
              <a:spLocks noChangeShapeType="1"/>
            </p:cNvSpPr>
            <p:nvPr/>
          </p:nvSpPr>
          <p:spPr bwMode="auto">
            <a:xfrm>
              <a:off x="3508375" y="39147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1" name="Line 116"/>
            <p:cNvSpPr>
              <a:spLocks noChangeShapeType="1"/>
            </p:cNvSpPr>
            <p:nvPr/>
          </p:nvSpPr>
          <p:spPr bwMode="auto">
            <a:xfrm>
              <a:off x="3492500" y="40941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2" name="Line 117"/>
            <p:cNvSpPr>
              <a:spLocks noChangeShapeType="1"/>
            </p:cNvSpPr>
            <p:nvPr/>
          </p:nvSpPr>
          <p:spPr bwMode="auto">
            <a:xfrm>
              <a:off x="2587625" y="40671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3" name="Line 118"/>
            <p:cNvSpPr>
              <a:spLocks noChangeShapeType="1"/>
            </p:cNvSpPr>
            <p:nvPr/>
          </p:nvSpPr>
          <p:spPr bwMode="auto">
            <a:xfrm>
              <a:off x="2779713" y="39639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4" name="Line 119"/>
            <p:cNvSpPr>
              <a:spLocks noChangeShapeType="1"/>
            </p:cNvSpPr>
            <p:nvPr/>
          </p:nvSpPr>
          <p:spPr bwMode="auto">
            <a:xfrm>
              <a:off x="2565400" y="38608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5" name="Line 120"/>
            <p:cNvSpPr>
              <a:spLocks noChangeShapeType="1"/>
            </p:cNvSpPr>
            <p:nvPr/>
          </p:nvSpPr>
          <p:spPr bwMode="auto">
            <a:xfrm>
              <a:off x="2544763" y="35988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6" name="Line 121"/>
            <p:cNvSpPr>
              <a:spLocks noChangeShapeType="1"/>
            </p:cNvSpPr>
            <p:nvPr/>
          </p:nvSpPr>
          <p:spPr bwMode="auto">
            <a:xfrm>
              <a:off x="2544763" y="33274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7" name="Line 122"/>
            <p:cNvSpPr>
              <a:spLocks noChangeShapeType="1"/>
            </p:cNvSpPr>
            <p:nvPr/>
          </p:nvSpPr>
          <p:spPr bwMode="auto">
            <a:xfrm>
              <a:off x="2324100" y="31305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8" name="Line 123"/>
            <p:cNvSpPr>
              <a:spLocks noChangeShapeType="1"/>
            </p:cNvSpPr>
            <p:nvPr/>
          </p:nvSpPr>
          <p:spPr bwMode="auto">
            <a:xfrm>
              <a:off x="2303463" y="33591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89" name="Line 124"/>
            <p:cNvSpPr>
              <a:spLocks noChangeShapeType="1"/>
            </p:cNvSpPr>
            <p:nvPr/>
          </p:nvSpPr>
          <p:spPr bwMode="auto">
            <a:xfrm>
              <a:off x="2303463" y="36258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0" name="Line 125"/>
            <p:cNvSpPr>
              <a:spLocks noChangeShapeType="1"/>
            </p:cNvSpPr>
            <p:nvPr/>
          </p:nvSpPr>
          <p:spPr bwMode="auto">
            <a:xfrm>
              <a:off x="2297113" y="39370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1" name="Line 126"/>
            <p:cNvSpPr>
              <a:spLocks noChangeShapeType="1"/>
            </p:cNvSpPr>
            <p:nvPr/>
          </p:nvSpPr>
          <p:spPr bwMode="auto">
            <a:xfrm>
              <a:off x="2308225" y="42195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2" name="Line 127"/>
            <p:cNvSpPr>
              <a:spLocks noChangeShapeType="1"/>
            </p:cNvSpPr>
            <p:nvPr/>
          </p:nvSpPr>
          <p:spPr bwMode="auto">
            <a:xfrm>
              <a:off x="3144838" y="42529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3" name="Line 128"/>
            <p:cNvSpPr>
              <a:spLocks noChangeShapeType="1"/>
            </p:cNvSpPr>
            <p:nvPr/>
          </p:nvSpPr>
          <p:spPr bwMode="auto">
            <a:xfrm>
              <a:off x="2844800" y="432911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4" name="Line 129"/>
            <p:cNvSpPr>
              <a:spLocks noChangeShapeType="1"/>
            </p:cNvSpPr>
            <p:nvPr/>
          </p:nvSpPr>
          <p:spPr bwMode="auto">
            <a:xfrm>
              <a:off x="3406775" y="4333875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5" name="Line 130"/>
            <p:cNvSpPr>
              <a:spLocks noChangeShapeType="1"/>
            </p:cNvSpPr>
            <p:nvPr/>
          </p:nvSpPr>
          <p:spPr bwMode="auto">
            <a:xfrm>
              <a:off x="3144838" y="40179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6" name="Line 131"/>
            <p:cNvSpPr>
              <a:spLocks noChangeShapeType="1"/>
            </p:cNvSpPr>
            <p:nvPr/>
          </p:nvSpPr>
          <p:spPr bwMode="auto">
            <a:xfrm>
              <a:off x="5265738" y="40513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7" name="Line 132"/>
            <p:cNvSpPr>
              <a:spLocks noChangeShapeType="1"/>
            </p:cNvSpPr>
            <p:nvPr/>
          </p:nvSpPr>
          <p:spPr bwMode="auto">
            <a:xfrm>
              <a:off x="5062538" y="4246563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8" name="Line 133"/>
            <p:cNvSpPr>
              <a:spLocks noChangeShapeType="1"/>
            </p:cNvSpPr>
            <p:nvPr/>
          </p:nvSpPr>
          <p:spPr bwMode="auto">
            <a:xfrm>
              <a:off x="5416550" y="43180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799" name="Line 134"/>
            <p:cNvSpPr>
              <a:spLocks noChangeShapeType="1"/>
            </p:cNvSpPr>
            <p:nvPr/>
          </p:nvSpPr>
          <p:spPr bwMode="auto">
            <a:xfrm>
              <a:off x="5367338" y="419735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800" name="Line 135"/>
            <p:cNvSpPr>
              <a:spLocks noChangeShapeType="1"/>
            </p:cNvSpPr>
            <p:nvPr/>
          </p:nvSpPr>
          <p:spPr bwMode="auto">
            <a:xfrm>
              <a:off x="5822950" y="4165600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801" name="Line 136"/>
            <p:cNvSpPr>
              <a:spLocks noChangeShapeType="1"/>
            </p:cNvSpPr>
            <p:nvPr/>
          </p:nvSpPr>
          <p:spPr bwMode="auto">
            <a:xfrm>
              <a:off x="5791200" y="4383088"/>
              <a:ext cx="857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802" name="Text Box 137"/>
            <p:cNvSpPr txBox="1">
              <a:spLocks noChangeArrowheads="1"/>
            </p:cNvSpPr>
            <p:nvPr/>
          </p:nvSpPr>
          <p:spPr bwMode="auto">
            <a:xfrm>
              <a:off x="1123672" y="1503363"/>
              <a:ext cx="816532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300" b="1" baseline="-25000">
                  <a:solidFill>
                    <a:srgbClr val="CC00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300" b="1">
                <a:solidFill>
                  <a:srgbClr val="CC0000"/>
                </a:solidFill>
                <a:latin typeface="Comic Sans MS" panose="030F0702030302020204" pitchFamily="66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1atm</a:t>
              </a:r>
              <a:endParaRPr lang="it-IT" altLang="it-IT" sz="2300" b="1" baseline="50000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803" name="Text Box 138"/>
            <p:cNvSpPr txBox="1">
              <a:spLocks noChangeArrowheads="1"/>
            </p:cNvSpPr>
            <p:nvPr/>
          </p:nvSpPr>
          <p:spPr bwMode="auto">
            <a:xfrm>
              <a:off x="6630709" y="1503363"/>
              <a:ext cx="816532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300" b="1" baseline="-25000">
                  <a:solidFill>
                    <a:srgbClr val="CC00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300" b="1">
                <a:solidFill>
                  <a:srgbClr val="CC0000"/>
                </a:solidFill>
                <a:latin typeface="Comic Sans MS" panose="030F0702030302020204" pitchFamily="66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CC0000"/>
                  </a:solidFill>
                  <a:latin typeface="Comic Sans MS" panose="030F0702030302020204" pitchFamily="66" charset="0"/>
                </a:rPr>
                <a:t>1atm</a:t>
              </a:r>
              <a:endParaRPr lang="it-IT" altLang="it-IT" sz="2300" b="1" baseline="50000">
                <a:solidFill>
                  <a:srgbClr val="CC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804" name="Line 139"/>
            <p:cNvSpPr>
              <a:spLocks noChangeShapeType="1"/>
            </p:cNvSpPr>
            <p:nvPr/>
          </p:nvSpPr>
          <p:spPr bwMode="auto">
            <a:xfrm flipH="1" flipV="1">
              <a:off x="6450013" y="1785938"/>
              <a:ext cx="439737" cy="9842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805" name="Line 140"/>
            <p:cNvSpPr>
              <a:spLocks noChangeShapeType="1"/>
            </p:cNvSpPr>
            <p:nvPr/>
          </p:nvSpPr>
          <p:spPr bwMode="auto">
            <a:xfrm flipV="1">
              <a:off x="1674813" y="1776413"/>
              <a:ext cx="349250" cy="15240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866" name="Text Box 142"/>
          <p:cNvSpPr txBox="1">
            <a:spLocks noChangeArrowheads="1"/>
          </p:cNvSpPr>
          <p:nvPr/>
        </p:nvSpPr>
        <p:spPr bwMode="auto">
          <a:xfrm>
            <a:off x="5487989" y="4414838"/>
            <a:ext cx="58245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0000"/>
                </a:solidFill>
                <a:latin typeface="Comic Sans MS" panose="030F0702030302020204" pitchFamily="66" charset="0"/>
              </a:rPr>
              <a:t>Soluzione a pH = 0 [a</a:t>
            </a:r>
            <a:r>
              <a:rPr lang="it-IT" altLang="it-IT" sz="23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6000">
                <a:solidFill>
                  <a:srgbClr val="CC0000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2000">
                <a:solidFill>
                  <a:srgbClr val="CC0000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CC0000"/>
                </a:solidFill>
                <a:latin typeface="Comic Sans MS" panose="030F0702030302020204" pitchFamily="66" charset="0"/>
              </a:rPr>
              <a:t>= 1]</a:t>
            </a:r>
            <a:endParaRPr lang="it-IT" altLang="it-IT" sz="23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8" name="Text Box 141"/>
          <p:cNvSpPr txBox="1">
            <a:spLocks noChangeArrowheads="1"/>
          </p:cNvSpPr>
          <p:nvPr/>
        </p:nvSpPr>
        <p:spPr bwMode="auto">
          <a:xfrm>
            <a:off x="1722438" y="3648075"/>
            <a:ext cx="176070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0000"/>
                </a:solidFill>
                <a:latin typeface="Comic Sans MS" panose="030F0702030302020204" pitchFamily="66" charset="0"/>
              </a:rPr>
              <a:t>Soluzione A</a:t>
            </a:r>
            <a:endParaRPr lang="it-IT" altLang="it-IT" sz="23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5" name="Text Box 144"/>
          <p:cNvSpPr txBox="1">
            <a:spLocks noChangeArrowheads="1"/>
          </p:cNvSpPr>
          <p:nvPr/>
        </p:nvSpPr>
        <p:spPr bwMode="auto">
          <a:xfrm>
            <a:off x="1611313" y="4929188"/>
            <a:ext cx="8767762" cy="4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CC"/>
                </a:solidFill>
                <a:latin typeface="Comic Sans MS" panose="030F0702030302020204" pitchFamily="66" charset="0"/>
              </a:rPr>
              <a:t>L'elettrodo di destra funziona da catodo:  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E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catodo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 = 0,000 V</a:t>
            </a:r>
            <a:endParaRPr lang="it-IT" altLang="it-IT" sz="2300" baseline="50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46" name="Text Box 145"/>
          <p:cNvSpPr txBox="1">
            <a:spLocks noChangeArrowheads="1"/>
          </p:cNvSpPr>
          <p:nvPr/>
        </p:nvSpPr>
        <p:spPr bwMode="auto">
          <a:xfrm>
            <a:off x="1519237" y="5510214"/>
            <a:ext cx="9020176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33CC"/>
                </a:solidFill>
                <a:latin typeface="Comic Sans MS" panose="030F0702030302020204" pitchFamily="66" charset="0"/>
              </a:rPr>
              <a:t>Il potenziale dell'elettrodo di sinistra è: 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E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 = 0,059 log [H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30000">
                <a:solidFill>
                  <a:srgbClr val="0033CC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]</a:t>
            </a:r>
            <a:endParaRPr lang="it-IT" altLang="it-IT" sz="2300" baseline="50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8202613" y="3332163"/>
            <a:ext cx="226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elettrodo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anose="030F0702030302020204" pitchFamily="66" charset="0"/>
              </a:rPr>
              <a:t>di riferimento</a:t>
            </a:r>
            <a:endParaRPr lang="it-IT" altLang="it-IT" sz="2400" b="1">
              <a:solidFill>
                <a:srgbClr val="FF0000"/>
              </a:solidFill>
            </a:endParaRPr>
          </a:p>
        </p:txBody>
      </p:sp>
      <p:sp>
        <p:nvSpPr>
          <p:cNvPr id="148" name="Text Box 146"/>
          <p:cNvSpPr txBox="1">
            <a:spLocks noChangeArrowheads="1"/>
          </p:cNvSpPr>
          <p:nvPr/>
        </p:nvSpPr>
        <p:spPr bwMode="auto">
          <a:xfrm>
            <a:off x="1654176" y="6199189"/>
            <a:ext cx="24352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E = E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cat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 - E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 =</a:t>
            </a:r>
            <a:endParaRPr lang="it-IT" altLang="it-IT" sz="2300" baseline="50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49" name="Text Box 146"/>
          <p:cNvSpPr txBox="1">
            <a:spLocks noChangeArrowheads="1"/>
          </p:cNvSpPr>
          <p:nvPr/>
        </p:nvSpPr>
        <p:spPr bwMode="auto">
          <a:xfrm>
            <a:off x="3952875" y="6224589"/>
            <a:ext cx="1449388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0 - E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 =</a:t>
            </a:r>
            <a:endParaRPr lang="it-IT" altLang="it-IT" sz="2300" baseline="5000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50" name="Text Box 146"/>
          <p:cNvSpPr txBox="1">
            <a:spLocks noChangeArrowheads="1"/>
          </p:cNvSpPr>
          <p:nvPr/>
        </p:nvSpPr>
        <p:spPr bwMode="auto">
          <a:xfrm>
            <a:off x="5268913" y="6224589"/>
            <a:ext cx="270510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-0,059 log [H</a:t>
            </a:r>
            <a:r>
              <a:rPr lang="it-IT" altLang="it-IT" sz="2300" b="1" baseline="-25000">
                <a:solidFill>
                  <a:srgbClr val="0033CC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30000">
                <a:solidFill>
                  <a:srgbClr val="0033CC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0033CC"/>
                </a:solidFill>
                <a:latin typeface="Comic Sans MS" panose="030F0702030302020204" pitchFamily="66" charset="0"/>
              </a:rPr>
              <a:t>]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7974014" y="6134101"/>
            <a:ext cx="3114675" cy="658813"/>
            <a:chOff x="6450014" y="6134421"/>
            <a:chExt cx="3114948" cy="658895"/>
          </a:xfrm>
        </p:grpSpPr>
        <p:sp>
          <p:nvSpPr>
            <p:cNvPr id="3" name="Rettangolo 2"/>
            <p:cNvSpPr/>
            <p:nvPr/>
          </p:nvSpPr>
          <p:spPr>
            <a:xfrm>
              <a:off x="6450014" y="6134421"/>
              <a:ext cx="2564037" cy="658895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9711" name="Text Box 146"/>
            <p:cNvSpPr txBox="1">
              <a:spLocks noChangeArrowheads="1"/>
            </p:cNvSpPr>
            <p:nvPr/>
          </p:nvSpPr>
          <p:spPr bwMode="auto">
            <a:xfrm>
              <a:off x="6712993" y="6267370"/>
              <a:ext cx="2851969" cy="477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FFFF"/>
                  </a:solidFill>
                  <a:latin typeface="Comic Sans MS" panose="030F0702030302020204" pitchFamily="66" charset="0"/>
                </a:rPr>
                <a:t>E = 0,059 pH</a:t>
              </a:r>
              <a:endParaRPr lang="it-IT" altLang="it-IT" sz="2300" baseline="50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58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37"/>
    </mc:Choice>
    <mc:Fallback>
      <p:transition spd="slow" advTm="10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771" grpId="0"/>
      <p:bldP spid="32866" grpId="0"/>
      <p:bldP spid="32868" grpId="0"/>
      <p:bldP spid="145" grpId="0"/>
      <p:bldP spid="146" grpId="0"/>
      <p:bldP spid="2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8"/>
          <p:cNvSpPr>
            <a:spLocks noChangeArrowheads="1" noChangeShapeType="1" noTextEdit="1"/>
          </p:cNvSpPr>
          <p:nvPr/>
        </p:nvSpPr>
        <p:spPr bwMode="auto">
          <a:xfrm>
            <a:off x="3000376" y="46039"/>
            <a:ext cx="5840413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22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FFFFFF"/>
                  </a:outerShdw>
                </a:effectLst>
                <a:latin typeface="Arial Black" panose="020B0A04020102020204" pitchFamily="34" charset="0"/>
              </a:rPr>
              <a:t>Pila a concentrazione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74825" y="787400"/>
            <a:ext cx="869473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66"/>
                </a:solidFill>
                <a:latin typeface="Arial" panose="020B0604020202020204" pitchFamily="34" charset="0"/>
              </a:rPr>
              <a:t>Sono pile formate da elettrodi uguali, che differiscono solo per l’attività delle specie ridotte o ossidate.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74801" y="1579564"/>
            <a:ext cx="1076217" cy="421731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Arial" panose="020B0604020202020204" pitchFamily="34" charset="0"/>
              </a:rPr>
              <a:t>TIPO  I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965451" y="1579563"/>
            <a:ext cx="439283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i="1">
                <a:solidFill>
                  <a:srgbClr val="000066"/>
                </a:solidFill>
                <a:latin typeface="Arial" panose="020B0604020202020204" pitchFamily="34" charset="0"/>
              </a:rPr>
              <a:t>Elettrodi uguali, soluzioni diverse</a:t>
            </a: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2519363" y="2436814"/>
            <a:ext cx="4266008" cy="910999"/>
            <a:chOff x="120" y="2268"/>
            <a:chExt cx="4779" cy="1004"/>
          </a:xfrm>
        </p:grpSpPr>
        <p:sp>
          <p:nvSpPr>
            <p:cNvPr id="30777" name="Text Box 42"/>
            <p:cNvSpPr txBox="1">
              <a:spLocks noChangeArrowheads="1"/>
            </p:cNvSpPr>
            <p:nvPr/>
          </p:nvSpPr>
          <p:spPr bwMode="auto">
            <a:xfrm>
              <a:off x="120" y="2268"/>
              <a:ext cx="557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Cu</a:t>
              </a:r>
            </a:p>
          </p:txBody>
        </p:sp>
        <p:sp>
          <p:nvSpPr>
            <p:cNvPr id="30778" name="Line 43"/>
            <p:cNvSpPr>
              <a:spLocks noChangeShapeType="1"/>
            </p:cNvSpPr>
            <p:nvPr/>
          </p:nvSpPr>
          <p:spPr bwMode="auto">
            <a:xfrm>
              <a:off x="696" y="2388"/>
              <a:ext cx="0" cy="80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79" name="Text Box 44"/>
            <p:cNvSpPr txBox="1">
              <a:spLocks noChangeArrowheads="1"/>
            </p:cNvSpPr>
            <p:nvPr/>
          </p:nvSpPr>
          <p:spPr bwMode="auto">
            <a:xfrm>
              <a:off x="785" y="2488"/>
              <a:ext cx="1646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CuSO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  c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endParaRPr lang="it-IT" altLang="it-IT" sz="23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80" name="Text Box 45"/>
            <p:cNvSpPr txBox="1">
              <a:spLocks noChangeArrowheads="1"/>
            </p:cNvSpPr>
            <p:nvPr/>
          </p:nvSpPr>
          <p:spPr bwMode="auto">
            <a:xfrm>
              <a:off x="2651" y="2488"/>
              <a:ext cx="1646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CuSO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4</a:t>
              </a: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  c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3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81" name="Text Box 46"/>
            <p:cNvSpPr txBox="1">
              <a:spLocks noChangeArrowheads="1"/>
            </p:cNvSpPr>
            <p:nvPr/>
          </p:nvSpPr>
          <p:spPr bwMode="auto">
            <a:xfrm>
              <a:off x="1038" y="2824"/>
              <a:ext cx="1125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(conc.)</a:t>
              </a:r>
            </a:p>
          </p:txBody>
        </p:sp>
        <p:sp>
          <p:nvSpPr>
            <p:cNvPr id="30782" name="Text Box 47"/>
            <p:cNvSpPr txBox="1">
              <a:spLocks noChangeArrowheads="1"/>
            </p:cNvSpPr>
            <p:nvPr/>
          </p:nvSpPr>
          <p:spPr bwMode="auto">
            <a:xfrm>
              <a:off x="3079" y="2824"/>
              <a:ext cx="758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Arial" panose="020B0604020202020204" pitchFamily="34" charset="0"/>
                </a:rPr>
                <a:t>(dil.)</a:t>
              </a:r>
            </a:p>
          </p:txBody>
        </p:sp>
        <p:sp>
          <p:nvSpPr>
            <p:cNvPr id="30783" name="Text Box 48"/>
            <p:cNvSpPr txBox="1">
              <a:spLocks noChangeArrowheads="1"/>
            </p:cNvSpPr>
            <p:nvPr/>
          </p:nvSpPr>
          <p:spPr bwMode="auto">
            <a:xfrm>
              <a:off x="4342" y="2268"/>
              <a:ext cx="557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Arial" panose="020B0604020202020204" pitchFamily="34" charset="0"/>
                </a:rPr>
                <a:t>Cu</a:t>
              </a:r>
            </a:p>
          </p:txBody>
        </p:sp>
        <p:sp>
          <p:nvSpPr>
            <p:cNvPr id="30784" name="Line 49"/>
            <p:cNvSpPr>
              <a:spLocks noChangeShapeType="1"/>
            </p:cNvSpPr>
            <p:nvPr/>
          </p:nvSpPr>
          <p:spPr bwMode="auto">
            <a:xfrm>
              <a:off x="2496" y="2388"/>
              <a:ext cx="0" cy="80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85" name="Line 50"/>
            <p:cNvSpPr>
              <a:spLocks noChangeShapeType="1"/>
            </p:cNvSpPr>
            <p:nvPr/>
          </p:nvSpPr>
          <p:spPr bwMode="auto">
            <a:xfrm>
              <a:off x="2568" y="2388"/>
              <a:ext cx="0" cy="80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86" name="Line 51"/>
            <p:cNvSpPr>
              <a:spLocks noChangeShapeType="1"/>
            </p:cNvSpPr>
            <p:nvPr/>
          </p:nvSpPr>
          <p:spPr bwMode="auto">
            <a:xfrm>
              <a:off x="4296" y="2388"/>
              <a:ext cx="0" cy="80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" name="Gruppo 48"/>
          <p:cNvGrpSpPr>
            <a:grpSpLocks/>
          </p:cNvGrpSpPr>
          <p:nvPr/>
        </p:nvGrpSpPr>
        <p:grpSpPr bwMode="auto">
          <a:xfrm>
            <a:off x="6989417" y="2152651"/>
            <a:ext cx="2845495" cy="1595735"/>
            <a:chOff x="5464696" y="2152245"/>
            <a:chExt cx="2845495" cy="1595734"/>
          </a:xfrm>
        </p:grpSpPr>
        <p:grpSp>
          <p:nvGrpSpPr>
            <p:cNvPr id="30746" name="Group 2"/>
            <p:cNvGrpSpPr>
              <a:grpSpLocks/>
            </p:cNvGrpSpPr>
            <p:nvPr/>
          </p:nvGrpSpPr>
          <p:grpSpPr bwMode="auto">
            <a:xfrm flipH="1">
              <a:off x="7454180" y="2268132"/>
              <a:ext cx="171450" cy="173037"/>
              <a:chOff x="5652" y="2492"/>
              <a:chExt cx="192" cy="192"/>
            </a:xfrm>
          </p:grpSpPr>
          <p:sp>
            <p:nvSpPr>
              <p:cNvPr id="30775" name="Line 3"/>
              <p:cNvSpPr>
                <a:spLocks noChangeShapeType="1"/>
              </p:cNvSpPr>
              <p:nvPr/>
            </p:nvSpPr>
            <p:spPr bwMode="auto">
              <a:xfrm flipV="1">
                <a:off x="5664" y="2492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76" name="Line 4"/>
              <p:cNvSpPr>
                <a:spLocks noChangeShapeType="1"/>
              </p:cNvSpPr>
              <p:nvPr/>
            </p:nvSpPr>
            <p:spPr bwMode="auto">
              <a:xfrm rot="5400000" flipV="1">
                <a:off x="5748" y="2400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747" name="Group 5"/>
            <p:cNvGrpSpPr>
              <a:grpSpLocks/>
            </p:cNvGrpSpPr>
            <p:nvPr/>
          </p:nvGrpSpPr>
          <p:grpSpPr bwMode="auto">
            <a:xfrm>
              <a:off x="6457230" y="2268132"/>
              <a:ext cx="171450" cy="173037"/>
              <a:chOff x="5652" y="2492"/>
              <a:chExt cx="192" cy="192"/>
            </a:xfrm>
          </p:grpSpPr>
          <p:sp>
            <p:nvSpPr>
              <p:cNvPr id="30773" name="Line 6"/>
              <p:cNvSpPr>
                <a:spLocks noChangeShapeType="1"/>
              </p:cNvSpPr>
              <p:nvPr/>
            </p:nvSpPr>
            <p:spPr bwMode="auto">
              <a:xfrm flipV="1">
                <a:off x="5664" y="2492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74" name="Line 7"/>
              <p:cNvSpPr>
                <a:spLocks noChangeShapeType="1"/>
              </p:cNvSpPr>
              <p:nvPr/>
            </p:nvSpPr>
            <p:spPr bwMode="auto">
              <a:xfrm rot="5400000" flipV="1">
                <a:off x="5748" y="2400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748" name="Group 52"/>
            <p:cNvGrpSpPr>
              <a:grpSpLocks/>
            </p:cNvGrpSpPr>
            <p:nvPr/>
          </p:nvGrpSpPr>
          <p:grpSpPr bwMode="auto">
            <a:xfrm>
              <a:off x="6328643" y="2618970"/>
              <a:ext cx="504825" cy="538162"/>
              <a:chOff x="5568" y="2976"/>
              <a:chExt cx="816" cy="641"/>
            </a:xfrm>
          </p:grpSpPr>
          <p:grpSp>
            <p:nvGrpSpPr>
              <p:cNvPr id="30768" name="Group 53"/>
              <p:cNvGrpSpPr>
                <a:grpSpLocks/>
              </p:cNvGrpSpPr>
              <p:nvPr/>
            </p:nvGrpSpPr>
            <p:grpSpPr bwMode="auto">
              <a:xfrm>
                <a:off x="5568" y="2976"/>
                <a:ext cx="816" cy="641"/>
                <a:chOff x="1776" y="5376"/>
                <a:chExt cx="3360" cy="1536"/>
              </a:xfrm>
            </p:grpSpPr>
            <p:sp>
              <p:nvSpPr>
                <p:cNvPr id="30771" name="AutoShape 54"/>
                <p:cNvSpPr>
                  <a:spLocks noChangeArrowheads="1"/>
                </p:cNvSpPr>
                <p:nvPr/>
              </p:nvSpPr>
              <p:spPr bwMode="auto">
                <a:xfrm>
                  <a:off x="1776" y="5472"/>
                  <a:ext cx="3360" cy="144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72" name="Rectangle 55"/>
                <p:cNvSpPr>
                  <a:spLocks noChangeArrowheads="1"/>
                </p:cNvSpPr>
                <p:nvPr/>
              </p:nvSpPr>
              <p:spPr bwMode="auto">
                <a:xfrm>
                  <a:off x="1794" y="5376"/>
                  <a:ext cx="331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769" name="AutoShape 56" descr="5%"/>
              <p:cNvSpPr>
                <a:spLocks noChangeArrowheads="1"/>
              </p:cNvSpPr>
              <p:nvPr/>
            </p:nvSpPr>
            <p:spPr bwMode="auto">
              <a:xfrm>
                <a:off x="5578" y="3219"/>
                <a:ext cx="798" cy="386"/>
              </a:xfrm>
              <a:prstGeom prst="roundRect">
                <a:avLst>
                  <a:gd name="adj" fmla="val 17380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70" name="Freeform 57"/>
              <p:cNvSpPr>
                <a:spLocks/>
              </p:cNvSpPr>
              <p:nvPr/>
            </p:nvSpPr>
            <p:spPr bwMode="auto">
              <a:xfrm>
                <a:off x="5568" y="3210"/>
                <a:ext cx="809" cy="28"/>
              </a:xfrm>
              <a:custGeom>
                <a:avLst/>
                <a:gdLst>
                  <a:gd name="T0" fmla="*/ 0 w 3352"/>
                  <a:gd name="T1" fmla="*/ 0 h 135"/>
                  <a:gd name="T2" fmla="*/ 0 w 3352"/>
                  <a:gd name="T3" fmla="*/ 0 h 135"/>
                  <a:gd name="T4" fmla="*/ 0 w 3352"/>
                  <a:gd name="T5" fmla="*/ 0 h 135"/>
                  <a:gd name="T6" fmla="*/ 0 w 3352"/>
                  <a:gd name="T7" fmla="*/ 0 h 135"/>
                  <a:gd name="T8" fmla="*/ 0 w 3352"/>
                  <a:gd name="T9" fmla="*/ 0 h 135"/>
                  <a:gd name="T10" fmla="*/ 0 w 3352"/>
                  <a:gd name="T11" fmla="*/ 0 h 135"/>
                  <a:gd name="T12" fmla="*/ 0 w 3352"/>
                  <a:gd name="T13" fmla="*/ 0 h 135"/>
                  <a:gd name="T14" fmla="*/ 0 w 3352"/>
                  <a:gd name="T15" fmla="*/ 0 h 135"/>
                  <a:gd name="T16" fmla="*/ 0 w 3352"/>
                  <a:gd name="T17" fmla="*/ 0 h 135"/>
                  <a:gd name="T18" fmla="*/ 0 w 3352"/>
                  <a:gd name="T19" fmla="*/ 0 h 135"/>
                  <a:gd name="T20" fmla="*/ 0 w 3352"/>
                  <a:gd name="T21" fmla="*/ 0 h 135"/>
                  <a:gd name="T22" fmla="*/ 0 w 3352"/>
                  <a:gd name="T23" fmla="*/ 0 h 135"/>
                  <a:gd name="T24" fmla="*/ 0 w 3352"/>
                  <a:gd name="T25" fmla="*/ 0 h 135"/>
                  <a:gd name="T26" fmla="*/ 0 w 3352"/>
                  <a:gd name="T27" fmla="*/ 0 h 135"/>
                  <a:gd name="T28" fmla="*/ 0 w 3352"/>
                  <a:gd name="T29" fmla="*/ 0 h 135"/>
                  <a:gd name="T30" fmla="*/ 0 w 3352"/>
                  <a:gd name="T31" fmla="*/ 0 h 135"/>
                  <a:gd name="T32" fmla="*/ 0 w 3352"/>
                  <a:gd name="T33" fmla="*/ 0 h 135"/>
                  <a:gd name="T34" fmla="*/ 0 w 3352"/>
                  <a:gd name="T35" fmla="*/ 0 h 135"/>
                  <a:gd name="T36" fmla="*/ 0 w 3352"/>
                  <a:gd name="T37" fmla="*/ 0 h 135"/>
                  <a:gd name="T38" fmla="*/ 1 w 3352"/>
                  <a:gd name="T39" fmla="*/ 0 h 135"/>
                  <a:gd name="T40" fmla="*/ 1 w 3352"/>
                  <a:gd name="T41" fmla="*/ 0 h 135"/>
                  <a:gd name="T42" fmla="*/ 1 w 3352"/>
                  <a:gd name="T43" fmla="*/ 0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749" name="Group 58"/>
            <p:cNvGrpSpPr>
              <a:grpSpLocks/>
            </p:cNvGrpSpPr>
            <p:nvPr/>
          </p:nvGrpSpPr>
          <p:grpSpPr bwMode="auto">
            <a:xfrm>
              <a:off x="7279555" y="2618970"/>
              <a:ext cx="503238" cy="538162"/>
              <a:chOff x="6396" y="2220"/>
              <a:chExt cx="816" cy="641"/>
            </a:xfrm>
          </p:grpSpPr>
          <p:grpSp>
            <p:nvGrpSpPr>
              <p:cNvPr id="30763" name="Group 59"/>
              <p:cNvGrpSpPr>
                <a:grpSpLocks/>
              </p:cNvGrpSpPr>
              <p:nvPr/>
            </p:nvGrpSpPr>
            <p:grpSpPr bwMode="auto">
              <a:xfrm>
                <a:off x="6396" y="2220"/>
                <a:ext cx="816" cy="641"/>
                <a:chOff x="1776" y="5376"/>
                <a:chExt cx="3360" cy="1536"/>
              </a:xfrm>
            </p:grpSpPr>
            <p:sp>
              <p:nvSpPr>
                <p:cNvPr id="30766" name="AutoShape 60"/>
                <p:cNvSpPr>
                  <a:spLocks noChangeArrowheads="1"/>
                </p:cNvSpPr>
                <p:nvPr/>
              </p:nvSpPr>
              <p:spPr bwMode="auto">
                <a:xfrm>
                  <a:off x="1776" y="5472"/>
                  <a:ext cx="3360" cy="144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67" name="Rectangle 61"/>
                <p:cNvSpPr>
                  <a:spLocks noChangeArrowheads="1"/>
                </p:cNvSpPr>
                <p:nvPr/>
              </p:nvSpPr>
              <p:spPr bwMode="auto">
                <a:xfrm>
                  <a:off x="1794" y="5376"/>
                  <a:ext cx="331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764" name="AutoShape 62" descr="10%"/>
              <p:cNvSpPr>
                <a:spLocks noChangeArrowheads="1"/>
              </p:cNvSpPr>
              <p:nvPr/>
            </p:nvSpPr>
            <p:spPr bwMode="auto">
              <a:xfrm>
                <a:off x="6406" y="2463"/>
                <a:ext cx="798" cy="386"/>
              </a:xfrm>
              <a:prstGeom prst="roundRect">
                <a:avLst>
                  <a:gd name="adj" fmla="val 17380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65" name="Freeform 63"/>
              <p:cNvSpPr>
                <a:spLocks/>
              </p:cNvSpPr>
              <p:nvPr/>
            </p:nvSpPr>
            <p:spPr bwMode="auto">
              <a:xfrm>
                <a:off x="6396" y="2454"/>
                <a:ext cx="809" cy="28"/>
              </a:xfrm>
              <a:custGeom>
                <a:avLst/>
                <a:gdLst>
                  <a:gd name="T0" fmla="*/ 0 w 3352"/>
                  <a:gd name="T1" fmla="*/ 0 h 135"/>
                  <a:gd name="T2" fmla="*/ 0 w 3352"/>
                  <a:gd name="T3" fmla="*/ 0 h 135"/>
                  <a:gd name="T4" fmla="*/ 0 w 3352"/>
                  <a:gd name="T5" fmla="*/ 0 h 135"/>
                  <a:gd name="T6" fmla="*/ 0 w 3352"/>
                  <a:gd name="T7" fmla="*/ 0 h 135"/>
                  <a:gd name="T8" fmla="*/ 0 w 3352"/>
                  <a:gd name="T9" fmla="*/ 0 h 135"/>
                  <a:gd name="T10" fmla="*/ 0 w 3352"/>
                  <a:gd name="T11" fmla="*/ 0 h 135"/>
                  <a:gd name="T12" fmla="*/ 0 w 3352"/>
                  <a:gd name="T13" fmla="*/ 0 h 135"/>
                  <a:gd name="T14" fmla="*/ 0 w 3352"/>
                  <a:gd name="T15" fmla="*/ 0 h 135"/>
                  <a:gd name="T16" fmla="*/ 0 w 3352"/>
                  <a:gd name="T17" fmla="*/ 0 h 135"/>
                  <a:gd name="T18" fmla="*/ 0 w 3352"/>
                  <a:gd name="T19" fmla="*/ 0 h 135"/>
                  <a:gd name="T20" fmla="*/ 0 w 3352"/>
                  <a:gd name="T21" fmla="*/ 0 h 135"/>
                  <a:gd name="T22" fmla="*/ 0 w 3352"/>
                  <a:gd name="T23" fmla="*/ 0 h 135"/>
                  <a:gd name="T24" fmla="*/ 0 w 3352"/>
                  <a:gd name="T25" fmla="*/ 0 h 135"/>
                  <a:gd name="T26" fmla="*/ 0 w 3352"/>
                  <a:gd name="T27" fmla="*/ 0 h 135"/>
                  <a:gd name="T28" fmla="*/ 0 w 3352"/>
                  <a:gd name="T29" fmla="*/ 0 h 135"/>
                  <a:gd name="T30" fmla="*/ 0 w 3352"/>
                  <a:gd name="T31" fmla="*/ 0 h 135"/>
                  <a:gd name="T32" fmla="*/ 0 w 3352"/>
                  <a:gd name="T33" fmla="*/ 0 h 135"/>
                  <a:gd name="T34" fmla="*/ 0 w 3352"/>
                  <a:gd name="T35" fmla="*/ 0 h 135"/>
                  <a:gd name="T36" fmla="*/ 0 w 3352"/>
                  <a:gd name="T37" fmla="*/ 0 h 135"/>
                  <a:gd name="T38" fmla="*/ 1 w 3352"/>
                  <a:gd name="T39" fmla="*/ 0 h 135"/>
                  <a:gd name="T40" fmla="*/ 1 w 3352"/>
                  <a:gd name="T41" fmla="*/ 0 h 135"/>
                  <a:gd name="T42" fmla="*/ 1 w 3352"/>
                  <a:gd name="T43" fmla="*/ 0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0750" name="Group 64"/>
            <p:cNvGrpSpPr>
              <a:grpSpLocks/>
            </p:cNvGrpSpPr>
            <p:nvPr/>
          </p:nvGrpSpPr>
          <p:grpSpPr bwMode="auto">
            <a:xfrm>
              <a:off x="6639793" y="2572932"/>
              <a:ext cx="814388" cy="417512"/>
              <a:chOff x="5856" y="2828"/>
              <a:chExt cx="1150" cy="461"/>
            </a:xfrm>
          </p:grpSpPr>
          <p:sp>
            <p:nvSpPr>
              <p:cNvPr id="30761" name="AutoShape 65"/>
              <p:cNvSpPr>
                <a:spLocks/>
              </p:cNvSpPr>
              <p:nvPr/>
            </p:nvSpPr>
            <p:spPr bwMode="auto">
              <a:xfrm rot="5400000">
                <a:off x="6244" y="2632"/>
                <a:ext cx="373" cy="942"/>
              </a:xfrm>
              <a:prstGeom prst="leftBracket">
                <a:avLst>
                  <a:gd name="adj" fmla="val 0"/>
                </a:avLst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62" name="AutoShape 66"/>
              <p:cNvSpPr>
                <a:spLocks/>
              </p:cNvSpPr>
              <p:nvPr/>
            </p:nvSpPr>
            <p:spPr bwMode="auto">
              <a:xfrm rot="5400000">
                <a:off x="6204" y="2480"/>
                <a:ext cx="453" cy="1150"/>
              </a:xfrm>
              <a:prstGeom prst="leftBracket">
                <a:avLst>
                  <a:gd name="adj" fmla="val 0"/>
                </a:avLst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751" name="Rectangle 67"/>
            <p:cNvSpPr>
              <a:spLocks noChangeArrowheads="1"/>
            </p:cNvSpPr>
            <p:nvPr/>
          </p:nvSpPr>
          <p:spPr bwMode="auto">
            <a:xfrm>
              <a:off x="6425480" y="2431645"/>
              <a:ext cx="85725" cy="57943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0752" name="Rectangle 68"/>
            <p:cNvSpPr>
              <a:spLocks noChangeArrowheads="1"/>
            </p:cNvSpPr>
            <p:nvPr/>
          </p:nvSpPr>
          <p:spPr bwMode="auto">
            <a:xfrm>
              <a:off x="7576418" y="2431645"/>
              <a:ext cx="85725" cy="57943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30753" name="Line 69"/>
            <p:cNvSpPr>
              <a:spLocks noChangeShapeType="1"/>
            </p:cNvSpPr>
            <p:nvPr/>
          </p:nvSpPr>
          <p:spPr bwMode="auto">
            <a:xfrm flipV="1">
              <a:off x="6163543" y="3107920"/>
              <a:ext cx="342900" cy="15240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4" name="Line 70"/>
            <p:cNvSpPr>
              <a:spLocks noChangeShapeType="1"/>
            </p:cNvSpPr>
            <p:nvPr/>
          </p:nvSpPr>
          <p:spPr bwMode="auto">
            <a:xfrm>
              <a:off x="6046068" y="2433232"/>
              <a:ext cx="428625" cy="17303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5" name="Line 71"/>
            <p:cNvSpPr>
              <a:spLocks noChangeShapeType="1"/>
            </p:cNvSpPr>
            <p:nvPr/>
          </p:nvSpPr>
          <p:spPr bwMode="auto">
            <a:xfrm>
              <a:off x="7600230" y="3096807"/>
              <a:ext cx="428625" cy="17462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6" name="Line 72"/>
            <p:cNvSpPr>
              <a:spLocks noChangeShapeType="1"/>
            </p:cNvSpPr>
            <p:nvPr/>
          </p:nvSpPr>
          <p:spPr bwMode="auto">
            <a:xfrm flipV="1">
              <a:off x="7609755" y="2433232"/>
              <a:ext cx="342900" cy="15240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7" name="Text Box 73"/>
            <p:cNvSpPr txBox="1">
              <a:spLocks noChangeArrowheads="1"/>
            </p:cNvSpPr>
            <p:nvPr/>
          </p:nvSpPr>
          <p:spPr bwMode="auto">
            <a:xfrm>
              <a:off x="5682530" y="2228445"/>
              <a:ext cx="41257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Cu</a:t>
              </a:r>
            </a:p>
          </p:txBody>
        </p:sp>
        <p:sp>
          <p:nvSpPr>
            <p:cNvPr id="30758" name="Text Box 74"/>
            <p:cNvSpPr txBox="1">
              <a:spLocks noChangeArrowheads="1"/>
            </p:cNvSpPr>
            <p:nvPr/>
          </p:nvSpPr>
          <p:spPr bwMode="auto">
            <a:xfrm>
              <a:off x="5464696" y="2947582"/>
              <a:ext cx="830958" cy="49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CuSO</a:t>
              </a:r>
              <a:r>
                <a:rPr lang="it-IT" altLang="it-IT" sz="1800" b="1" baseline="-25000">
                  <a:solidFill>
                    <a:srgbClr val="CC0000"/>
                  </a:solidFill>
                  <a:latin typeface="Arial" panose="020B0604020202020204" pitchFamily="34" charset="0"/>
                </a:rPr>
                <a:t>4</a:t>
              </a:r>
              <a:endParaRPr lang="it-IT" altLang="it-IT" sz="1800" b="1">
                <a:solidFill>
                  <a:srgbClr val="CC0000"/>
                </a:solidFill>
                <a:latin typeface="Arial" panose="020B0604020202020204" pitchFamily="34" charset="0"/>
              </a:endParaRP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1800" b="1" baseline="-25000">
                  <a:solidFill>
                    <a:srgbClr val="CC0000"/>
                  </a:solidFill>
                  <a:latin typeface="Arial" panose="020B0604020202020204" pitchFamily="34" charset="0"/>
                </a:rPr>
                <a:t>2</a:t>
              </a:r>
              <a:endParaRPr lang="it-IT" altLang="it-IT" sz="1800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59" name="Text Box 75"/>
            <p:cNvSpPr txBox="1">
              <a:spLocks noChangeArrowheads="1"/>
            </p:cNvSpPr>
            <p:nvPr/>
          </p:nvSpPr>
          <p:spPr bwMode="auto">
            <a:xfrm>
              <a:off x="7479233" y="3252382"/>
              <a:ext cx="830958" cy="49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CuSO</a:t>
              </a:r>
              <a:r>
                <a:rPr lang="it-IT" altLang="it-IT" sz="1800" b="1" baseline="-25000">
                  <a:solidFill>
                    <a:srgbClr val="CC0000"/>
                  </a:solidFill>
                  <a:latin typeface="Arial" panose="020B0604020202020204" pitchFamily="34" charset="0"/>
                </a:rPr>
                <a:t>4</a:t>
              </a:r>
              <a:endParaRPr lang="it-IT" altLang="it-IT" sz="1800" b="1">
                <a:solidFill>
                  <a:srgbClr val="CC0000"/>
                </a:solidFill>
                <a:latin typeface="Arial" panose="020B0604020202020204" pitchFamily="34" charset="0"/>
              </a:endParaRP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</a:t>
              </a:r>
              <a:r>
                <a:rPr lang="it-IT" altLang="it-IT" sz="1800" b="1" baseline="-2500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endParaRPr lang="it-IT" altLang="it-IT" sz="1800" b="1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60" name="Text Box 76"/>
            <p:cNvSpPr txBox="1">
              <a:spLocks noChangeArrowheads="1"/>
            </p:cNvSpPr>
            <p:nvPr/>
          </p:nvSpPr>
          <p:spPr bwMode="auto">
            <a:xfrm>
              <a:off x="7814543" y="2152245"/>
              <a:ext cx="412574" cy="329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Cu</a:t>
              </a:r>
            </a:p>
          </p:txBody>
        </p:sp>
      </p:grp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1690689" y="3951289"/>
            <a:ext cx="8602875" cy="738615"/>
            <a:chOff x="165968" y="3951158"/>
            <a:chExt cx="8603669" cy="738614"/>
          </a:xfrm>
        </p:grpSpPr>
        <p:sp>
          <p:nvSpPr>
            <p:cNvPr id="30737" name="Text Box 12"/>
            <p:cNvSpPr txBox="1">
              <a:spLocks noChangeArrowheads="1"/>
            </p:cNvSpPr>
            <p:nvPr/>
          </p:nvSpPr>
          <p:spPr bwMode="auto">
            <a:xfrm>
              <a:off x="165968" y="4116258"/>
              <a:ext cx="2835935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E = E°+		     log c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8" name="Text Box 13"/>
            <p:cNvSpPr txBox="1">
              <a:spLocks noChangeArrowheads="1"/>
            </p:cNvSpPr>
            <p:nvPr/>
          </p:nvSpPr>
          <p:spPr bwMode="auto">
            <a:xfrm>
              <a:off x="1229593" y="3951158"/>
              <a:ext cx="811797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0,059</a:t>
              </a:r>
            </a:p>
          </p:txBody>
        </p:sp>
        <p:sp>
          <p:nvSpPr>
            <p:cNvPr id="30739" name="Text Box 14"/>
            <p:cNvSpPr txBox="1">
              <a:spLocks noChangeArrowheads="1"/>
            </p:cNvSpPr>
            <p:nvPr/>
          </p:nvSpPr>
          <p:spPr bwMode="auto">
            <a:xfrm>
              <a:off x="1528043" y="4298820"/>
              <a:ext cx="261916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0740" name="Line 15"/>
            <p:cNvSpPr>
              <a:spLocks noChangeShapeType="1"/>
            </p:cNvSpPr>
            <p:nvPr/>
          </p:nvSpPr>
          <p:spPr bwMode="auto">
            <a:xfrm>
              <a:off x="1275630" y="4335333"/>
              <a:ext cx="7493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1" name="Text Box 16"/>
            <p:cNvSpPr txBox="1">
              <a:spLocks noChangeArrowheads="1"/>
            </p:cNvSpPr>
            <p:nvPr/>
          </p:nvSpPr>
          <p:spPr bwMode="auto">
            <a:xfrm>
              <a:off x="3280643" y="4116258"/>
              <a:ext cx="2835935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E = E°+		     log c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2" name="Text Box 17"/>
            <p:cNvSpPr txBox="1">
              <a:spLocks noChangeArrowheads="1"/>
            </p:cNvSpPr>
            <p:nvPr/>
          </p:nvSpPr>
          <p:spPr bwMode="auto">
            <a:xfrm>
              <a:off x="4364905" y="3951158"/>
              <a:ext cx="811797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0,059</a:t>
              </a:r>
            </a:p>
          </p:txBody>
        </p:sp>
        <p:sp>
          <p:nvSpPr>
            <p:cNvPr id="30743" name="Text Box 18"/>
            <p:cNvSpPr txBox="1">
              <a:spLocks noChangeArrowheads="1"/>
            </p:cNvSpPr>
            <p:nvPr/>
          </p:nvSpPr>
          <p:spPr bwMode="auto">
            <a:xfrm>
              <a:off x="4663355" y="4298820"/>
              <a:ext cx="261916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0744" name="Line 19"/>
            <p:cNvSpPr>
              <a:spLocks noChangeShapeType="1"/>
            </p:cNvSpPr>
            <p:nvPr/>
          </p:nvSpPr>
          <p:spPr bwMode="auto">
            <a:xfrm>
              <a:off x="4410943" y="4335333"/>
              <a:ext cx="7493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5" name="Text Box 20"/>
            <p:cNvSpPr txBox="1">
              <a:spLocks noChangeArrowheads="1"/>
            </p:cNvSpPr>
            <p:nvPr/>
          </p:nvSpPr>
          <p:spPr bwMode="auto">
            <a:xfrm>
              <a:off x="6207199" y="4105939"/>
              <a:ext cx="2562438" cy="39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se c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 &gt; c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,   E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 &gt; E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0" name="Group 80"/>
          <p:cNvGrpSpPr>
            <a:grpSpLocks/>
          </p:cNvGrpSpPr>
          <p:nvPr/>
        </p:nvGrpSpPr>
        <p:grpSpPr bwMode="auto">
          <a:xfrm>
            <a:off x="1860550" y="4841876"/>
            <a:ext cx="7035800" cy="1920876"/>
            <a:chOff x="-27" y="3484"/>
            <a:chExt cx="4432" cy="1210"/>
          </a:xfrm>
        </p:grpSpPr>
        <p:sp>
          <p:nvSpPr>
            <p:cNvPr id="30730" name="Text Box 21"/>
            <p:cNvSpPr txBox="1">
              <a:spLocks noChangeArrowheads="1"/>
            </p:cNvSpPr>
            <p:nvPr/>
          </p:nvSpPr>
          <p:spPr bwMode="auto">
            <a:xfrm>
              <a:off x="-27" y="3484"/>
              <a:ext cx="4432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566863" algn="l"/>
                  <a:tab pos="2593975" algn="l"/>
                  <a:tab pos="3459163" algn="l"/>
                  <a:tab pos="4000500" algn="l"/>
                  <a:tab pos="580231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u="sng">
                  <a:solidFill>
                    <a:srgbClr val="000066"/>
                  </a:solidFill>
                  <a:latin typeface="Arial" panose="020B0604020202020204" pitchFamily="34" charset="0"/>
                </a:rPr>
                <a:t>Elettrodo 1</a:t>
              </a: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:	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Cu</a:t>
              </a:r>
              <a:r>
                <a:rPr lang="it-IT" altLang="it-IT" sz="2200" b="1" baseline="30000">
                  <a:solidFill>
                    <a:srgbClr val="CC0000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 +	2e	Cu</a:t>
              </a: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	(riduzione)    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CATODO</a:t>
              </a:r>
              <a:endParaRPr lang="it-IT" altLang="it-IT" sz="2200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u="sng">
                  <a:solidFill>
                    <a:srgbClr val="000066"/>
                  </a:solidFill>
                  <a:latin typeface="Arial" panose="020B0604020202020204" pitchFamily="34" charset="0"/>
                </a:rPr>
                <a:t>Elettrodo 2</a:t>
              </a: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:	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Cu	Cu</a:t>
              </a:r>
              <a:r>
                <a:rPr lang="it-IT" altLang="it-IT" sz="2200" b="1" baseline="30000">
                  <a:solidFill>
                    <a:srgbClr val="CC0000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 +	2e</a:t>
              </a: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	(ossidazione) 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ANODO</a:t>
              </a:r>
              <a:endParaRPr lang="it-IT" altLang="it-IT" sz="2200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u="sng">
                  <a:solidFill>
                    <a:srgbClr val="000066"/>
                  </a:solidFill>
                  <a:latin typeface="Arial" panose="020B0604020202020204" pitchFamily="34" charset="0"/>
                </a:rPr>
                <a:t>TOTALE</a:t>
              </a: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:	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Cu</a:t>
              </a:r>
              <a:r>
                <a:rPr lang="it-IT" altLang="it-IT" sz="2200" b="1" baseline="30000">
                  <a:solidFill>
                    <a:srgbClr val="CC0000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	           Cu</a:t>
              </a:r>
              <a:r>
                <a:rPr lang="it-IT" altLang="it-IT" sz="2200" b="1" baseline="30000">
                  <a:solidFill>
                    <a:srgbClr val="CC0000"/>
                  </a:solidFill>
                  <a:latin typeface="Arial" panose="020B0604020202020204" pitchFamily="34" charset="0"/>
                </a:rPr>
                <a:t>2+</a:t>
              </a:r>
              <a:r>
                <a:rPr lang="it-IT" altLang="it-IT" sz="2200" b="1">
                  <a:solidFill>
                    <a:srgbClr val="CC0000"/>
                  </a:solidFill>
                  <a:latin typeface="Arial" panose="020B0604020202020204" pitchFamily="34" charset="0"/>
                </a:rPr>
                <a:t>                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DILUIZIONE</a:t>
              </a:r>
              <a:endParaRPr lang="it-IT" altLang="it-IT" sz="22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1" name="Line 22"/>
            <p:cNvSpPr>
              <a:spLocks noChangeShapeType="1"/>
            </p:cNvSpPr>
            <p:nvPr/>
          </p:nvSpPr>
          <p:spPr bwMode="auto">
            <a:xfrm>
              <a:off x="1058" y="4221"/>
              <a:ext cx="1472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2" name="Line 23"/>
            <p:cNvSpPr>
              <a:spLocks noChangeShapeType="1"/>
            </p:cNvSpPr>
            <p:nvPr/>
          </p:nvSpPr>
          <p:spPr bwMode="auto">
            <a:xfrm>
              <a:off x="1400" y="4091"/>
              <a:ext cx="736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3" name="Line 24"/>
            <p:cNvSpPr>
              <a:spLocks noChangeShapeType="1"/>
            </p:cNvSpPr>
            <p:nvPr/>
          </p:nvSpPr>
          <p:spPr bwMode="auto">
            <a:xfrm>
              <a:off x="1871" y="3637"/>
              <a:ext cx="30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4" name="Line 25"/>
            <p:cNvSpPr>
              <a:spLocks noChangeShapeType="1"/>
            </p:cNvSpPr>
            <p:nvPr/>
          </p:nvSpPr>
          <p:spPr bwMode="auto">
            <a:xfrm>
              <a:off x="1296" y="3843"/>
              <a:ext cx="304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5" name="Text Box 26"/>
            <p:cNvSpPr txBox="1">
              <a:spLocks noChangeArrowheads="1"/>
            </p:cNvSpPr>
            <p:nvPr/>
          </p:nvSpPr>
          <p:spPr bwMode="auto">
            <a:xfrm>
              <a:off x="488" y="4271"/>
              <a:ext cx="1097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(soluzione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concentrata 1)</a:t>
              </a:r>
            </a:p>
          </p:txBody>
        </p:sp>
        <p:sp>
          <p:nvSpPr>
            <p:cNvPr id="30736" name="Text Box 27"/>
            <p:cNvSpPr txBox="1">
              <a:spLocks noChangeArrowheads="1"/>
            </p:cNvSpPr>
            <p:nvPr/>
          </p:nvSpPr>
          <p:spPr bwMode="auto">
            <a:xfrm>
              <a:off x="1927" y="4273"/>
              <a:ext cx="1097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(soluzione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concentrata 2)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6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15"/>
    </mc:Choice>
    <mc:Fallback>
      <p:transition spd="slow" advTm="15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uppo 1"/>
          <p:cNvGrpSpPr>
            <a:grpSpLocks/>
          </p:cNvGrpSpPr>
          <p:nvPr/>
        </p:nvGrpSpPr>
        <p:grpSpPr bwMode="auto">
          <a:xfrm>
            <a:off x="1900239" y="136526"/>
            <a:ext cx="5545895" cy="423675"/>
            <a:chOff x="376238" y="136525"/>
            <a:chExt cx="5545895" cy="423675"/>
          </a:xfrm>
        </p:grpSpPr>
        <p:sp>
          <p:nvSpPr>
            <p:cNvPr id="31791" name="Text Box 2"/>
            <p:cNvSpPr txBox="1">
              <a:spLocks noChangeArrowheads="1"/>
            </p:cNvSpPr>
            <p:nvPr/>
          </p:nvSpPr>
          <p:spPr bwMode="auto">
            <a:xfrm>
              <a:off x="376238" y="136525"/>
              <a:ext cx="1079136" cy="423189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CC0000"/>
                  </a:solidFill>
                  <a:latin typeface="Arial" panose="020B0604020202020204" pitchFamily="34" charset="0"/>
                </a:rPr>
                <a:t>TIPO II</a:t>
              </a:r>
            </a:p>
          </p:txBody>
        </p:sp>
        <p:sp>
          <p:nvSpPr>
            <p:cNvPr id="31792" name="Text Box 3"/>
            <p:cNvSpPr txBox="1">
              <a:spLocks noChangeArrowheads="1"/>
            </p:cNvSpPr>
            <p:nvPr/>
          </p:nvSpPr>
          <p:spPr bwMode="auto">
            <a:xfrm>
              <a:off x="1608138" y="152400"/>
              <a:ext cx="4313995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i="1">
                  <a:solidFill>
                    <a:srgbClr val="000066"/>
                  </a:solidFill>
                  <a:latin typeface="Arial" panose="020B0604020202020204" pitchFamily="34" charset="0"/>
                </a:rPr>
                <a:t>Soluzioni uguali, elettrodi diversi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144714" y="979489"/>
            <a:ext cx="6192837" cy="796925"/>
            <a:chOff x="620713" y="979488"/>
            <a:chExt cx="6192837" cy="796925"/>
          </a:xfrm>
        </p:grpSpPr>
        <p:sp>
          <p:nvSpPr>
            <p:cNvPr id="31778" name="Text Box 4"/>
            <p:cNvSpPr txBox="1">
              <a:spLocks noChangeArrowheads="1"/>
            </p:cNvSpPr>
            <p:nvPr/>
          </p:nvSpPr>
          <p:spPr bwMode="auto">
            <a:xfrm>
              <a:off x="636588" y="989013"/>
              <a:ext cx="1471612" cy="3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Pt (Cl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, p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31779" name="Line 5"/>
            <p:cNvSpPr>
              <a:spLocks noChangeShapeType="1"/>
            </p:cNvSpPr>
            <p:nvPr/>
          </p:nvSpPr>
          <p:spPr bwMode="auto">
            <a:xfrm>
              <a:off x="2247900" y="979488"/>
              <a:ext cx="0" cy="5413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80" name="Text Box 6"/>
            <p:cNvSpPr txBox="1">
              <a:spLocks noChangeArrowheads="1"/>
            </p:cNvSpPr>
            <p:nvPr/>
          </p:nvSpPr>
          <p:spPr bwMode="auto">
            <a:xfrm>
              <a:off x="2289175" y="989013"/>
              <a:ext cx="450850" cy="3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r>
                <a:rPr lang="it-IT" altLang="it-IT" sz="22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81" name="Text Box 7"/>
            <p:cNvSpPr txBox="1">
              <a:spLocks noChangeArrowheads="1"/>
            </p:cNvSpPr>
            <p:nvPr/>
          </p:nvSpPr>
          <p:spPr bwMode="auto">
            <a:xfrm>
              <a:off x="2393950" y="1247775"/>
              <a:ext cx="24765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31782" name="Text Box 8"/>
            <p:cNvSpPr txBox="1">
              <a:spLocks noChangeArrowheads="1"/>
            </p:cNvSpPr>
            <p:nvPr/>
          </p:nvSpPr>
          <p:spPr bwMode="auto">
            <a:xfrm>
              <a:off x="2951163" y="989013"/>
              <a:ext cx="450850" cy="3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r>
                <a:rPr lang="it-IT" altLang="it-IT" sz="22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83" name="Text Box 9"/>
            <p:cNvSpPr txBox="1">
              <a:spLocks noChangeArrowheads="1"/>
            </p:cNvSpPr>
            <p:nvPr/>
          </p:nvSpPr>
          <p:spPr bwMode="auto">
            <a:xfrm>
              <a:off x="3057525" y="1247775"/>
              <a:ext cx="247650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31784" name="Text Box 10"/>
            <p:cNvSpPr txBox="1">
              <a:spLocks noChangeArrowheads="1"/>
            </p:cNvSpPr>
            <p:nvPr/>
          </p:nvSpPr>
          <p:spPr bwMode="auto">
            <a:xfrm>
              <a:off x="3586163" y="989013"/>
              <a:ext cx="1379537" cy="3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(Cl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, p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)pt</a:t>
              </a:r>
            </a:p>
          </p:txBody>
        </p:sp>
        <p:sp>
          <p:nvSpPr>
            <p:cNvPr id="31785" name="Line 11"/>
            <p:cNvSpPr>
              <a:spLocks noChangeShapeType="1"/>
            </p:cNvSpPr>
            <p:nvPr/>
          </p:nvSpPr>
          <p:spPr bwMode="auto">
            <a:xfrm>
              <a:off x="2824163" y="979488"/>
              <a:ext cx="0" cy="5413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86" name="Line 12"/>
            <p:cNvSpPr>
              <a:spLocks noChangeShapeType="1"/>
            </p:cNvSpPr>
            <p:nvPr/>
          </p:nvSpPr>
          <p:spPr bwMode="auto">
            <a:xfrm>
              <a:off x="2898775" y="979488"/>
              <a:ext cx="0" cy="5413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87" name="Line 13"/>
            <p:cNvSpPr>
              <a:spLocks noChangeShapeType="1"/>
            </p:cNvSpPr>
            <p:nvPr/>
          </p:nvSpPr>
          <p:spPr bwMode="auto">
            <a:xfrm>
              <a:off x="3494088" y="979488"/>
              <a:ext cx="0" cy="541337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88" name="Text Box 14"/>
            <p:cNvSpPr txBox="1">
              <a:spLocks noChangeArrowheads="1"/>
            </p:cNvSpPr>
            <p:nvPr/>
          </p:nvSpPr>
          <p:spPr bwMode="auto">
            <a:xfrm>
              <a:off x="620713" y="1387475"/>
              <a:ext cx="1476375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compresso</a:t>
              </a:r>
            </a:p>
          </p:txBody>
        </p:sp>
        <p:sp>
          <p:nvSpPr>
            <p:cNvPr id="31789" name="Text Box 15"/>
            <p:cNvSpPr txBox="1">
              <a:spLocks noChangeArrowheads="1"/>
            </p:cNvSpPr>
            <p:nvPr/>
          </p:nvSpPr>
          <p:spPr bwMode="auto">
            <a:xfrm>
              <a:off x="3725863" y="1387475"/>
              <a:ext cx="1150937" cy="38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Arial" panose="020B0604020202020204" pitchFamily="34" charset="0"/>
                </a:rPr>
                <a:t>rarefatto</a:t>
              </a:r>
            </a:p>
          </p:txBody>
        </p:sp>
        <p:sp>
          <p:nvSpPr>
            <p:cNvPr id="31790" name="Text Box 16"/>
            <p:cNvSpPr txBox="1">
              <a:spLocks noChangeArrowheads="1"/>
            </p:cNvSpPr>
            <p:nvPr/>
          </p:nvSpPr>
          <p:spPr bwMode="auto">
            <a:xfrm>
              <a:off x="5675313" y="989013"/>
              <a:ext cx="1138237" cy="38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200" b="1">
                  <a:solidFill>
                    <a:srgbClr val="000066"/>
                  </a:solidFill>
                  <a:latin typeface="Arial" panose="020B0604020202020204" pitchFamily="34" charset="0"/>
                </a:rPr>
                <a:t>  &gt;  p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2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603375" y="2632076"/>
            <a:ext cx="4484688" cy="733425"/>
            <a:chOff x="238125" y="2127250"/>
            <a:chExt cx="4484688" cy="733425"/>
          </a:xfrm>
        </p:grpSpPr>
        <p:sp>
          <p:nvSpPr>
            <p:cNvPr id="31774" name="Text Box 17"/>
            <p:cNvSpPr txBox="1">
              <a:spLocks noChangeArrowheads="1"/>
            </p:cNvSpPr>
            <p:nvPr/>
          </p:nvSpPr>
          <p:spPr bwMode="auto">
            <a:xfrm>
              <a:off x="238125" y="2320925"/>
              <a:ext cx="4484688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=E°+           logp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 - 0,059 log[Cl</a:t>
              </a:r>
              <a:r>
                <a:rPr lang="it-IT" altLang="it-IT" sz="21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 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31775" name="Text Box 18"/>
            <p:cNvSpPr txBox="1">
              <a:spLocks noChangeArrowheads="1"/>
            </p:cNvSpPr>
            <p:nvPr/>
          </p:nvSpPr>
          <p:spPr bwMode="auto">
            <a:xfrm>
              <a:off x="1238250" y="2127250"/>
              <a:ext cx="74295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0,059</a:t>
              </a:r>
            </a:p>
          </p:txBody>
        </p:sp>
        <p:sp>
          <p:nvSpPr>
            <p:cNvPr id="31776" name="Text Box 19"/>
            <p:cNvSpPr txBox="1">
              <a:spLocks noChangeArrowheads="1"/>
            </p:cNvSpPr>
            <p:nvPr/>
          </p:nvSpPr>
          <p:spPr bwMode="auto">
            <a:xfrm>
              <a:off x="1541463" y="2501900"/>
              <a:ext cx="249237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777" name="Line 20"/>
            <p:cNvSpPr>
              <a:spLocks noChangeShapeType="1"/>
            </p:cNvSpPr>
            <p:nvPr/>
          </p:nvSpPr>
          <p:spPr bwMode="auto">
            <a:xfrm>
              <a:off x="1284288" y="2516188"/>
              <a:ext cx="65405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218239" y="2670176"/>
            <a:ext cx="4283539" cy="701675"/>
            <a:chOff x="4695031" y="3049909"/>
            <a:chExt cx="4283539" cy="701675"/>
          </a:xfrm>
        </p:grpSpPr>
        <p:sp>
          <p:nvSpPr>
            <p:cNvPr id="31770" name="Text Box 21"/>
            <p:cNvSpPr txBox="1">
              <a:spLocks noChangeArrowheads="1"/>
            </p:cNvSpPr>
            <p:nvPr/>
          </p:nvSpPr>
          <p:spPr bwMode="auto">
            <a:xfrm>
              <a:off x="4695031" y="3248347"/>
              <a:ext cx="4283539" cy="36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E</a:t>
              </a:r>
              <a:r>
                <a:rPr lang="it-IT" altLang="it-IT" sz="20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= E°+           logp</a:t>
              </a:r>
              <a:r>
                <a:rPr lang="it-IT" altLang="it-IT" sz="20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 - 0,059 log[Cl</a:t>
              </a:r>
              <a:r>
                <a:rPr lang="it-IT" altLang="it-IT" sz="20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 </a:t>
              </a: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31771" name="Text Box 22"/>
            <p:cNvSpPr txBox="1">
              <a:spLocks noChangeArrowheads="1"/>
            </p:cNvSpPr>
            <p:nvPr/>
          </p:nvSpPr>
          <p:spPr bwMode="auto">
            <a:xfrm>
              <a:off x="5668168" y="3049909"/>
              <a:ext cx="74295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0,059</a:t>
              </a:r>
            </a:p>
          </p:txBody>
        </p:sp>
        <p:sp>
          <p:nvSpPr>
            <p:cNvPr id="31772" name="Text Box 23"/>
            <p:cNvSpPr txBox="1">
              <a:spLocks noChangeArrowheads="1"/>
            </p:cNvSpPr>
            <p:nvPr/>
          </p:nvSpPr>
          <p:spPr bwMode="auto">
            <a:xfrm>
              <a:off x="5977731" y="3392809"/>
              <a:ext cx="249237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773" name="Line 24"/>
            <p:cNvSpPr>
              <a:spLocks noChangeShapeType="1"/>
            </p:cNvSpPr>
            <p:nvPr/>
          </p:nvSpPr>
          <p:spPr bwMode="auto">
            <a:xfrm>
              <a:off x="5720556" y="3407097"/>
              <a:ext cx="652462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1879601" y="1989138"/>
            <a:ext cx="5084763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[Cl</a:t>
            </a:r>
            <a:r>
              <a:rPr lang="it-IT" altLang="it-IT" sz="2100" b="1" baseline="5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] è uguale, ma p</a:t>
            </a:r>
            <a:r>
              <a:rPr lang="it-IT" altLang="it-IT" sz="2100" b="1" baseline="-2500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 &gt; p</a:t>
            </a:r>
            <a:r>
              <a:rPr lang="it-IT" altLang="it-IT" sz="2100" b="1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per cui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 E</a:t>
            </a:r>
            <a:r>
              <a:rPr lang="it-IT" altLang="it-IT" sz="2100" b="1" baseline="-2500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 &gt; E</a:t>
            </a:r>
            <a:r>
              <a:rPr lang="it-IT" altLang="it-IT" sz="2100" b="1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endParaRPr lang="it-IT" altLang="it-IT" sz="21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2649539" y="4662488"/>
            <a:ext cx="208597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Compresso, a p</a:t>
            </a:r>
            <a:r>
              <a:rPr lang="it-IT" altLang="it-IT" sz="2100" baseline="-2500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5580063" y="4737100"/>
            <a:ext cx="1837356" cy="37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000066"/>
                </a:solidFill>
                <a:latin typeface="Arial" panose="020B0604020202020204" pitchFamily="34" charset="0"/>
              </a:rPr>
              <a:t>Rarefatto, a p</a:t>
            </a:r>
            <a:r>
              <a:rPr lang="it-IT" altLang="it-IT" sz="2100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endParaRPr lang="it-IT" altLang="it-IT" sz="21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2706689" y="5100638"/>
            <a:ext cx="212248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(Alta pressione)</a:t>
            </a: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5453064" y="5113338"/>
            <a:ext cx="240188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Arial" panose="020B0604020202020204" pitchFamily="34" charset="0"/>
              </a:rPr>
              <a:t>(Bassa pressione)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814513" y="5864225"/>
            <a:ext cx="3714750" cy="738188"/>
            <a:chOff x="290513" y="5864225"/>
            <a:chExt cx="3714750" cy="738188"/>
          </a:xfrm>
        </p:grpSpPr>
        <p:sp>
          <p:nvSpPr>
            <p:cNvPr id="31763" name="Text Box 32"/>
            <p:cNvSpPr txBox="1">
              <a:spLocks noChangeArrowheads="1"/>
            </p:cNvSpPr>
            <p:nvPr/>
          </p:nvSpPr>
          <p:spPr bwMode="auto">
            <a:xfrm>
              <a:off x="290513" y="6032500"/>
              <a:ext cx="3106737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E = E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 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- E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  =              log</a:t>
              </a:r>
            </a:p>
          </p:txBody>
        </p:sp>
        <p:sp>
          <p:nvSpPr>
            <p:cNvPr id="31764" name="Text Box 33"/>
            <p:cNvSpPr txBox="1">
              <a:spLocks noChangeArrowheads="1"/>
            </p:cNvSpPr>
            <p:nvPr/>
          </p:nvSpPr>
          <p:spPr bwMode="auto">
            <a:xfrm>
              <a:off x="2046288" y="5864225"/>
              <a:ext cx="773112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0,059</a:t>
              </a:r>
            </a:p>
          </p:txBody>
        </p:sp>
        <p:sp>
          <p:nvSpPr>
            <p:cNvPr id="31765" name="Text Box 34"/>
            <p:cNvSpPr txBox="1">
              <a:spLocks noChangeArrowheads="1"/>
            </p:cNvSpPr>
            <p:nvPr/>
          </p:nvSpPr>
          <p:spPr bwMode="auto">
            <a:xfrm>
              <a:off x="2286000" y="6208713"/>
              <a:ext cx="255588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1766" name="Line 35"/>
            <p:cNvSpPr>
              <a:spLocks noChangeShapeType="1"/>
            </p:cNvSpPr>
            <p:nvPr/>
          </p:nvSpPr>
          <p:spPr bwMode="auto">
            <a:xfrm>
              <a:off x="1981200" y="6234113"/>
              <a:ext cx="852488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7" name="Text Box 36"/>
            <p:cNvSpPr txBox="1">
              <a:spLocks noChangeArrowheads="1"/>
            </p:cNvSpPr>
            <p:nvPr/>
          </p:nvSpPr>
          <p:spPr bwMode="auto">
            <a:xfrm>
              <a:off x="3592513" y="5864225"/>
              <a:ext cx="369887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1</a:t>
              </a:r>
              <a:endParaRPr lang="it-IT" altLang="it-IT" sz="21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68" name="Text Box 37"/>
            <p:cNvSpPr txBox="1">
              <a:spLocks noChangeArrowheads="1"/>
            </p:cNvSpPr>
            <p:nvPr/>
          </p:nvSpPr>
          <p:spPr bwMode="auto">
            <a:xfrm>
              <a:off x="3592513" y="6227763"/>
              <a:ext cx="369887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p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endParaRPr lang="it-IT" altLang="it-IT" sz="21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69" name="Line 38"/>
            <p:cNvSpPr>
              <a:spLocks noChangeShapeType="1"/>
            </p:cNvSpPr>
            <p:nvPr/>
          </p:nvSpPr>
          <p:spPr bwMode="auto">
            <a:xfrm>
              <a:off x="3576638" y="6253163"/>
              <a:ext cx="428625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574800" y="4248150"/>
            <a:ext cx="4965700" cy="374650"/>
            <a:chOff x="50800" y="4248150"/>
            <a:chExt cx="4965700" cy="374650"/>
          </a:xfrm>
        </p:grpSpPr>
        <p:sp>
          <p:nvSpPr>
            <p:cNvPr id="31761" name="Text Box 27"/>
            <p:cNvSpPr txBox="1">
              <a:spLocks noChangeArrowheads="1"/>
            </p:cNvSpPr>
            <p:nvPr/>
          </p:nvSpPr>
          <p:spPr bwMode="auto">
            <a:xfrm>
              <a:off x="50800" y="4248150"/>
              <a:ext cx="49657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TOTALE: 		Cl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				Cl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21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62" name="Line 39"/>
            <p:cNvSpPr>
              <a:spLocks noChangeShapeType="1"/>
            </p:cNvSpPr>
            <p:nvPr/>
          </p:nvSpPr>
          <p:spPr bwMode="auto">
            <a:xfrm>
              <a:off x="2743200" y="4435475"/>
              <a:ext cx="15494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590676" y="3565525"/>
            <a:ext cx="4581525" cy="700088"/>
            <a:chOff x="66535" y="3565525"/>
            <a:chExt cx="4581697" cy="700188"/>
          </a:xfrm>
        </p:grpSpPr>
        <p:sp>
          <p:nvSpPr>
            <p:cNvPr id="31758" name="Text Box 26"/>
            <p:cNvSpPr txBox="1">
              <a:spLocks noChangeArrowheads="1"/>
            </p:cNvSpPr>
            <p:nvPr/>
          </p:nvSpPr>
          <p:spPr bwMode="auto">
            <a:xfrm>
              <a:off x="66535" y="3565525"/>
              <a:ext cx="4581697" cy="7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ELETTRODO 1:	Cl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 + 2e	   2Cl</a:t>
              </a:r>
              <a:r>
                <a:rPr lang="it-IT" altLang="it-IT" sz="21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endParaRPr lang="it-IT" altLang="it-IT" sz="2100" b="1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ELETTRODO 2:  2Cl</a:t>
              </a:r>
              <a:r>
                <a:rPr lang="it-IT" altLang="it-IT" sz="2100" b="1" baseline="50000">
                  <a:solidFill>
                    <a:srgbClr val="000066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	     Cl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Arial" panose="020B0604020202020204" pitchFamily="34" charset="0"/>
                </a:rPr>
                <a:t>2(g)</a:t>
              </a:r>
              <a:r>
                <a:rPr lang="it-IT" altLang="it-IT" sz="2100" b="1">
                  <a:solidFill>
                    <a:srgbClr val="000066"/>
                  </a:solidFill>
                  <a:latin typeface="Arial" panose="020B0604020202020204" pitchFamily="34" charset="0"/>
                </a:rPr>
                <a:t> + 2e</a:t>
              </a:r>
            </a:p>
          </p:txBody>
        </p:sp>
        <p:sp>
          <p:nvSpPr>
            <p:cNvPr id="31759" name="Line 40"/>
            <p:cNvSpPr>
              <a:spLocks noChangeShapeType="1"/>
            </p:cNvSpPr>
            <p:nvPr/>
          </p:nvSpPr>
          <p:spPr bwMode="auto">
            <a:xfrm>
              <a:off x="3517900" y="3766575"/>
              <a:ext cx="427037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60" name="Line 41"/>
            <p:cNvSpPr>
              <a:spLocks noChangeShapeType="1"/>
            </p:cNvSpPr>
            <p:nvPr/>
          </p:nvSpPr>
          <p:spPr bwMode="auto">
            <a:xfrm>
              <a:off x="2684461" y="4087550"/>
              <a:ext cx="428625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76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43"/>
    </mc:Choice>
    <mc:Fallback>
      <p:transition spd="slow" advTm="13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13" grpId="0"/>
      <p:bldP spid="37916" grpId="0"/>
      <p:bldP spid="37917" grpId="0"/>
      <p:bldP spid="37918" grpId="0"/>
      <p:bldP spid="379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5"/>
          <p:cNvSpPr txBox="1">
            <a:spLocks noChangeArrowheads="1"/>
          </p:cNvSpPr>
          <p:nvPr/>
        </p:nvSpPr>
        <p:spPr bwMode="auto">
          <a:xfrm>
            <a:off x="1992314" y="3176"/>
            <a:ext cx="6981621" cy="3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Esempio 1.</a:t>
            </a:r>
            <a:r>
              <a:rPr lang="it-IT" altLang="it-IT" sz="2100">
                <a:solidFill>
                  <a:srgbClr val="000066"/>
                </a:solidFill>
                <a:latin typeface="Comic Sans MS" panose="030F0702030302020204" pitchFamily="66" charset="0"/>
              </a:rPr>
              <a:t> Misura di E° dell'elettrodo: Cu</a:t>
            </a:r>
            <a:r>
              <a:rPr lang="it-IT" altLang="it-IT" sz="21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100">
                <a:solidFill>
                  <a:srgbClr val="000066"/>
                </a:solidFill>
                <a:latin typeface="Comic Sans MS" panose="030F0702030302020204" pitchFamily="66" charset="0"/>
              </a:rPr>
              <a:t> + 2e	    Cu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788993" y="404814"/>
            <a:ext cx="4827828" cy="1743075"/>
            <a:chOff x="877768" y="520700"/>
            <a:chExt cx="4827828" cy="1743075"/>
          </a:xfrm>
        </p:grpSpPr>
        <p:grpSp>
          <p:nvGrpSpPr>
            <p:cNvPr id="21554" name="Group 17"/>
            <p:cNvGrpSpPr>
              <a:grpSpLocks/>
            </p:cNvGrpSpPr>
            <p:nvPr/>
          </p:nvGrpSpPr>
          <p:grpSpPr bwMode="auto">
            <a:xfrm>
              <a:off x="928688" y="985838"/>
              <a:ext cx="2078037" cy="1277937"/>
              <a:chOff x="1776" y="5376"/>
              <a:chExt cx="3360" cy="1536"/>
            </a:xfrm>
          </p:grpSpPr>
          <p:sp>
            <p:nvSpPr>
              <p:cNvPr id="21575" name="AutoShape 18"/>
              <p:cNvSpPr>
                <a:spLocks noChangeArrowheads="1"/>
              </p:cNvSpPr>
              <p:nvPr/>
            </p:nvSpPr>
            <p:spPr bwMode="auto">
              <a:xfrm>
                <a:off x="1776" y="5472"/>
                <a:ext cx="3360" cy="1440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76" name="Rectangle 19"/>
              <p:cNvSpPr>
                <a:spLocks noChangeArrowheads="1"/>
              </p:cNvSpPr>
              <p:nvPr/>
            </p:nvSpPr>
            <p:spPr bwMode="auto">
              <a:xfrm>
                <a:off x="1794" y="5376"/>
                <a:ext cx="3312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555" name="AutoShape 20"/>
            <p:cNvSpPr>
              <a:spLocks noChangeArrowheads="1"/>
            </p:cNvSpPr>
            <p:nvPr/>
          </p:nvSpPr>
          <p:spPr bwMode="auto">
            <a:xfrm>
              <a:off x="954088" y="1470025"/>
              <a:ext cx="2033587" cy="768350"/>
            </a:xfrm>
            <a:prstGeom prst="roundRect">
              <a:avLst>
                <a:gd name="adj" fmla="val 1738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56" name="Freeform 21"/>
            <p:cNvSpPr>
              <a:spLocks/>
            </p:cNvSpPr>
            <p:nvPr/>
          </p:nvSpPr>
          <p:spPr bwMode="auto">
            <a:xfrm>
              <a:off x="928688" y="1452563"/>
              <a:ext cx="2058987" cy="53975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1557" name="Group 23"/>
            <p:cNvGrpSpPr>
              <a:grpSpLocks/>
            </p:cNvGrpSpPr>
            <p:nvPr/>
          </p:nvGrpSpPr>
          <p:grpSpPr bwMode="auto">
            <a:xfrm>
              <a:off x="3556000" y="985838"/>
              <a:ext cx="2078038" cy="1244600"/>
              <a:chOff x="1776" y="5376"/>
              <a:chExt cx="3360" cy="1536"/>
            </a:xfrm>
          </p:grpSpPr>
          <p:sp>
            <p:nvSpPr>
              <p:cNvPr id="21573" name="AutoShape 24"/>
              <p:cNvSpPr>
                <a:spLocks noChangeArrowheads="1"/>
              </p:cNvSpPr>
              <p:nvPr/>
            </p:nvSpPr>
            <p:spPr bwMode="auto">
              <a:xfrm>
                <a:off x="1776" y="5472"/>
                <a:ext cx="3360" cy="1440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74" name="Rectangle 25"/>
              <p:cNvSpPr>
                <a:spLocks noChangeArrowheads="1"/>
              </p:cNvSpPr>
              <p:nvPr/>
            </p:nvSpPr>
            <p:spPr bwMode="auto">
              <a:xfrm>
                <a:off x="1794" y="5376"/>
                <a:ext cx="3312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558" name="AutoShape 26"/>
            <p:cNvSpPr>
              <a:spLocks noChangeArrowheads="1"/>
            </p:cNvSpPr>
            <p:nvPr/>
          </p:nvSpPr>
          <p:spPr bwMode="auto">
            <a:xfrm>
              <a:off x="3581400" y="1457325"/>
              <a:ext cx="2033588" cy="749300"/>
            </a:xfrm>
            <a:prstGeom prst="roundRect">
              <a:avLst>
                <a:gd name="adj" fmla="val 17380"/>
              </a:avLst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59" name="Freeform 27"/>
            <p:cNvSpPr>
              <a:spLocks/>
            </p:cNvSpPr>
            <p:nvPr/>
          </p:nvSpPr>
          <p:spPr bwMode="auto">
            <a:xfrm>
              <a:off x="3556000" y="1441450"/>
              <a:ext cx="2058988" cy="52388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60" name="AutoShape 28"/>
            <p:cNvSpPr>
              <a:spLocks/>
            </p:cNvSpPr>
            <p:nvPr/>
          </p:nvSpPr>
          <p:spPr bwMode="auto">
            <a:xfrm rot="5400000">
              <a:off x="3109913" y="447675"/>
              <a:ext cx="609600" cy="1800225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61" name="AutoShape 29"/>
            <p:cNvSpPr>
              <a:spLocks/>
            </p:cNvSpPr>
            <p:nvPr/>
          </p:nvSpPr>
          <p:spPr bwMode="auto">
            <a:xfrm rot="5400000">
              <a:off x="3186907" y="675481"/>
              <a:ext cx="457200" cy="1471613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62" name="Line 30"/>
            <p:cNvSpPr>
              <a:spLocks noChangeShapeType="1"/>
            </p:cNvSpPr>
            <p:nvPr/>
          </p:nvSpPr>
          <p:spPr bwMode="auto">
            <a:xfrm flipV="1">
              <a:off x="1909763" y="746125"/>
              <a:ext cx="0" cy="7080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63" name="Text Box 31"/>
            <p:cNvSpPr txBox="1">
              <a:spLocks noChangeArrowheads="1"/>
            </p:cNvSpPr>
            <p:nvPr/>
          </p:nvSpPr>
          <p:spPr bwMode="auto">
            <a:xfrm>
              <a:off x="3090863" y="641350"/>
              <a:ext cx="7921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00"/>
                  </a:solidFill>
                </a:rPr>
                <a:t>0,34 V</a:t>
              </a:r>
            </a:p>
          </p:txBody>
        </p:sp>
        <p:sp>
          <p:nvSpPr>
            <p:cNvPr id="21564" name="Line 32"/>
            <p:cNvSpPr>
              <a:spLocks noChangeShapeType="1"/>
            </p:cNvSpPr>
            <p:nvPr/>
          </p:nvSpPr>
          <p:spPr bwMode="auto">
            <a:xfrm flipH="1">
              <a:off x="1993900" y="833438"/>
              <a:ext cx="1055688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65" name="Line 33"/>
            <p:cNvSpPr>
              <a:spLocks noChangeShapeType="1"/>
            </p:cNvSpPr>
            <p:nvPr/>
          </p:nvSpPr>
          <p:spPr bwMode="auto">
            <a:xfrm flipV="1">
              <a:off x="3892550" y="833438"/>
              <a:ext cx="1055688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566" name="Text Box 34"/>
            <p:cNvSpPr txBox="1">
              <a:spLocks noChangeArrowheads="1"/>
            </p:cNvSpPr>
            <p:nvPr/>
          </p:nvSpPr>
          <p:spPr bwMode="auto">
            <a:xfrm>
              <a:off x="5202238" y="520700"/>
              <a:ext cx="206689" cy="42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21567" name="Text Box 35"/>
            <p:cNvSpPr txBox="1">
              <a:spLocks noChangeArrowheads="1"/>
            </p:cNvSpPr>
            <p:nvPr/>
          </p:nvSpPr>
          <p:spPr bwMode="auto">
            <a:xfrm>
              <a:off x="1266825" y="520700"/>
              <a:ext cx="278825" cy="42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21568" name="Oval 36"/>
            <p:cNvSpPr>
              <a:spLocks noChangeArrowheads="1"/>
            </p:cNvSpPr>
            <p:nvPr/>
          </p:nvSpPr>
          <p:spPr bwMode="auto">
            <a:xfrm>
              <a:off x="1223963" y="573088"/>
              <a:ext cx="338137" cy="347662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69" name="Oval 37"/>
            <p:cNvSpPr>
              <a:spLocks noChangeArrowheads="1"/>
            </p:cNvSpPr>
            <p:nvPr/>
          </p:nvSpPr>
          <p:spPr bwMode="auto">
            <a:xfrm>
              <a:off x="5127625" y="582613"/>
              <a:ext cx="338138" cy="34925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70" name="Text Box 38"/>
            <p:cNvSpPr txBox="1">
              <a:spLocks noChangeArrowheads="1"/>
            </p:cNvSpPr>
            <p:nvPr/>
          </p:nvSpPr>
          <p:spPr bwMode="auto">
            <a:xfrm>
              <a:off x="877768" y="1611313"/>
              <a:ext cx="2168765" cy="606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Elettrodo Normale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Cu</a:t>
              </a:r>
              <a:r>
                <a:rPr lang="it-IT" altLang="it-IT" sz="1800" b="1" baseline="30000">
                  <a:solidFill>
                    <a:srgbClr val="000000"/>
                  </a:solidFill>
                  <a:latin typeface="Comic Sans MS" panose="030F0702030302020204" pitchFamily="66" charset="0"/>
                </a:rPr>
                <a:t>+2</a:t>
              </a: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/Cu</a:t>
              </a:r>
              <a:endParaRPr lang="it-IT" altLang="it-IT" sz="18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571" name="Text Box 39"/>
            <p:cNvSpPr txBox="1">
              <a:spLocks noChangeArrowheads="1"/>
            </p:cNvSpPr>
            <p:nvPr/>
          </p:nvSpPr>
          <p:spPr bwMode="auto">
            <a:xfrm>
              <a:off x="3536831" y="1601788"/>
              <a:ext cx="2168765" cy="606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Elettrodo Normale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ad idrogeno</a:t>
              </a:r>
              <a:endParaRPr lang="it-IT" altLang="it-IT" sz="18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572" name="Line 63"/>
            <p:cNvSpPr>
              <a:spLocks noChangeShapeType="1"/>
            </p:cNvSpPr>
            <p:nvPr/>
          </p:nvSpPr>
          <p:spPr bwMode="auto">
            <a:xfrm flipV="1">
              <a:off x="4986338" y="746125"/>
              <a:ext cx="0" cy="7080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6" name="Gruppo 75"/>
          <p:cNvGrpSpPr>
            <a:grpSpLocks/>
          </p:cNvGrpSpPr>
          <p:nvPr/>
        </p:nvGrpSpPr>
        <p:grpSpPr bwMode="auto">
          <a:xfrm>
            <a:off x="6624638" y="525464"/>
            <a:ext cx="4030662" cy="1817687"/>
            <a:chOff x="5100079" y="525849"/>
            <a:chExt cx="4030813" cy="1816871"/>
          </a:xfrm>
        </p:grpSpPr>
        <p:sp>
          <p:nvSpPr>
            <p:cNvPr id="21550" name="Text Box 40"/>
            <p:cNvSpPr txBox="1">
              <a:spLocks noChangeArrowheads="1"/>
            </p:cNvSpPr>
            <p:nvPr/>
          </p:nvSpPr>
          <p:spPr bwMode="auto">
            <a:xfrm>
              <a:off x="5210758" y="525849"/>
              <a:ext cx="3500860" cy="147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Poiché l'elettrodo di Cu ha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potenziale più positivo, è il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CATODO</a:t>
              </a: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 dove ha luogo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la semireazione:</a:t>
              </a:r>
            </a:p>
          </p:txBody>
        </p:sp>
        <p:grpSp>
          <p:nvGrpSpPr>
            <p:cNvPr id="21551" name="Gruppo 29"/>
            <p:cNvGrpSpPr>
              <a:grpSpLocks/>
            </p:cNvGrpSpPr>
            <p:nvPr/>
          </p:nvGrpSpPr>
          <p:grpSpPr bwMode="auto">
            <a:xfrm>
              <a:off x="5100079" y="1999824"/>
              <a:ext cx="4030813" cy="342896"/>
              <a:chOff x="4515643" y="2420888"/>
              <a:chExt cx="4030813" cy="342896"/>
            </a:xfrm>
          </p:grpSpPr>
          <p:sp>
            <p:nvSpPr>
              <p:cNvPr id="21552" name="Text Box 42"/>
              <p:cNvSpPr txBox="1">
                <a:spLocks noChangeArrowheads="1"/>
              </p:cNvSpPr>
              <p:nvPr/>
            </p:nvSpPr>
            <p:spPr bwMode="auto">
              <a:xfrm>
                <a:off x="4515643" y="2420888"/>
                <a:ext cx="4030813" cy="342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545" tIns="25772" rIns="51545" bIns="25772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1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Cu</a:t>
                </a:r>
                <a:r>
                  <a:rPr lang="it-IT" altLang="it-IT" sz="21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2+</a:t>
                </a:r>
                <a:r>
                  <a:rPr lang="it-IT" altLang="it-IT" sz="21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+ 2e	    Cu  (riduzione)</a:t>
                </a:r>
              </a:p>
            </p:txBody>
          </p:sp>
          <p:sp>
            <p:nvSpPr>
              <p:cNvPr id="21553" name="Line 43"/>
              <p:cNvSpPr>
                <a:spLocks noChangeShapeType="1"/>
              </p:cNvSpPr>
              <p:nvPr/>
            </p:nvSpPr>
            <p:spPr bwMode="auto">
              <a:xfrm>
                <a:off x="5930106" y="2589163"/>
                <a:ext cx="528567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1577976" y="2413000"/>
            <a:ext cx="75088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f.e.m. = 0,34 V = E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cat</a:t>
            </a: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-E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= E°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Cu</a:t>
            </a:r>
            <a:r>
              <a:rPr lang="it-IT" altLang="it-IT" sz="1700" b="1" baseline="-2000">
                <a:solidFill>
                  <a:srgbClr val="000066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/Cu</a:t>
            </a: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 - 0,000 = E°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Cu</a:t>
            </a:r>
            <a:r>
              <a:rPr lang="it-IT" altLang="it-IT" sz="1700" b="1" baseline="-2000">
                <a:solidFill>
                  <a:srgbClr val="000066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/Cu</a:t>
            </a:r>
          </a:p>
        </p:txBody>
      </p:sp>
      <p:grpSp>
        <p:nvGrpSpPr>
          <p:cNvPr id="36" name="Gruppo 35"/>
          <p:cNvGrpSpPr>
            <a:grpSpLocks/>
          </p:cNvGrpSpPr>
          <p:nvPr/>
        </p:nvGrpSpPr>
        <p:grpSpPr bwMode="auto">
          <a:xfrm>
            <a:off x="1730376" y="2887664"/>
            <a:ext cx="2748835" cy="522287"/>
            <a:chOff x="1973263" y="4244975"/>
            <a:chExt cx="2748835" cy="522288"/>
          </a:xfrm>
        </p:grpSpPr>
        <p:sp>
          <p:nvSpPr>
            <p:cNvPr id="21548" name="Rectangle 14"/>
            <p:cNvSpPr>
              <a:spLocks noChangeArrowheads="1"/>
            </p:cNvSpPr>
            <p:nvPr/>
          </p:nvSpPr>
          <p:spPr bwMode="auto">
            <a:xfrm>
              <a:off x="1973263" y="4244975"/>
              <a:ext cx="2743200" cy="522288"/>
            </a:xfrm>
            <a:prstGeom prst="rect">
              <a:avLst/>
            </a:prstGeom>
            <a:noFill/>
            <a:ln w="57150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49" name="Text Box 45"/>
            <p:cNvSpPr txBox="1">
              <a:spLocks noChangeArrowheads="1"/>
            </p:cNvSpPr>
            <p:nvPr/>
          </p:nvSpPr>
          <p:spPr bwMode="auto">
            <a:xfrm>
              <a:off x="1995488" y="4332288"/>
              <a:ext cx="2726610" cy="342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E°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Cu</a:t>
              </a:r>
              <a:r>
                <a:rPr lang="it-IT" altLang="it-IT" sz="1900" b="1" baseline="-2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/Cu</a:t>
              </a: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= + 0,34 V</a:t>
              </a:r>
              <a:endPara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4" name="Gruppo 73"/>
          <p:cNvGrpSpPr>
            <a:grpSpLocks/>
          </p:cNvGrpSpPr>
          <p:nvPr/>
        </p:nvGrpSpPr>
        <p:grpSpPr bwMode="auto">
          <a:xfrm>
            <a:off x="1654176" y="3600451"/>
            <a:ext cx="6843713" cy="384175"/>
            <a:chOff x="130658" y="3599946"/>
            <a:chExt cx="6843712" cy="384175"/>
          </a:xfrm>
        </p:grpSpPr>
        <p:sp>
          <p:nvSpPr>
            <p:cNvPr id="21546" name="Text Box 46"/>
            <p:cNvSpPr txBox="1">
              <a:spLocks noChangeArrowheads="1"/>
            </p:cNvSpPr>
            <p:nvPr/>
          </p:nvSpPr>
          <p:spPr bwMode="auto">
            <a:xfrm>
              <a:off x="130658" y="3599946"/>
              <a:ext cx="6843712" cy="38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Esempio 2.</a:t>
              </a: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 Misura di E° dell'elettrodo: Zn</a:t>
              </a:r>
              <a:r>
                <a:rPr lang="it-IT" altLang="it-IT" sz="21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 + 2e    Zn</a:t>
              </a:r>
            </a:p>
          </p:txBody>
        </p:sp>
        <p:sp>
          <p:nvSpPr>
            <p:cNvPr id="21547" name="Line 47"/>
            <p:cNvSpPr>
              <a:spLocks noChangeShapeType="1"/>
            </p:cNvSpPr>
            <p:nvPr/>
          </p:nvSpPr>
          <p:spPr bwMode="auto">
            <a:xfrm flipV="1">
              <a:off x="6320806" y="3785321"/>
              <a:ext cx="295275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5" name="Gruppo 74"/>
          <p:cNvGrpSpPr>
            <a:grpSpLocks/>
          </p:cNvGrpSpPr>
          <p:nvPr/>
        </p:nvGrpSpPr>
        <p:grpSpPr bwMode="auto">
          <a:xfrm>
            <a:off x="1728668" y="4017964"/>
            <a:ext cx="4826240" cy="1673225"/>
            <a:chOff x="204370" y="4017467"/>
            <a:chExt cx="4826240" cy="1673225"/>
          </a:xfrm>
        </p:grpSpPr>
        <p:sp>
          <p:nvSpPr>
            <p:cNvPr id="21522" name="Text Box 53"/>
            <p:cNvSpPr txBox="1">
              <a:spLocks noChangeArrowheads="1"/>
            </p:cNvSpPr>
            <p:nvPr/>
          </p:nvSpPr>
          <p:spPr bwMode="auto">
            <a:xfrm>
              <a:off x="728364" y="4025215"/>
              <a:ext cx="206689" cy="42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-</a:t>
              </a:r>
            </a:p>
          </p:txBody>
        </p:sp>
        <p:grpSp>
          <p:nvGrpSpPr>
            <p:cNvPr id="21523" name="Gruppo 63"/>
            <p:cNvGrpSpPr>
              <a:grpSpLocks/>
            </p:cNvGrpSpPr>
            <p:nvPr/>
          </p:nvGrpSpPr>
          <p:grpSpPr bwMode="auto">
            <a:xfrm>
              <a:off x="204370" y="4017467"/>
              <a:ext cx="4826240" cy="1673225"/>
              <a:chOff x="1063506" y="4513946"/>
              <a:chExt cx="4826240" cy="1673225"/>
            </a:xfrm>
          </p:grpSpPr>
          <p:grpSp>
            <p:nvGrpSpPr>
              <p:cNvPr id="21524" name="Group 3"/>
              <p:cNvGrpSpPr>
                <a:grpSpLocks/>
              </p:cNvGrpSpPr>
              <p:nvPr/>
            </p:nvGrpSpPr>
            <p:grpSpPr bwMode="auto">
              <a:xfrm>
                <a:off x="1100138" y="4909234"/>
                <a:ext cx="2079625" cy="1277937"/>
                <a:chOff x="1776" y="5376"/>
                <a:chExt cx="3360" cy="1536"/>
              </a:xfrm>
            </p:grpSpPr>
            <p:sp>
              <p:nvSpPr>
                <p:cNvPr id="21544" name="AutoShape 4"/>
                <p:cNvSpPr>
                  <a:spLocks noChangeArrowheads="1"/>
                </p:cNvSpPr>
                <p:nvPr/>
              </p:nvSpPr>
              <p:spPr bwMode="auto">
                <a:xfrm>
                  <a:off x="1776" y="5472"/>
                  <a:ext cx="3360" cy="144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5" name="Rectangle 5"/>
                <p:cNvSpPr>
                  <a:spLocks noChangeArrowheads="1"/>
                </p:cNvSpPr>
                <p:nvPr/>
              </p:nvSpPr>
              <p:spPr bwMode="auto">
                <a:xfrm>
                  <a:off x="1794" y="5376"/>
                  <a:ext cx="331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525" name="AutoShape 6"/>
              <p:cNvSpPr>
                <a:spLocks noChangeArrowheads="1"/>
              </p:cNvSpPr>
              <p:nvPr/>
            </p:nvSpPr>
            <p:spPr bwMode="auto">
              <a:xfrm>
                <a:off x="1125538" y="5393421"/>
                <a:ext cx="2035175" cy="768350"/>
              </a:xfrm>
              <a:prstGeom prst="roundRect">
                <a:avLst>
                  <a:gd name="adj" fmla="val 17380"/>
                </a:avLst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6" name="Freeform 7"/>
              <p:cNvSpPr>
                <a:spLocks/>
              </p:cNvSpPr>
              <p:nvPr/>
            </p:nvSpPr>
            <p:spPr bwMode="auto">
              <a:xfrm>
                <a:off x="1100138" y="5375959"/>
                <a:ext cx="2060575" cy="53975"/>
              </a:xfrm>
              <a:custGeom>
                <a:avLst/>
                <a:gdLst>
                  <a:gd name="T0" fmla="*/ 0 w 3352"/>
                  <a:gd name="T1" fmla="*/ 2147483646 h 135"/>
                  <a:gd name="T2" fmla="*/ 2147483646 w 3352"/>
                  <a:gd name="T3" fmla="*/ 2147483646 h 135"/>
                  <a:gd name="T4" fmla="*/ 2147483646 w 3352"/>
                  <a:gd name="T5" fmla="*/ 2147483646 h 135"/>
                  <a:gd name="T6" fmla="*/ 2147483646 w 3352"/>
                  <a:gd name="T7" fmla="*/ 2147483646 h 135"/>
                  <a:gd name="T8" fmla="*/ 2147483646 w 3352"/>
                  <a:gd name="T9" fmla="*/ 2147483646 h 135"/>
                  <a:gd name="T10" fmla="*/ 2147483646 w 3352"/>
                  <a:gd name="T11" fmla="*/ 2147483646 h 135"/>
                  <a:gd name="T12" fmla="*/ 2147483646 w 3352"/>
                  <a:gd name="T13" fmla="*/ 2147483646 h 135"/>
                  <a:gd name="T14" fmla="*/ 2147483646 w 3352"/>
                  <a:gd name="T15" fmla="*/ 2147483646 h 135"/>
                  <a:gd name="T16" fmla="*/ 2147483646 w 3352"/>
                  <a:gd name="T17" fmla="*/ 2147483646 h 135"/>
                  <a:gd name="T18" fmla="*/ 2147483646 w 3352"/>
                  <a:gd name="T19" fmla="*/ 2147483646 h 135"/>
                  <a:gd name="T20" fmla="*/ 2147483646 w 3352"/>
                  <a:gd name="T21" fmla="*/ 2147483646 h 135"/>
                  <a:gd name="T22" fmla="*/ 2147483646 w 3352"/>
                  <a:gd name="T23" fmla="*/ 2147483646 h 135"/>
                  <a:gd name="T24" fmla="*/ 2147483646 w 3352"/>
                  <a:gd name="T25" fmla="*/ 2147483646 h 135"/>
                  <a:gd name="T26" fmla="*/ 2147483646 w 3352"/>
                  <a:gd name="T27" fmla="*/ 2147483646 h 135"/>
                  <a:gd name="T28" fmla="*/ 2147483646 w 3352"/>
                  <a:gd name="T29" fmla="*/ 2147483646 h 135"/>
                  <a:gd name="T30" fmla="*/ 2147483646 w 3352"/>
                  <a:gd name="T31" fmla="*/ 2147483646 h 135"/>
                  <a:gd name="T32" fmla="*/ 2147483646 w 3352"/>
                  <a:gd name="T33" fmla="*/ 2147483646 h 135"/>
                  <a:gd name="T34" fmla="*/ 2147483646 w 3352"/>
                  <a:gd name="T35" fmla="*/ 2147483646 h 135"/>
                  <a:gd name="T36" fmla="*/ 2147483646 w 3352"/>
                  <a:gd name="T37" fmla="*/ 0 h 135"/>
                  <a:gd name="T38" fmla="*/ 2147483646 w 3352"/>
                  <a:gd name="T39" fmla="*/ 2147483646 h 135"/>
                  <a:gd name="T40" fmla="*/ 2147483646 w 3352"/>
                  <a:gd name="T41" fmla="*/ 2147483646 h 135"/>
                  <a:gd name="T42" fmla="*/ 2147483646 w 3352"/>
                  <a:gd name="T43" fmla="*/ 214748364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1527" name="Group 9"/>
              <p:cNvGrpSpPr>
                <a:grpSpLocks/>
              </p:cNvGrpSpPr>
              <p:nvPr/>
            </p:nvGrpSpPr>
            <p:grpSpPr bwMode="auto">
              <a:xfrm>
                <a:off x="3727451" y="4909234"/>
                <a:ext cx="2078037" cy="1244600"/>
                <a:chOff x="1776" y="5376"/>
                <a:chExt cx="3360" cy="1536"/>
              </a:xfrm>
            </p:grpSpPr>
            <p:sp>
              <p:nvSpPr>
                <p:cNvPr id="21542" name="AutoShape 10"/>
                <p:cNvSpPr>
                  <a:spLocks noChangeArrowheads="1"/>
                </p:cNvSpPr>
                <p:nvPr/>
              </p:nvSpPr>
              <p:spPr bwMode="auto">
                <a:xfrm>
                  <a:off x="1776" y="5472"/>
                  <a:ext cx="3360" cy="144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3" name="Rectangle 11"/>
                <p:cNvSpPr>
                  <a:spLocks noChangeArrowheads="1"/>
                </p:cNvSpPr>
                <p:nvPr/>
              </p:nvSpPr>
              <p:spPr bwMode="auto">
                <a:xfrm>
                  <a:off x="1794" y="5376"/>
                  <a:ext cx="331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1528" name="AutoShape 12"/>
              <p:cNvSpPr>
                <a:spLocks noChangeArrowheads="1"/>
              </p:cNvSpPr>
              <p:nvPr/>
            </p:nvSpPr>
            <p:spPr bwMode="auto">
              <a:xfrm>
                <a:off x="3752851" y="5380721"/>
                <a:ext cx="2033587" cy="749300"/>
              </a:xfrm>
              <a:prstGeom prst="roundRect">
                <a:avLst>
                  <a:gd name="adj" fmla="val 17380"/>
                </a:avLst>
              </a:prstGeom>
              <a:solidFill>
                <a:srgbClr val="0099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29" name="Freeform 13"/>
              <p:cNvSpPr>
                <a:spLocks/>
              </p:cNvSpPr>
              <p:nvPr/>
            </p:nvSpPr>
            <p:spPr bwMode="auto">
              <a:xfrm>
                <a:off x="3727451" y="5364846"/>
                <a:ext cx="2058987" cy="52388"/>
              </a:xfrm>
              <a:custGeom>
                <a:avLst/>
                <a:gdLst>
                  <a:gd name="T0" fmla="*/ 0 w 3352"/>
                  <a:gd name="T1" fmla="*/ 2147483646 h 135"/>
                  <a:gd name="T2" fmla="*/ 2147483646 w 3352"/>
                  <a:gd name="T3" fmla="*/ 2147483646 h 135"/>
                  <a:gd name="T4" fmla="*/ 2147483646 w 3352"/>
                  <a:gd name="T5" fmla="*/ 2147483646 h 135"/>
                  <a:gd name="T6" fmla="*/ 2147483646 w 3352"/>
                  <a:gd name="T7" fmla="*/ 2147483646 h 135"/>
                  <a:gd name="T8" fmla="*/ 2147483646 w 3352"/>
                  <a:gd name="T9" fmla="*/ 2147483646 h 135"/>
                  <a:gd name="T10" fmla="*/ 2147483646 w 3352"/>
                  <a:gd name="T11" fmla="*/ 2147483646 h 135"/>
                  <a:gd name="T12" fmla="*/ 2147483646 w 3352"/>
                  <a:gd name="T13" fmla="*/ 2147483646 h 135"/>
                  <a:gd name="T14" fmla="*/ 2147483646 w 3352"/>
                  <a:gd name="T15" fmla="*/ 2147483646 h 135"/>
                  <a:gd name="T16" fmla="*/ 2147483646 w 3352"/>
                  <a:gd name="T17" fmla="*/ 2147483646 h 135"/>
                  <a:gd name="T18" fmla="*/ 2147483646 w 3352"/>
                  <a:gd name="T19" fmla="*/ 2147483646 h 135"/>
                  <a:gd name="T20" fmla="*/ 2147483646 w 3352"/>
                  <a:gd name="T21" fmla="*/ 2147483646 h 135"/>
                  <a:gd name="T22" fmla="*/ 2147483646 w 3352"/>
                  <a:gd name="T23" fmla="*/ 2147483646 h 135"/>
                  <a:gd name="T24" fmla="*/ 2147483646 w 3352"/>
                  <a:gd name="T25" fmla="*/ 2147483646 h 135"/>
                  <a:gd name="T26" fmla="*/ 2147483646 w 3352"/>
                  <a:gd name="T27" fmla="*/ 2147483646 h 135"/>
                  <a:gd name="T28" fmla="*/ 2147483646 w 3352"/>
                  <a:gd name="T29" fmla="*/ 2147483646 h 135"/>
                  <a:gd name="T30" fmla="*/ 2147483646 w 3352"/>
                  <a:gd name="T31" fmla="*/ 2147483646 h 135"/>
                  <a:gd name="T32" fmla="*/ 2147483646 w 3352"/>
                  <a:gd name="T33" fmla="*/ 2147483646 h 135"/>
                  <a:gd name="T34" fmla="*/ 2147483646 w 3352"/>
                  <a:gd name="T35" fmla="*/ 2147483646 h 135"/>
                  <a:gd name="T36" fmla="*/ 2147483646 w 3352"/>
                  <a:gd name="T37" fmla="*/ 0 h 135"/>
                  <a:gd name="T38" fmla="*/ 2147483646 w 3352"/>
                  <a:gd name="T39" fmla="*/ 2147483646 h 135"/>
                  <a:gd name="T40" fmla="*/ 2147483646 w 3352"/>
                  <a:gd name="T41" fmla="*/ 2147483646 h 135"/>
                  <a:gd name="T42" fmla="*/ 2147483646 w 3352"/>
                  <a:gd name="T43" fmla="*/ 214748364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5715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30" name="AutoShape 48"/>
              <p:cNvSpPr>
                <a:spLocks/>
              </p:cNvSpPr>
              <p:nvPr/>
            </p:nvSpPr>
            <p:spPr bwMode="auto">
              <a:xfrm rot="5400000">
                <a:off x="3294064" y="4363133"/>
                <a:ext cx="609600" cy="1800225"/>
              </a:xfrm>
              <a:prstGeom prst="leftBracket">
                <a:avLst>
                  <a:gd name="adj" fmla="val 0"/>
                </a:avLst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1" name="AutoShape 49"/>
              <p:cNvSpPr>
                <a:spLocks/>
              </p:cNvSpPr>
              <p:nvPr/>
            </p:nvSpPr>
            <p:spPr bwMode="auto">
              <a:xfrm rot="5400000">
                <a:off x="3370263" y="4591734"/>
                <a:ext cx="458788" cy="1471612"/>
              </a:xfrm>
              <a:prstGeom prst="leftBracket">
                <a:avLst>
                  <a:gd name="adj" fmla="val 0"/>
                </a:avLst>
              </a:prstGeom>
              <a:noFill/>
              <a:ln w="476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2" name="Text Box 50"/>
              <p:cNvSpPr txBox="1">
                <a:spLocks noChangeArrowheads="1"/>
              </p:cNvSpPr>
              <p:nvPr/>
            </p:nvSpPr>
            <p:spPr bwMode="auto">
              <a:xfrm>
                <a:off x="3275013" y="4513946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545" tIns="25772" rIns="51545" bIns="25772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00"/>
                    </a:solidFill>
                  </a:rPr>
                  <a:t>0,76 V</a:t>
                </a:r>
              </a:p>
            </p:txBody>
          </p:sp>
          <p:sp>
            <p:nvSpPr>
              <p:cNvPr id="21533" name="Line 51"/>
              <p:cNvSpPr>
                <a:spLocks noChangeShapeType="1"/>
              </p:cNvSpPr>
              <p:nvPr/>
            </p:nvSpPr>
            <p:spPr bwMode="auto">
              <a:xfrm flipH="1">
                <a:off x="2178051" y="4710796"/>
                <a:ext cx="1055687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34" name="Line 52"/>
              <p:cNvSpPr>
                <a:spLocks noChangeShapeType="1"/>
              </p:cNvSpPr>
              <p:nvPr/>
            </p:nvSpPr>
            <p:spPr bwMode="auto">
              <a:xfrm flipV="1">
                <a:off x="4078288" y="4710796"/>
                <a:ext cx="10541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35" name="Text Box 54"/>
              <p:cNvSpPr txBox="1">
                <a:spLocks noChangeArrowheads="1"/>
              </p:cNvSpPr>
              <p:nvPr/>
            </p:nvSpPr>
            <p:spPr bwMode="auto">
              <a:xfrm>
                <a:off x="5438776" y="4526646"/>
                <a:ext cx="278825" cy="421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545" tIns="25772" rIns="51545" bIns="25772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00"/>
                    </a:solidFill>
                  </a:rPr>
                  <a:t>+</a:t>
                </a:r>
              </a:p>
            </p:txBody>
          </p:sp>
          <p:sp>
            <p:nvSpPr>
              <p:cNvPr id="21536" name="Oval 55"/>
              <p:cNvSpPr>
                <a:spLocks noChangeArrowheads="1"/>
              </p:cNvSpPr>
              <p:nvPr/>
            </p:nvSpPr>
            <p:spPr bwMode="auto">
              <a:xfrm>
                <a:off x="5395913" y="4579034"/>
                <a:ext cx="338138" cy="347662"/>
              </a:xfrm>
              <a:prstGeom prst="ellips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7" name="Oval 56"/>
              <p:cNvSpPr>
                <a:spLocks noChangeArrowheads="1"/>
              </p:cNvSpPr>
              <p:nvPr/>
            </p:nvSpPr>
            <p:spPr bwMode="auto">
              <a:xfrm>
                <a:off x="1519238" y="4572684"/>
                <a:ext cx="338138" cy="349250"/>
              </a:xfrm>
              <a:prstGeom prst="ellips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38" name="Text Box 57"/>
              <p:cNvSpPr txBox="1">
                <a:spLocks noChangeArrowheads="1"/>
              </p:cNvSpPr>
              <p:nvPr/>
            </p:nvSpPr>
            <p:spPr bwMode="auto">
              <a:xfrm>
                <a:off x="1063506" y="5520421"/>
                <a:ext cx="2168765" cy="606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545" tIns="25772" rIns="51545" bIns="25772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Elettrodo Normale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Zn</a:t>
                </a:r>
                <a:r>
                  <a:rPr lang="it-IT" altLang="it-IT" sz="1800" b="1" baseline="3000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+2</a:t>
                </a:r>
                <a:r>
                  <a:rPr lang="it-IT" altLang="it-IT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/Zn</a:t>
                </a:r>
                <a:endParaRPr lang="it-IT" altLang="it-IT" sz="18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539" name="Text Box 58"/>
              <p:cNvSpPr txBox="1">
                <a:spLocks noChangeArrowheads="1"/>
              </p:cNvSpPr>
              <p:nvPr/>
            </p:nvSpPr>
            <p:spPr bwMode="auto">
              <a:xfrm>
                <a:off x="3720981" y="5509309"/>
                <a:ext cx="2168765" cy="606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545" tIns="25772" rIns="51545" bIns="25772">
                <a:spAutoFit/>
              </a:bodyPr>
              <a:lstStyle>
                <a:lvl1pPr defTabSz="515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5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5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5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5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5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Elettrodo Normale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ad idrogeno</a:t>
                </a:r>
                <a:endParaRPr lang="it-IT" altLang="it-IT" sz="18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540" name="Line 64"/>
              <p:cNvSpPr>
                <a:spLocks noChangeShapeType="1"/>
              </p:cNvSpPr>
              <p:nvPr/>
            </p:nvSpPr>
            <p:spPr bwMode="auto">
              <a:xfrm flipV="1">
                <a:off x="2119313" y="4652059"/>
                <a:ext cx="0" cy="708025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41" name="Line 65"/>
              <p:cNvSpPr>
                <a:spLocks noChangeShapeType="1"/>
              </p:cNvSpPr>
              <p:nvPr/>
            </p:nvSpPr>
            <p:spPr bwMode="auto">
              <a:xfrm flipV="1">
                <a:off x="5197476" y="4652059"/>
                <a:ext cx="0" cy="708025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13" name="Line 47"/>
          <p:cNvSpPr>
            <a:spLocks noChangeShapeType="1"/>
          </p:cNvSpPr>
          <p:nvPr/>
        </p:nvSpPr>
        <p:spPr bwMode="auto">
          <a:xfrm flipV="1">
            <a:off x="8189914" y="188913"/>
            <a:ext cx="295275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3" name="Gruppo 72"/>
          <p:cNvGrpSpPr>
            <a:grpSpLocks/>
          </p:cNvGrpSpPr>
          <p:nvPr/>
        </p:nvGrpSpPr>
        <p:grpSpPr bwMode="auto">
          <a:xfrm>
            <a:off x="6734176" y="4149725"/>
            <a:ext cx="3992563" cy="1530350"/>
            <a:chOff x="5210758" y="4150222"/>
            <a:chExt cx="3991699" cy="1529203"/>
          </a:xfrm>
        </p:grpSpPr>
        <p:sp>
          <p:nvSpPr>
            <p:cNvPr id="21519" name="Text Box 59"/>
            <p:cNvSpPr txBox="1">
              <a:spLocks noChangeArrowheads="1"/>
            </p:cNvSpPr>
            <p:nvPr/>
          </p:nvSpPr>
          <p:spPr bwMode="auto">
            <a:xfrm>
              <a:off x="5279855" y="4150222"/>
              <a:ext cx="3526508" cy="1118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Poiché l'elettrodo di Zn ha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potenziale più negativo, è 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l'</a:t>
              </a: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ANODO</a:t>
              </a:r>
              <a:r>
                <a:rPr lang="it-IT" altLang="it-IT" sz="2100">
                  <a:solidFill>
                    <a:srgbClr val="000066"/>
                  </a:solidFill>
                  <a:latin typeface="Comic Sans MS" panose="030F0702030302020204" pitchFamily="66" charset="0"/>
                </a:rPr>
                <a:t>:</a:t>
              </a:r>
            </a:p>
          </p:txBody>
        </p:sp>
        <p:sp>
          <p:nvSpPr>
            <p:cNvPr id="21520" name="Text Box 60"/>
            <p:cNvSpPr txBox="1">
              <a:spLocks noChangeArrowheads="1"/>
            </p:cNvSpPr>
            <p:nvPr/>
          </p:nvSpPr>
          <p:spPr bwMode="auto">
            <a:xfrm>
              <a:off x="5210758" y="5336529"/>
              <a:ext cx="3991699" cy="342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Zn	    Zn</a:t>
              </a:r>
              <a:r>
                <a:rPr lang="it-IT" altLang="it-IT" sz="21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+ 2e(ossidazione)</a:t>
              </a:r>
            </a:p>
          </p:txBody>
        </p:sp>
        <p:sp>
          <p:nvSpPr>
            <p:cNvPr id="21521" name="Line 47"/>
            <p:cNvSpPr>
              <a:spLocks noChangeShapeType="1"/>
            </p:cNvSpPr>
            <p:nvPr/>
          </p:nvSpPr>
          <p:spPr bwMode="auto">
            <a:xfrm flipV="1">
              <a:off x="5872082" y="5507977"/>
              <a:ext cx="295275" cy="0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9" name="Text Box 62"/>
          <p:cNvSpPr txBox="1">
            <a:spLocks noChangeArrowheads="1"/>
          </p:cNvSpPr>
          <p:nvPr/>
        </p:nvSpPr>
        <p:spPr bwMode="auto">
          <a:xfrm>
            <a:off x="1803400" y="5815013"/>
            <a:ext cx="5453318" cy="3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545" tIns="25772" rIns="51545" bIns="25772">
            <a:spAutoFit/>
          </a:bodyPr>
          <a:lstStyle>
            <a:lvl1pPr defTabSz="515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5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5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5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5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5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E = 0,76 V = E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cat</a:t>
            </a: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-E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an</a:t>
            </a:r>
            <a:r>
              <a:rPr lang="it-IT" altLang="it-IT" sz="2100" b="1">
                <a:solidFill>
                  <a:srgbClr val="000066"/>
                </a:solidFill>
                <a:latin typeface="Comic Sans MS" panose="030F0702030302020204" pitchFamily="66" charset="0"/>
              </a:rPr>
              <a:t>= 0,000 - E°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Zn</a:t>
            </a:r>
            <a:r>
              <a:rPr lang="it-IT" altLang="it-IT" sz="1700" b="1" baseline="-2000">
                <a:solidFill>
                  <a:srgbClr val="000066"/>
                </a:solidFill>
                <a:latin typeface="Comic Sans MS" panose="030F0702030302020204" pitchFamily="66" charset="0"/>
              </a:rPr>
              <a:t>2+</a:t>
            </a:r>
            <a:r>
              <a: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/Zn</a:t>
            </a:r>
          </a:p>
        </p:txBody>
      </p:sp>
      <p:grpSp>
        <p:nvGrpSpPr>
          <p:cNvPr id="70" name="Gruppo 69"/>
          <p:cNvGrpSpPr>
            <a:grpSpLocks/>
          </p:cNvGrpSpPr>
          <p:nvPr/>
        </p:nvGrpSpPr>
        <p:grpSpPr bwMode="auto">
          <a:xfrm>
            <a:off x="1839913" y="6251575"/>
            <a:ext cx="2755900" cy="522288"/>
            <a:chOff x="2036763" y="8534400"/>
            <a:chExt cx="2755900" cy="522288"/>
          </a:xfrm>
        </p:grpSpPr>
        <p:sp>
          <p:nvSpPr>
            <p:cNvPr id="21517" name="Rectangle 66"/>
            <p:cNvSpPr>
              <a:spLocks noChangeArrowheads="1"/>
            </p:cNvSpPr>
            <p:nvPr/>
          </p:nvSpPr>
          <p:spPr bwMode="auto">
            <a:xfrm>
              <a:off x="2036763" y="8534400"/>
              <a:ext cx="2743200" cy="522288"/>
            </a:xfrm>
            <a:prstGeom prst="rect">
              <a:avLst/>
            </a:prstGeom>
            <a:noFill/>
            <a:ln w="57150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21518" name="Text Box 67"/>
            <p:cNvSpPr txBox="1">
              <a:spLocks noChangeArrowheads="1"/>
            </p:cNvSpPr>
            <p:nvPr/>
          </p:nvSpPr>
          <p:spPr bwMode="auto">
            <a:xfrm>
              <a:off x="2058988" y="8621713"/>
              <a:ext cx="2733675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545" tIns="25772" rIns="51545" bIns="25772">
              <a:spAutoFit/>
            </a:bodyPr>
            <a:lstStyle>
              <a:lvl1pPr defTabSz="515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5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5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5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5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5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E°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Zn</a:t>
              </a:r>
              <a:r>
                <a:rPr lang="it-IT" altLang="it-IT" sz="1900" b="1" baseline="-2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1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/Zn</a:t>
              </a: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= - 0,76 V</a:t>
              </a:r>
              <a:endPara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13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58"/>
    </mc:Choice>
    <mc:Fallback>
      <p:transition spd="slow" advTm="19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7143750" y="119064"/>
            <a:ext cx="2623116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FFFF00"/>
                </a:solidFill>
                <a:latin typeface="Arial Black" panose="020B0A04020102020204" pitchFamily="34" charset="0"/>
              </a:rPr>
              <a:t>(25°C    1 Atm)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916239" y="690563"/>
            <a:ext cx="32654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CC66"/>
                </a:solidFill>
                <a:latin typeface="Arial" panose="020B0604020202020204" pitchFamily="34" charset="0"/>
              </a:rPr>
              <a:t>Semielemento o Elettrodo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959725" y="665163"/>
            <a:ext cx="723900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CC66"/>
                </a:solidFill>
                <a:latin typeface="Arial" panose="020B0604020202020204" pitchFamily="34" charset="0"/>
              </a:rPr>
              <a:t>E° (V)</a:t>
            </a:r>
          </a:p>
        </p:txBody>
      </p:sp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2540000" y="1030288"/>
            <a:ext cx="6858000" cy="87312"/>
          </a:xfrm>
          <a:prstGeom prst="bevel">
            <a:avLst>
              <a:gd name="adj" fmla="val 50000"/>
            </a:avLst>
          </a:prstGeom>
          <a:gradFill rotWithShape="0">
            <a:gsLst>
              <a:gs pos="0">
                <a:srgbClr val="5E7676"/>
              </a:gs>
              <a:gs pos="50000">
                <a:srgbClr val="00FFFF"/>
              </a:gs>
              <a:gs pos="100000">
                <a:srgbClr val="5E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000000"/>
              </a:solidFill>
            </a:endParaRP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2540000" y="604839"/>
            <a:ext cx="6858000" cy="85725"/>
          </a:xfrm>
          <a:prstGeom prst="bevel">
            <a:avLst>
              <a:gd name="adj" fmla="val 50000"/>
            </a:avLst>
          </a:prstGeom>
          <a:gradFill rotWithShape="0">
            <a:gsLst>
              <a:gs pos="0">
                <a:srgbClr val="5E7676"/>
              </a:gs>
              <a:gs pos="50000">
                <a:srgbClr val="00FFFF"/>
              </a:gs>
              <a:gs pos="100000">
                <a:srgbClr val="5E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000">
              <a:solidFill>
                <a:srgbClr val="000000"/>
              </a:solidFill>
            </a:endParaRPr>
          </a:p>
        </p:txBody>
      </p: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2551113" y="981075"/>
            <a:ext cx="6756400" cy="6034088"/>
            <a:chOff x="1027513" y="980728"/>
            <a:chExt cx="6756567" cy="6034036"/>
          </a:xfrm>
        </p:grpSpPr>
        <p:grpSp>
          <p:nvGrpSpPr>
            <p:cNvPr id="22537" name="Gruppo 57"/>
            <p:cNvGrpSpPr>
              <a:grpSpLocks/>
            </p:cNvGrpSpPr>
            <p:nvPr/>
          </p:nvGrpSpPr>
          <p:grpSpPr bwMode="auto">
            <a:xfrm>
              <a:off x="1041247" y="980728"/>
              <a:ext cx="6742833" cy="6034036"/>
              <a:chOff x="1041247" y="980728"/>
              <a:chExt cx="6742833" cy="6034036"/>
            </a:xfrm>
          </p:grpSpPr>
          <p:sp>
            <p:nvSpPr>
              <p:cNvPr id="22539" name="Text Box 6"/>
              <p:cNvSpPr txBox="1">
                <a:spLocks noChangeArrowheads="1"/>
              </p:cNvSpPr>
              <p:nvPr/>
            </p:nvSpPr>
            <p:spPr bwMode="auto">
              <a:xfrm>
                <a:off x="1041247" y="980728"/>
                <a:ext cx="6742833" cy="60340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081088" algn="l"/>
                    <a:tab pos="1827213" algn="l"/>
                    <a:tab pos="3140075" algn="l"/>
                    <a:tab pos="5683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Li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e	Li	- 3,02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Na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e	Na	- 2,71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Fe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	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	2e	Fe	- 0,44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Cr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3+	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 	e	Cr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- 0,41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Co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2e	Co	- 0,28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Pb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	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	2e	Pb	- 0,13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CCFFCC"/>
                    </a:solidFill>
                    <a:latin typeface="Arial" panose="020B0604020202020204" pitchFamily="34" charset="0"/>
                  </a:rPr>
                  <a:t>2H</a:t>
                </a:r>
                <a:r>
                  <a:rPr lang="it-IT" altLang="it-IT" sz="2300" b="1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300" b="1">
                    <a:solidFill>
                      <a:srgbClr val="CCFFCC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300" b="1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300" b="1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2e	H</a:t>
                </a:r>
                <a:r>
                  <a:rPr lang="it-IT" altLang="it-IT" sz="2300" b="1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2(g)</a:t>
                </a:r>
                <a:r>
                  <a:rPr lang="it-IT" altLang="it-IT" sz="2300" b="1">
                    <a:solidFill>
                      <a:srgbClr val="CCFFCC"/>
                    </a:solidFill>
                    <a:latin typeface="Arial" panose="020B0604020202020204" pitchFamily="34" charset="0"/>
                  </a:rPr>
                  <a:t> + 2H</a:t>
                </a:r>
                <a:r>
                  <a:rPr lang="it-IT" altLang="it-IT" sz="2300" b="1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300" b="1">
                    <a:solidFill>
                      <a:srgbClr val="CCFFCC"/>
                    </a:solidFill>
                    <a:latin typeface="Arial" panose="020B0604020202020204" pitchFamily="34" charset="0"/>
                  </a:rPr>
                  <a:t>O	  0,000</a:t>
                </a:r>
                <a:endParaRPr lang="it-IT" altLang="it-IT" sz="2300">
                  <a:solidFill>
                    <a:srgbClr val="CCFFCC"/>
                  </a:solidFill>
                  <a:latin typeface="Arial" panose="020B0604020202020204" pitchFamily="34" charset="0"/>
                </a:endParaRP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Sn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4+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2e	Sn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+ 0,15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Cu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 	2e	Cu	+ 0,34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I</a:t>
                </a:r>
                <a:r>
                  <a:rPr lang="it-IT" altLang="it-IT" sz="2300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 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2e	2I</a:t>
                </a:r>
                <a:r>
                  <a:rPr lang="it-IT" altLang="it-IT" sz="2300" baseline="5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+ 0,54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Br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2e	2Br</a:t>
                </a:r>
                <a:r>
                  <a:rPr lang="it-IT" altLang="it-IT" sz="2300" baseline="5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 	+ 1,09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300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2(g)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 + 4H</a:t>
                </a:r>
                <a:r>
                  <a:rPr lang="it-IT" altLang="it-IT" sz="2300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 + 4e	6H</a:t>
                </a:r>
                <a:r>
                  <a:rPr lang="it-IT" altLang="it-IT" sz="2300" baseline="-25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O	+ 1,23</a:t>
                </a:r>
              </a:p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Co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3+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	e	Co</a:t>
                </a:r>
                <a:r>
                  <a:rPr lang="it-IT" altLang="it-IT" sz="2300" baseline="30000">
                    <a:solidFill>
                      <a:srgbClr val="CCFFCC"/>
                    </a:solidFill>
                    <a:latin typeface="Arial" panose="020B0604020202020204" pitchFamily="34" charset="0"/>
                  </a:rPr>
                  <a:t>2+</a:t>
                </a:r>
                <a:r>
                  <a:rPr lang="it-IT" altLang="it-IT" sz="2300">
                    <a:solidFill>
                      <a:srgbClr val="CCFFCC"/>
                    </a:solidFill>
                    <a:latin typeface="Arial" panose="020B0604020202020204" pitchFamily="34" charset="0"/>
                  </a:rPr>
                  <a:t>	+ 1,83</a:t>
                </a:r>
              </a:p>
            </p:txBody>
          </p:sp>
          <p:grpSp>
            <p:nvGrpSpPr>
              <p:cNvPr id="22540" name="Gruppo 56"/>
              <p:cNvGrpSpPr>
                <a:grpSpLocks/>
              </p:cNvGrpSpPr>
              <p:nvPr/>
            </p:nvGrpSpPr>
            <p:grpSpPr bwMode="auto">
              <a:xfrm>
                <a:off x="3563887" y="1268760"/>
                <a:ext cx="578892" cy="5525915"/>
                <a:chOff x="3563887" y="1412776"/>
                <a:chExt cx="578892" cy="5525915"/>
              </a:xfrm>
            </p:grpSpPr>
            <p:grpSp>
              <p:nvGrpSpPr>
                <p:cNvPr id="22541" name="Group 10"/>
                <p:cNvGrpSpPr>
                  <a:grpSpLocks/>
                </p:cNvGrpSpPr>
                <p:nvPr/>
              </p:nvGrpSpPr>
              <p:grpSpPr bwMode="auto">
                <a:xfrm>
                  <a:off x="3563888" y="1412776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7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79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2" name="Group 13"/>
                <p:cNvGrpSpPr>
                  <a:grpSpLocks/>
                </p:cNvGrpSpPr>
                <p:nvPr/>
              </p:nvGrpSpPr>
              <p:grpSpPr bwMode="auto">
                <a:xfrm>
                  <a:off x="3580067" y="1844824"/>
                  <a:ext cx="471487" cy="109538"/>
                  <a:chOff x="2880" y="2592"/>
                  <a:chExt cx="528" cy="120"/>
                </a:xfrm>
              </p:grpSpPr>
              <p:sp>
                <p:nvSpPr>
                  <p:cNvPr id="2257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77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3" name="Group 16"/>
                <p:cNvGrpSpPr>
                  <a:grpSpLocks/>
                </p:cNvGrpSpPr>
                <p:nvPr/>
              </p:nvGrpSpPr>
              <p:grpSpPr bwMode="auto">
                <a:xfrm>
                  <a:off x="3580067" y="2276872"/>
                  <a:ext cx="471487" cy="107950"/>
                  <a:chOff x="2880" y="2592"/>
                  <a:chExt cx="528" cy="120"/>
                </a:xfrm>
              </p:grpSpPr>
              <p:sp>
                <p:nvSpPr>
                  <p:cNvPr id="2257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75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4" name="Group 19"/>
                <p:cNvGrpSpPr>
                  <a:grpSpLocks/>
                </p:cNvGrpSpPr>
                <p:nvPr/>
              </p:nvGrpSpPr>
              <p:grpSpPr bwMode="auto">
                <a:xfrm>
                  <a:off x="3563887" y="2708920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7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73" name="Line 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5" name="Group 22"/>
                <p:cNvGrpSpPr>
                  <a:grpSpLocks/>
                </p:cNvGrpSpPr>
                <p:nvPr/>
              </p:nvGrpSpPr>
              <p:grpSpPr bwMode="auto">
                <a:xfrm>
                  <a:off x="3596246" y="3212976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70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71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6" name="Group 25"/>
                <p:cNvGrpSpPr>
                  <a:grpSpLocks/>
                </p:cNvGrpSpPr>
                <p:nvPr/>
              </p:nvGrpSpPr>
              <p:grpSpPr bwMode="auto">
                <a:xfrm>
                  <a:off x="3596246" y="3645024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6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69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7" name="Group 28"/>
                <p:cNvGrpSpPr>
                  <a:grpSpLocks/>
                </p:cNvGrpSpPr>
                <p:nvPr/>
              </p:nvGrpSpPr>
              <p:grpSpPr bwMode="auto">
                <a:xfrm>
                  <a:off x="3596246" y="4125391"/>
                  <a:ext cx="471487" cy="107950"/>
                  <a:chOff x="2880" y="2592"/>
                  <a:chExt cx="528" cy="120"/>
                </a:xfrm>
              </p:grpSpPr>
              <p:sp>
                <p:nvSpPr>
                  <p:cNvPr id="2256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67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8" name="Group 31"/>
                <p:cNvGrpSpPr>
                  <a:grpSpLocks/>
                </p:cNvGrpSpPr>
                <p:nvPr/>
              </p:nvGrpSpPr>
              <p:grpSpPr bwMode="auto">
                <a:xfrm>
                  <a:off x="3596246" y="4581128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6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65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49" name="Group 34"/>
                <p:cNvGrpSpPr>
                  <a:grpSpLocks/>
                </p:cNvGrpSpPr>
                <p:nvPr/>
              </p:nvGrpSpPr>
              <p:grpSpPr bwMode="auto">
                <a:xfrm>
                  <a:off x="3605828" y="5013176"/>
                  <a:ext cx="471487" cy="109538"/>
                  <a:chOff x="2880" y="2592"/>
                  <a:chExt cx="528" cy="120"/>
                </a:xfrm>
              </p:grpSpPr>
              <p:sp>
                <p:nvSpPr>
                  <p:cNvPr id="22562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63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50" name="Group 37"/>
                <p:cNvGrpSpPr>
                  <a:grpSpLocks/>
                </p:cNvGrpSpPr>
                <p:nvPr/>
              </p:nvGrpSpPr>
              <p:grpSpPr bwMode="auto">
                <a:xfrm>
                  <a:off x="3605828" y="5445224"/>
                  <a:ext cx="471487" cy="107950"/>
                  <a:chOff x="2880" y="2592"/>
                  <a:chExt cx="528" cy="120"/>
                </a:xfrm>
              </p:grpSpPr>
              <p:sp>
                <p:nvSpPr>
                  <p:cNvPr id="2256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61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51" name="Group 40"/>
                <p:cNvGrpSpPr>
                  <a:grpSpLocks/>
                </p:cNvGrpSpPr>
                <p:nvPr/>
              </p:nvGrpSpPr>
              <p:grpSpPr bwMode="auto">
                <a:xfrm>
                  <a:off x="3626985" y="5920903"/>
                  <a:ext cx="471487" cy="109538"/>
                  <a:chOff x="2880" y="2592"/>
                  <a:chExt cx="528" cy="120"/>
                </a:xfrm>
              </p:grpSpPr>
              <p:sp>
                <p:nvSpPr>
                  <p:cNvPr id="2255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59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52" name="Group 43"/>
                <p:cNvGrpSpPr>
                  <a:grpSpLocks/>
                </p:cNvGrpSpPr>
                <p:nvPr/>
              </p:nvGrpSpPr>
              <p:grpSpPr bwMode="auto">
                <a:xfrm>
                  <a:off x="3661709" y="6381328"/>
                  <a:ext cx="471487" cy="109537"/>
                  <a:chOff x="2880" y="2592"/>
                  <a:chExt cx="528" cy="120"/>
                </a:xfrm>
              </p:grpSpPr>
              <p:sp>
                <p:nvSpPr>
                  <p:cNvPr id="2255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57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553" name="Group 46"/>
                <p:cNvGrpSpPr>
                  <a:grpSpLocks/>
                </p:cNvGrpSpPr>
                <p:nvPr/>
              </p:nvGrpSpPr>
              <p:grpSpPr bwMode="auto">
                <a:xfrm>
                  <a:off x="3671291" y="6830741"/>
                  <a:ext cx="471488" cy="107950"/>
                  <a:chOff x="2880" y="2592"/>
                  <a:chExt cx="528" cy="120"/>
                </a:xfrm>
              </p:grpSpPr>
              <p:sp>
                <p:nvSpPr>
                  <p:cNvPr id="2255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59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55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2712"/>
                    <a:ext cx="52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FFCC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2538" name="Rectangle 55"/>
            <p:cNvSpPr>
              <a:spLocks noChangeArrowheads="1"/>
            </p:cNvSpPr>
            <p:nvPr/>
          </p:nvSpPr>
          <p:spPr bwMode="auto">
            <a:xfrm>
              <a:off x="1027513" y="3758827"/>
              <a:ext cx="6729412" cy="477837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</p:grpSp>
      <p:sp>
        <p:nvSpPr>
          <p:cNvPr id="22536" name="CasellaDiTesto 55"/>
          <p:cNvSpPr txBox="1">
            <a:spLocks noChangeArrowheads="1"/>
          </p:cNvSpPr>
          <p:nvPr/>
        </p:nvSpPr>
        <p:spPr bwMode="auto">
          <a:xfrm>
            <a:off x="2570163" y="1588"/>
            <a:ext cx="3929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>
                <a:solidFill>
                  <a:srgbClr val="FFFFFF"/>
                </a:solidFill>
              </a:rPr>
              <a:t>Potenziali normali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77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39"/>
    </mc:Choice>
    <mc:Fallback>
      <p:transition spd="slow" advTm="5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/>
              <a:t>SERIE ELETTROCHIMICA DEGLI ELEMENTI</a:t>
            </a:r>
            <a:br>
              <a:rPr lang="it-IT" sz="2400" dirty="0"/>
            </a:br>
            <a:r>
              <a:rPr lang="it-IT" sz="1400" b="1" dirty="0"/>
              <a:t>(ogni sistema redox sarà in grado di ossidare i sistemi che lo precedono –con E° minore-)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sz="half" idx="1"/>
          </p:nvPr>
        </p:nvGraphicFramePr>
        <p:xfrm>
          <a:off x="2209801" y="1981203"/>
          <a:ext cx="3742185" cy="4590528"/>
        </p:xfrm>
        <a:graphic>
          <a:graphicData uri="http://schemas.openxmlformats.org/drawingml/2006/table">
            <a:tbl>
              <a:tblPr/>
              <a:tblGrid>
                <a:gridCol w="718196">
                  <a:extLst>
                    <a:ext uri="{9D8B030D-6E8A-4147-A177-3AD203B41FA5}">
                      <a16:colId xmlns:a16="http://schemas.microsoft.com/office/drawing/2014/main" val="876770523"/>
                    </a:ext>
                  </a:extLst>
                </a:gridCol>
                <a:gridCol w="264600">
                  <a:extLst>
                    <a:ext uri="{9D8B030D-6E8A-4147-A177-3AD203B41FA5}">
                      <a16:colId xmlns:a16="http://schemas.microsoft.com/office/drawing/2014/main" val="2939752707"/>
                    </a:ext>
                  </a:extLst>
                </a:gridCol>
                <a:gridCol w="566998">
                  <a:extLst>
                    <a:ext uri="{9D8B030D-6E8A-4147-A177-3AD203B41FA5}">
                      <a16:colId xmlns:a16="http://schemas.microsoft.com/office/drawing/2014/main" val="3131719022"/>
                    </a:ext>
                  </a:extLst>
                </a:gridCol>
                <a:gridCol w="642597">
                  <a:extLst>
                    <a:ext uri="{9D8B030D-6E8A-4147-A177-3AD203B41FA5}">
                      <a16:colId xmlns:a16="http://schemas.microsoft.com/office/drawing/2014/main" val="4198202354"/>
                    </a:ext>
                  </a:extLst>
                </a:gridCol>
                <a:gridCol w="264600">
                  <a:extLst>
                    <a:ext uri="{9D8B030D-6E8A-4147-A177-3AD203B41FA5}">
                      <a16:colId xmlns:a16="http://schemas.microsoft.com/office/drawing/2014/main" val="578470832"/>
                    </a:ext>
                  </a:extLst>
                </a:gridCol>
                <a:gridCol w="642597">
                  <a:extLst>
                    <a:ext uri="{9D8B030D-6E8A-4147-A177-3AD203B41FA5}">
                      <a16:colId xmlns:a16="http://schemas.microsoft.com/office/drawing/2014/main" val="3370028883"/>
                    </a:ext>
                  </a:extLst>
                </a:gridCol>
                <a:gridCol w="642597">
                  <a:extLst>
                    <a:ext uri="{9D8B030D-6E8A-4147-A177-3AD203B41FA5}">
                      <a16:colId xmlns:a16="http://schemas.microsoft.com/office/drawing/2014/main" val="1175809890"/>
                    </a:ext>
                  </a:extLst>
                </a:gridCol>
              </a:tblGrid>
              <a:tr h="79645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Verdana" panose="020B0604030504040204" pitchFamily="34" charset="0"/>
                        </a:rPr>
                        <a:t>Ox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ne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Verdana" panose="020B0604030504040204" pitchFamily="34" charset="0"/>
                        </a:rPr>
                        <a:t>Red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E°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637561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Li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Li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-3,045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49543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K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K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-2,925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722507"/>
                  </a:ext>
                </a:extLst>
              </a:tr>
              <a:tr h="104172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Ba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Ba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-2,9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842535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Ca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Ca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-2,87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62022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Na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Na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-2,714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12172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Mg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Mg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-2,37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992896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Be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Be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-1,85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43010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Al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3e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Al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-1,66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34324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Ti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Ti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-1,63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43417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Mn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Mn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-1,18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653921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V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V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-1,18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329221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Zn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Zn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-0,763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78394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Cr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3e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Cr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-0,74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571688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Fe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Fe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-0,44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40948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Cd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>
                          <a:latin typeface="Verdana" panose="020B0604030504040204" pitchFamily="34" charset="0"/>
                        </a:rPr>
                        <a:t>Cd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-0,403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431144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Co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Co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latin typeface="Verdana" panose="020B0604030504040204" pitchFamily="34" charset="0"/>
                        </a:rPr>
                        <a:t>-0,277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645996"/>
                  </a:ext>
                </a:extLst>
              </a:tr>
              <a:tr h="18230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Ni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Ni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-0,25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322573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Sn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Sn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-0,136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534879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Pb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Pb</a:t>
                      </a:r>
                      <a:endParaRPr lang="it-IT" sz="120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-0,126</a:t>
                      </a:r>
                      <a:endParaRPr lang="it-IT" sz="1200" dirty="0"/>
                    </a:p>
                  </a:txBody>
                  <a:tcPr marL="26043" marR="26043" marT="13022" marB="130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862806"/>
                  </a:ext>
                </a:extLst>
              </a:tr>
            </a:tbl>
          </a:graphicData>
        </a:graphic>
      </p:graphicFrame>
      <p:graphicFrame>
        <p:nvGraphicFramePr>
          <p:cNvPr id="6" name="Segnaposto contenuto 5"/>
          <p:cNvGraphicFramePr>
            <a:graphicFrameLocks noGrp="1"/>
          </p:cNvGraphicFramePr>
          <p:nvPr>
            <p:ph sz="half" idx="2"/>
          </p:nvPr>
        </p:nvGraphicFramePr>
        <p:xfrm>
          <a:off x="5951985" y="2276873"/>
          <a:ext cx="4248470" cy="3992625"/>
        </p:xfrm>
        <a:graphic>
          <a:graphicData uri="http://schemas.openxmlformats.org/drawingml/2006/table">
            <a:tbl>
              <a:tblPr/>
              <a:tblGrid>
                <a:gridCol w="815364">
                  <a:extLst>
                    <a:ext uri="{9D8B030D-6E8A-4147-A177-3AD203B41FA5}">
                      <a16:colId xmlns:a16="http://schemas.microsoft.com/office/drawing/2014/main" val="3543354800"/>
                    </a:ext>
                  </a:extLst>
                </a:gridCol>
                <a:gridCol w="300395">
                  <a:extLst>
                    <a:ext uri="{9D8B030D-6E8A-4147-A177-3AD203B41FA5}">
                      <a16:colId xmlns:a16="http://schemas.microsoft.com/office/drawing/2014/main" val="4186395831"/>
                    </a:ext>
                  </a:extLst>
                </a:gridCol>
                <a:gridCol w="643708">
                  <a:extLst>
                    <a:ext uri="{9D8B030D-6E8A-4147-A177-3AD203B41FA5}">
                      <a16:colId xmlns:a16="http://schemas.microsoft.com/office/drawing/2014/main" val="1092178792"/>
                    </a:ext>
                  </a:extLst>
                </a:gridCol>
                <a:gridCol w="729536">
                  <a:extLst>
                    <a:ext uri="{9D8B030D-6E8A-4147-A177-3AD203B41FA5}">
                      <a16:colId xmlns:a16="http://schemas.microsoft.com/office/drawing/2014/main" val="2534284600"/>
                    </a:ext>
                  </a:extLst>
                </a:gridCol>
                <a:gridCol w="300395">
                  <a:extLst>
                    <a:ext uri="{9D8B030D-6E8A-4147-A177-3AD203B41FA5}">
                      <a16:colId xmlns:a16="http://schemas.microsoft.com/office/drawing/2014/main" val="4261336242"/>
                    </a:ext>
                  </a:extLst>
                </a:gridCol>
                <a:gridCol w="729536">
                  <a:extLst>
                    <a:ext uri="{9D8B030D-6E8A-4147-A177-3AD203B41FA5}">
                      <a16:colId xmlns:a16="http://schemas.microsoft.com/office/drawing/2014/main" val="3286079211"/>
                    </a:ext>
                  </a:extLst>
                </a:gridCol>
                <a:gridCol w="729536">
                  <a:extLst>
                    <a:ext uri="{9D8B030D-6E8A-4147-A177-3AD203B41FA5}">
                      <a16:colId xmlns:a16="http://schemas.microsoft.com/office/drawing/2014/main" val="2275683928"/>
                    </a:ext>
                  </a:extLst>
                </a:gridCol>
              </a:tblGrid>
              <a:tr h="20133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Verdana" panose="020B0604030504040204" pitchFamily="34" charset="0"/>
                        </a:rPr>
                        <a:t>2 </a:t>
                      </a:r>
                      <a:r>
                        <a:rPr lang="it-IT" sz="1200" dirty="0">
                          <a:latin typeface="Verdana" panose="020B0604030504040204" pitchFamily="34" charset="0"/>
                        </a:rPr>
                        <a:t>H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H</a:t>
                      </a:r>
                      <a:r>
                        <a:rPr lang="it-IT" sz="1200" baseline="-25000" dirty="0">
                          <a:latin typeface="Verdana" panose="020B0604030504040204" pitchFamily="34" charset="0"/>
                        </a:rPr>
                        <a:t>2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  0,000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66748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Cu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++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Cu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+0,337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805757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it-IT" sz="1200" baseline="-25000" dirty="0">
                          <a:latin typeface="Verdana" panose="020B0604030504040204" pitchFamily="34" charset="0"/>
                        </a:rPr>
                        <a:t>2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4e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+ 2 H</a:t>
                      </a:r>
                      <a:r>
                        <a:rPr lang="it-IT" sz="1200" baseline="-25000" dirty="0">
                          <a:latin typeface="Verdana" panose="020B0604030504040204" pitchFamily="34" charset="0"/>
                        </a:rPr>
                        <a:t>2</a:t>
                      </a:r>
                      <a:r>
                        <a:rPr lang="it-IT" sz="1200" dirty="0">
                          <a:latin typeface="Verdana" panose="020B0604030504040204" pitchFamily="34" charset="0"/>
                        </a:rPr>
                        <a:t>O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4 OH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+0,401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25123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Cu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Verdana" panose="020B0604030504040204" pitchFamily="34" charset="0"/>
                        </a:rPr>
                        <a:t>+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Cu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+0,521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840235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I</a:t>
                      </a:r>
                      <a:r>
                        <a:rPr lang="it-IT" sz="1200" baseline="-25000">
                          <a:latin typeface="Verdana" panose="020B0604030504040204" pitchFamily="34" charset="0"/>
                        </a:rPr>
                        <a:t>2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 I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+0,536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02130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Hg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 Hg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+0,789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336554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Ag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Ag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+0,799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11127"/>
                  </a:ext>
                </a:extLst>
              </a:tr>
              <a:tr h="218867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Rh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3e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Rh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+0,8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719921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Pd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Pd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+0,987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595742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Br</a:t>
                      </a:r>
                      <a:r>
                        <a:rPr lang="it-IT" sz="1200" baseline="-25000">
                          <a:latin typeface="Verdana" panose="020B0604030504040204" pitchFamily="34" charset="0"/>
                        </a:rPr>
                        <a:t>2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Symbol" panose="05050102010706020507" pitchFamily="18" charset="2"/>
                        </a:rPr>
                        <a:t>®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 Br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+1,065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337046"/>
                  </a:ext>
                </a:extLst>
              </a:tr>
              <a:tr h="298411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Cl</a:t>
                      </a:r>
                      <a:r>
                        <a:rPr lang="it-IT" sz="1200" baseline="-25000">
                          <a:latin typeface="Verdana" panose="020B0604030504040204" pitchFamily="34" charset="0"/>
                        </a:rPr>
                        <a:t>2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2 Cl</a:t>
                      </a:r>
                      <a:r>
                        <a:rPr lang="it-IT" sz="1200" b="1" baseline="30000" dirty="0">
                          <a:latin typeface="Verdana" panose="020B0604030504040204" pitchFamily="34" charset="0"/>
                        </a:rPr>
                        <a:t>-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+1,359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899954"/>
                  </a:ext>
                </a:extLst>
              </a:tr>
              <a:tr h="284846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Au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+++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3e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Au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+1,50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795084"/>
                  </a:ext>
                </a:extLst>
              </a:tr>
              <a:tr h="284846"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Au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Au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+1,68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282335"/>
                  </a:ext>
                </a:extLst>
              </a:tr>
              <a:tr h="284846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Verdana" panose="020B0604030504040204" pitchFamily="34" charset="0"/>
                        </a:rPr>
                        <a:t>F</a:t>
                      </a:r>
                      <a:r>
                        <a:rPr lang="it-IT" sz="1200" baseline="-25000" dirty="0">
                          <a:latin typeface="Verdana" panose="020B0604030504040204" pitchFamily="34" charset="0"/>
                        </a:rPr>
                        <a:t>2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Verdana" panose="020B0604030504040204" pitchFamily="34" charset="0"/>
                        </a:rPr>
                        <a:t>+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2e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 </a:t>
                      </a:r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Symbol" panose="05050102010706020507" pitchFamily="18" charset="2"/>
                        </a:rPr>
                        <a:t>®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Verdana" panose="020B0604030504040204" pitchFamily="34" charset="0"/>
                        </a:rPr>
                        <a:t>2 F</a:t>
                      </a:r>
                      <a:r>
                        <a:rPr lang="it-IT" sz="1200" b="1" baseline="30000">
                          <a:latin typeface="Verdana" panose="020B0604030504040204" pitchFamily="34" charset="0"/>
                        </a:rPr>
                        <a:t>-</a:t>
                      </a:r>
                      <a:endParaRPr lang="it-IT" sz="120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Verdana" panose="020B0604030504040204" pitchFamily="34" charset="0"/>
                        </a:rPr>
                        <a:t>+2,87</a:t>
                      </a:r>
                      <a:endParaRPr lang="it-IT" sz="1200" dirty="0"/>
                    </a:p>
                  </a:txBody>
                  <a:tcPr marL="43314" marR="43314" marT="21657" marB="21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29077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3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605"/>
    </mc:Choice>
    <mc:Fallback>
      <p:transition spd="slow" advTm="26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747838" y="1404939"/>
            <a:ext cx="7561592" cy="43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Quando la reazione </a:t>
            </a:r>
            <a:r>
              <a:rPr lang="it-IT" altLang="it-IT" sz="2500" u="sng">
                <a:solidFill>
                  <a:srgbClr val="FF99FF"/>
                </a:solidFill>
                <a:latin typeface="Comic Sans MS" panose="030F0702030302020204" pitchFamily="66" charset="0"/>
              </a:rPr>
              <a:t>ha raggiunto l'equilibrio</a:t>
            </a: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, si ha: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825625" y="2074864"/>
            <a:ext cx="1192860" cy="43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rPr>
              <a:t>G = 0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752601" y="2767014"/>
            <a:ext cx="5262563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Cioè il valore della f.e.m. si annulla.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728788" y="585789"/>
            <a:ext cx="1635404" cy="833035"/>
            <a:chOff x="204788" y="585077"/>
            <a:chExt cx="1635404" cy="833035"/>
          </a:xfrm>
        </p:grpSpPr>
        <p:sp>
          <p:nvSpPr>
            <p:cNvPr id="23585" name="Text Box 10"/>
            <p:cNvSpPr txBox="1">
              <a:spLocks noChangeArrowheads="1"/>
            </p:cNvSpPr>
            <p:nvPr/>
          </p:nvSpPr>
          <p:spPr bwMode="auto">
            <a:xfrm>
              <a:off x="204788" y="752167"/>
              <a:ext cx="1119122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E = - </a:t>
              </a:r>
            </a:p>
          </p:txBody>
        </p:sp>
        <p:sp>
          <p:nvSpPr>
            <p:cNvPr id="23586" name="Text Box 11"/>
            <p:cNvSpPr txBox="1">
              <a:spLocks noChangeArrowheads="1"/>
            </p:cNvSpPr>
            <p:nvPr/>
          </p:nvSpPr>
          <p:spPr bwMode="auto">
            <a:xfrm>
              <a:off x="1177925" y="585077"/>
              <a:ext cx="662267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G </a:t>
              </a:r>
            </a:p>
          </p:txBody>
        </p:sp>
        <p:sp>
          <p:nvSpPr>
            <p:cNvPr id="23587" name="Text Box 12"/>
            <p:cNvSpPr txBox="1">
              <a:spLocks noChangeArrowheads="1"/>
            </p:cNvSpPr>
            <p:nvPr/>
          </p:nvSpPr>
          <p:spPr bwMode="auto">
            <a:xfrm>
              <a:off x="1181100" y="978777"/>
              <a:ext cx="61097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nF </a:t>
              </a:r>
            </a:p>
          </p:txBody>
        </p:sp>
        <p:sp>
          <p:nvSpPr>
            <p:cNvPr id="23588" name="Line 15"/>
            <p:cNvSpPr>
              <a:spLocks noChangeShapeType="1"/>
            </p:cNvSpPr>
            <p:nvPr/>
          </p:nvSpPr>
          <p:spPr bwMode="auto">
            <a:xfrm>
              <a:off x="1149350" y="985127"/>
              <a:ext cx="5603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365500" y="3206751"/>
            <a:ext cx="1955800" cy="834623"/>
            <a:chOff x="3384550" y="4048125"/>
            <a:chExt cx="1955800" cy="834623"/>
          </a:xfrm>
        </p:grpSpPr>
        <p:sp>
          <p:nvSpPr>
            <p:cNvPr id="23581" name="Text Box 16"/>
            <p:cNvSpPr txBox="1">
              <a:spLocks noChangeArrowheads="1"/>
            </p:cNvSpPr>
            <p:nvPr/>
          </p:nvSpPr>
          <p:spPr bwMode="auto">
            <a:xfrm>
              <a:off x="3384550" y="4235450"/>
              <a:ext cx="97966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E° = </a:t>
              </a:r>
            </a:p>
          </p:txBody>
        </p:sp>
        <p:sp>
          <p:nvSpPr>
            <p:cNvPr id="23582" name="Text Box 17"/>
            <p:cNvSpPr txBox="1">
              <a:spLocks noChangeArrowheads="1"/>
            </p:cNvSpPr>
            <p:nvPr/>
          </p:nvSpPr>
          <p:spPr bwMode="auto">
            <a:xfrm>
              <a:off x="4222750" y="4048125"/>
              <a:ext cx="1114314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Symbol" panose="05050102010706020507" pitchFamily="18" charset="2"/>
                </a:rPr>
                <a:t>- D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G° </a:t>
              </a:r>
            </a:p>
          </p:txBody>
        </p:sp>
        <p:sp>
          <p:nvSpPr>
            <p:cNvPr id="23583" name="Text Box 18"/>
            <p:cNvSpPr txBox="1">
              <a:spLocks noChangeArrowheads="1"/>
            </p:cNvSpPr>
            <p:nvPr/>
          </p:nvSpPr>
          <p:spPr bwMode="auto">
            <a:xfrm>
              <a:off x="4473575" y="4443413"/>
              <a:ext cx="61097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nF </a:t>
              </a:r>
            </a:p>
          </p:txBody>
        </p:sp>
        <p:sp>
          <p:nvSpPr>
            <p:cNvPr id="23584" name="Line 19"/>
            <p:cNvSpPr>
              <a:spLocks noChangeShapeType="1"/>
            </p:cNvSpPr>
            <p:nvPr/>
          </p:nvSpPr>
          <p:spPr bwMode="auto">
            <a:xfrm flipV="1">
              <a:off x="4217988" y="4437063"/>
              <a:ext cx="1122362" cy="1111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6383339" y="3357564"/>
            <a:ext cx="3914759" cy="43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rPr>
              <a:t>G° = - RTln K*</a:t>
            </a: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,</a:t>
            </a:r>
            <a:r>
              <a: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si ha</a:t>
            </a:r>
            <a:r>
              <a:rPr lang="it-IT" altLang="it-IT" sz="25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905000" y="4292601"/>
            <a:ext cx="4133766" cy="834623"/>
            <a:chOff x="1773238" y="5330825"/>
            <a:chExt cx="4133765" cy="834623"/>
          </a:xfrm>
        </p:grpSpPr>
        <p:sp>
          <p:nvSpPr>
            <p:cNvPr id="23576" name="Text Box 22"/>
            <p:cNvSpPr txBox="1">
              <a:spLocks noChangeArrowheads="1"/>
            </p:cNvSpPr>
            <p:nvPr/>
          </p:nvSpPr>
          <p:spPr bwMode="auto">
            <a:xfrm>
              <a:off x="1773238" y="5518150"/>
              <a:ext cx="97966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E° = </a:t>
              </a:r>
            </a:p>
          </p:txBody>
        </p:sp>
        <p:sp>
          <p:nvSpPr>
            <p:cNvPr id="23577" name="Text Box 23"/>
            <p:cNvSpPr txBox="1">
              <a:spLocks noChangeArrowheads="1"/>
            </p:cNvSpPr>
            <p:nvPr/>
          </p:nvSpPr>
          <p:spPr bwMode="auto">
            <a:xfrm>
              <a:off x="2770188" y="5330825"/>
              <a:ext cx="537233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23578" name="Text Box 24"/>
            <p:cNvSpPr txBox="1">
              <a:spLocks noChangeArrowheads="1"/>
            </p:cNvSpPr>
            <p:nvPr/>
          </p:nvSpPr>
          <p:spPr bwMode="auto">
            <a:xfrm>
              <a:off x="2803525" y="5726113"/>
              <a:ext cx="471509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23579" name="Line 25"/>
            <p:cNvSpPr>
              <a:spLocks noChangeShapeType="1"/>
            </p:cNvSpPr>
            <p:nvPr/>
          </p:nvSpPr>
          <p:spPr bwMode="auto">
            <a:xfrm flipV="1">
              <a:off x="2690813" y="5730875"/>
              <a:ext cx="6985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80" name="Text Box 26"/>
            <p:cNvSpPr txBox="1">
              <a:spLocks noChangeArrowheads="1"/>
            </p:cNvSpPr>
            <p:nvPr/>
          </p:nvSpPr>
          <p:spPr bwMode="auto">
            <a:xfrm>
              <a:off x="3476625" y="5518150"/>
              <a:ext cx="2430378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ln K*  </a:t>
              </a:r>
              <a:r>
                <a:rPr lang="it-IT" altLang="it-IT" sz="2500">
                  <a:solidFill>
                    <a:srgbClr val="00FF00"/>
                  </a:solidFill>
                  <a:latin typeface="Comic Sans MS" panose="030F0702030302020204" pitchFamily="66" charset="0"/>
                </a:rPr>
                <a:t>e quindi</a:t>
              </a: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5167313" y="5399089"/>
            <a:ext cx="4443750" cy="43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FF00"/>
                </a:solidFill>
                <a:latin typeface="Comic Sans MS" panose="030F0702030302020204" pitchFamily="66" charset="0"/>
              </a:rPr>
              <a:t>(metodo per determinare K*)</a:t>
            </a:r>
            <a:endParaRPr lang="it-IT" altLang="it-IT" sz="25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2178050" y="5186364"/>
            <a:ext cx="1987550" cy="877485"/>
            <a:chOff x="204788" y="6035675"/>
            <a:chExt cx="1987550" cy="877485"/>
          </a:xfrm>
        </p:grpSpPr>
        <p:sp>
          <p:nvSpPr>
            <p:cNvPr id="23572" name="Text Box 27"/>
            <p:cNvSpPr txBox="1">
              <a:spLocks noChangeArrowheads="1"/>
            </p:cNvSpPr>
            <p:nvPr/>
          </p:nvSpPr>
          <p:spPr bwMode="auto">
            <a:xfrm>
              <a:off x="204788" y="6254750"/>
              <a:ext cx="1066224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lnK* =</a:t>
              </a:r>
            </a:p>
          </p:txBody>
        </p:sp>
        <p:sp>
          <p:nvSpPr>
            <p:cNvPr id="23573" name="Text Box 28"/>
            <p:cNvSpPr txBox="1">
              <a:spLocks noChangeArrowheads="1"/>
            </p:cNvSpPr>
            <p:nvPr/>
          </p:nvSpPr>
          <p:spPr bwMode="auto">
            <a:xfrm>
              <a:off x="1492250" y="6473825"/>
              <a:ext cx="537233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23574" name="Line 29"/>
            <p:cNvSpPr>
              <a:spLocks noChangeShapeType="1"/>
            </p:cNvSpPr>
            <p:nvPr/>
          </p:nvSpPr>
          <p:spPr bwMode="auto">
            <a:xfrm flipV="1">
              <a:off x="1265238" y="6478588"/>
              <a:ext cx="9271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75" name="Text Box 31"/>
            <p:cNvSpPr txBox="1">
              <a:spLocks noChangeArrowheads="1"/>
            </p:cNvSpPr>
            <p:nvPr/>
          </p:nvSpPr>
          <p:spPr bwMode="auto">
            <a:xfrm>
              <a:off x="1293813" y="6035675"/>
              <a:ext cx="86745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E°nF</a:t>
              </a:r>
            </a:p>
          </p:txBody>
        </p:sp>
      </p:grpSp>
      <p:sp>
        <p:nvSpPr>
          <p:cNvPr id="23563" name="CasellaDiTesto 2"/>
          <p:cNvSpPr txBox="1">
            <a:spLocks noChangeArrowheads="1"/>
          </p:cNvSpPr>
          <p:nvPr/>
        </p:nvSpPr>
        <p:spPr bwMode="auto">
          <a:xfrm>
            <a:off x="1871663" y="123826"/>
            <a:ext cx="2252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i="1">
                <a:solidFill>
                  <a:srgbClr val="FFFFFF"/>
                </a:solidFill>
              </a:rPr>
              <a:t>ricordando che 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3668714" y="1933576"/>
            <a:ext cx="2480887" cy="833035"/>
            <a:chOff x="2594529" y="1919060"/>
            <a:chExt cx="2480254" cy="833035"/>
          </a:xfrm>
        </p:grpSpPr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4295696" y="2115910"/>
              <a:ext cx="779087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= 0 </a:t>
              </a:r>
            </a:p>
          </p:txBody>
        </p:sp>
        <p:grpSp>
          <p:nvGrpSpPr>
            <p:cNvPr id="23567" name="Gruppo 34"/>
            <p:cNvGrpSpPr>
              <a:grpSpLocks/>
            </p:cNvGrpSpPr>
            <p:nvPr/>
          </p:nvGrpSpPr>
          <p:grpSpPr bwMode="auto">
            <a:xfrm>
              <a:off x="2594529" y="1919060"/>
              <a:ext cx="1635235" cy="833035"/>
              <a:chOff x="204788" y="585077"/>
              <a:chExt cx="1635235" cy="833035"/>
            </a:xfrm>
          </p:grpSpPr>
          <p:sp>
            <p:nvSpPr>
              <p:cNvPr id="23568" name="Text Box 10"/>
              <p:cNvSpPr txBox="1">
                <a:spLocks noChangeArrowheads="1"/>
              </p:cNvSpPr>
              <p:nvPr/>
            </p:nvSpPr>
            <p:spPr bwMode="auto">
              <a:xfrm>
                <a:off x="204788" y="752167"/>
                <a:ext cx="1119122" cy="439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87" tIns="27043" rIns="54087" bIns="27043">
                <a:spAutoFit/>
              </a:bodyPr>
              <a:lstStyle>
                <a:lvl1pPr defTabSz="5413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13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13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13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13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E = - </a:t>
                </a:r>
              </a:p>
            </p:txBody>
          </p:sp>
          <p:sp>
            <p:nvSpPr>
              <p:cNvPr id="23569" name="Text Box 11"/>
              <p:cNvSpPr txBox="1">
                <a:spLocks noChangeArrowheads="1"/>
              </p:cNvSpPr>
              <p:nvPr/>
            </p:nvSpPr>
            <p:spPr bwMode="auto">
              <a:xfrm>
                <a:off x="1177925" y="585077"/>
                <a:ext cx="662098" cy="439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87" tIns="27043" rIns="54087" bIns="27043">
                <a:spAutoFit/>
              </a:bodyPr>
              <a:lstStyle>
                <a:lvl1pPr defTabSz="5413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13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13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13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13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FFFF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altLang="it-IT" sz="2500" b="1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G </a:t>
                </a:r>
              </a:p>
            </p:txBody>
          </p:sp>
          <p:sp>
            <p:nvSpPr>
              <p:cNvPr id="23570" name="Text Box 12"/>
              <p:cNvSpPr txBox="1">
                <a:spLocks noChangeArrowheads="1"/>
              </p:cNvSpPr>
              <p:nvPr/>
            </p:nvSpPr>
            <p:spPr bwMode="auto">
              <a:xfrm>
                <a:off x="1181100" y="978777"/>
                <a:ext cx="610815" cy="439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087" tIns="27043" rIns="54087" bIns="27043">
                <a:spAutoFit/>
              </a:bodyPr>
              <a:lstStyle>
                <a:lvl1pPr defTabSz="5413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413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413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413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413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413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nF </a:t>
                </a:r>
              </a:p>
            </p:txBody>
          </p:sp>
          <p:sp>
            <p:nvSpPr>
              <p:cNvPr id="23571" name="Line 15"/>
              <p:cNvSpPr>
                <a:spLocks noChangeShapeType="1"/>
              </p:cNvSpPr>
              <p:nvPr/>
            </p:nvSpPr>
            <p:spPr bwMode="auto">
              <a:xfrm>
                <a:off x="1149350" y="985127"/>
                <a:ext cx="560388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871663" y="3357564"/>
            <a:ext cx="1098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FF00"/>
                </a:solidFill>
                <a:latin typeface="Comic Sans MS" panose="030F0702030302020204" pitchFamily="66" charset="0"/>
              </a:rPr>
              <a:t>Poiché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23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22"/>
    </mc:Choice>
    <mc:Fallback>
      <p:transition spd="slow" advTm="8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52" grpId="0"/>
      <p:bldP spid="31753" grpId="0"/>
      <p:bldP spid="31758" grpId="0"/>
      <p:bldP spid="31765" grpId="0"/>
      <p:bldP spid="3177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7156451" y="3341688"/>
            <a:ext cx="3413125" cy="957262"/>
          </a:xfrm>
          <a:prstGeom prst="rect">
            <a:avLst/>
          </a:prstGeom>
          <a:solidFill>
            <a:srgbClr val="FFFF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4000500" y="1355726"/>
            <a:ext cx="3900488" cy="1173163"/>
            <a:chOff x="1255" y="269"/>
            <a:chExt cx="2457" cy="739"/>
          </a:xfrm>
        </p:grpSpPr>
        <p:sp>
          <p:nvSpPr>
            <p:cNvPr id="24606" name="Rectangle 5"/>
            <p:cNvSpPr>
              <a:spLocks noChangeArrowheads="1"/>
            </p:cNvSpPr>
            <p:nvPr/>
          </p:nvSpPr>
          <p:spPr bwMode="auto">
            <a:xfrm>
              <a:off x="1255" y="269"/>
              <a:ext cx="2201" cy="739"/>
            </a:xfrm>
            <a:prstGeom prst="rect">
              <a:avLst/>
            </a:prstGeom>
            <a:solidFill>
              <a:srgbClr val="66FFCC"/>
            </a:solidFill>
            <a:ln w="1905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4607" name="Text Box 6"/>
            <p:cNvSpPr txBox="1">
              <a:spLocks noChangeArrowheads="1"/>
            </p:cNvSpPr>
            <p:nvPr/>
          </p:nvSpPr>
          <p:spPr bwMode="auto">
            <a:xfrm>
              <a:off x="1317" y="566"/>
              <a:ext cx="1500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 +      ln</a:t>
              </a:r>
              <a:endPara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608" name="Text Box 7"/>
            <p:cNvSpPr txBox="1">
              <a:spLocks noChangeArrowheads="1"/>
            </p:cNvSpPr>
            <p:nvPr/>
          </p:nvSpPr>
          <p:spPr bwMode="auto">
            <a:xfrm>
              <a:off x="2173" y="454"/>
              <a:ext cx="435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RT</a:t>
              </a:r>
            </a:p>
          </p:txBody>
        </p:sp>
        <p:sp>
          <p:nvSpPr>
            <p:cNvPr id="24609" name="Text Box 8"/>
            <p:cNvSpPr txBox="1">
              <a:spLocks noChangeArrowheads="1"/>
            </p:cNvSpPr>
            <p:nvPr/>
          </p:nvSpPr>
          <p:spPr bwMode="auto">
            <a:xfrm>
              <a:off x="2213" y="680"/>
              <a:ext cx="339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nF</a:t>
              </a:r>
            </a:p>
          </p:txBody>
        </p:sp>
        <p:sp>
          <p:nvSpPr>
            <p:cNvPr id="24610" name="Line 9"/>
            <p:cNvSpPr>
              <a:spLocks noChangeShapeType="1"/>
            </p:cNvSpPr>
            <p:nvPr/>
          </p:nvSpPr>
          <p:spPr bwMode="auto">
            <a:xfrm flipV="1">
              <a:off x="2196" y="681"/>
              <a:ext cx="262" cy="9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4611" name="Line 10"/>
            <p:cNvSpPr>
              <a:spLocks noChangeShapeType="1"/>
            </p:cNvSpPr>
            <p:nvPr/>
          </p:nvSpPr>
          <p:spPr bwMode="auto">
            <a:xfrm flipV="1">
              <a:off x="2919" y="689"/>
              <a:ext cx="422" cy="1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4612" name="Text Box 11"/>
            <p:cNvSpPr txBox="1">
              <a:spLocks noChangeArrowheads="1"/>
            </p:cNvSpPr>
            <p:nvPr/>
          </p:nvSpPr>
          <p:spPr bwMode="auto">
            <a:xfrm>
              <a:off x="2896" y="422"/>
              <a:ext cx="816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oss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613" name="Text Box 12"/>
            <p:cNvSpPr txBox="1">
              <a:spLocks noChangeArrowheads="1"/>
            </p:cNvSpPr>
            <p:nvPr/>
          </p:nvSpPr>
          <p:spPr bwMode="auto">
            <a:xfrm>
              <a:off x="2880" y="680"/>
              <a:ext cx="503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r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rid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1560513" y="3262314"/>
            <a:ext cx="56356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RT</a:t>
            </a: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1560513" y="3841750"/>
            <a:ext cx="48736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4582" name="Line 15"/>
          <p:cNvSpPr>
            <a:spLocks noChangeShapeType="1"/>
          </p:cNvSpPr>
          <p:nvPr/>
        </p:nvSpPr>
        <p:spPr bwMode="auto">
          <a:xfrm flipV="1">
            <a:off x="1574801" y="3783013"/>
            <a:ext cx="327025" cy="0"/>
          </a:xfrm>
          <a:prstGeom prst="line">
            <a:avLst/>
          </a:prstGeom>
          <a:noFill/>
          <a:ln w="47625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24583" name="Text Box 16"/>
          <p:cNvSpPr txBox="1">
            <a:spLocks noChangeArrowheads="1"/>
          </p:cNvSpPr>
          <p:nvPr/>
        </p:nvSpPr>
        <p:spPr bwMode="auto">
          <a:xfrm>
            <a:off x="1839913" y="3589339"/>
            <a:ext cx="39846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 =</a:t>
            </a:r>
            <a:endParaRPr lang="it-IT" altLang="it-IT" sz="2200" b="1" baseline="-250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4" name="Line 17"/>
          <p:cNvSpPr>
            <a:spLocks noChangeShapeType="1"/>
          </p:cNvSpPr>
          <p:nvPr/>
        </p:nvSpPr>
        <p:spPr bwMode="auto">
          <a:xfrm>
            <a:off x="2273300" y="3794125"/>
            <a:ext cx="4681538" cy="0"/>
          </a:xfrm>
          <a:prstGeom prst="line">
            <a:avLst/>
          </a:prstGeom>
          <a:noFill/>
          <a:ln w="47625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24585" name="Text Box 18"/>
          <p:cNvSpPr txBox="1">
            <a:spLocks noChangeArrowheads="1"/>
          </p:cNvSpPr>
          <p:nvPr/>
        </p:nvSpPr>
        <p:spPr bwMode="auto">
          <a:xfrm>
            <a:off x="2298700" y="3338514"/>
            <a:ext cx="503555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8,31 Joule mole</a:t>
            </a:r>
            <a:r>
              <a:rPr lang="it-IT" altLang="it-IT" sz="22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-1</a:t>
            </a: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 K</a:t>
            </a:r>
            <a:r>
              <a:rPr lang="it-IT" altLang="it-IT" sz="22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-1</a:t>
            </a: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x298,15K</a:t>
            </a:r>
          </a:p>
        </p:txBody>
      </p:sp>
      <p:sp>
        <p:nvSpPr>
          <p:cNvPr id="24586" name="Text Box 19"/>
          <p:cNvSpPr txBox="1">
            <a:spLocks noChangeArrowheads="1"/>
          </p:cNvSpPr>
          <p:nvPr/>
        </p:nvSpPr>
        <p:spPr bwMode="auto">
          <a:xfrm>
            <a:off x="2894014" y="3867150"/>
            <a:ext cx="3563937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96.500 Coulomb • mole</a:t>
            </a:r>
            <a:r>
              <a:rPr lang="it-IT" altLang="it-IT" sz="22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-1</a:t>
            </a:r>
            <a:endParaRPr lang="it-IT" altLang="it-IT" sz="2200" b="1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7" name="Text Box 20"/>
          <p:cNvSpPr txBox="1">
            <a:spLocks noChangeArrowheads="1"/>
          </p:cNvSpPr>
          <p:nvPr/>
        </p:nvSpPr>
        <p:spPr bwMode="auto">
          <a:xfrm>
            <a:off x="6945313" y="3582989"/>
            <a:ext cx="404336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=0,0257          =0,0257</a:t>
            </a:r>
          </a:p>
        </p:txBody>
      </p:sp>
      <p:sp>
        <p:nvSpPr>
          <p:cNvPr id="24588" name="Line 21"/>
          <p:cNvSpPr>
            <a:spLocks noChangeShapeType="1"/>
          </p:cNvSpPr>
          <p:nvPr/>
        </p:nvSpPr>
        <p:spPr bwMode="auto">
          <a:xfrm flipV="1">
            <a:off x="8250239" y="3794125"/>
            <a:ext cx="1025525" cy="0"/>
          </a:xfrm>
          <a:prstGeom prst="line">
            <a:avLst/>
          </a:prstGeom>
          <a:noFill/>
          <a:ln w="47625">
            <a:solidFill>
              <a:srgbClr val="000066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24589" name="Text Box 22"/>
          <p:cNvSpPr txBox="1">
            <a:spLocks noChangeArrowheads="1"/>
          </p:cNvSpPr>
          <p:nvPr/>
        </p:nvSpPr>
        <p:spPr bwMode="auto">
          <a:xfrm>
            <a:off x="8337551" y="3338514"/>
            <a:ext cx="841375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Joule</a:t>
            </a:r>
          </a:p>
        </p:txBody>
      </p:sp>
      <p:sp>
        <p:nvSpPr>
          <p:cNvPr id="24590" name="Text Box 23"/>
          <p:cNvSpPr txBox="1">
            <a:spLocks noChangeArrowheads="1"/>
          </p:cNvSpPr>
          <p:nvPr/>
        </p:nvSpPr>
        <p:spPr bwMode="auto">
          <a:xfrm>
            <a:off x="8183563" y="3827464"/>
            <a:ext cx="132556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Coulomb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606551" y="5067300"/>
            <a:ext cx="8728075" cy="1117600"/>
            <a:chOff x="82887" y="5067300"/>
            <a:chExt cx="8728531" cy="1117600"/>
          </a:xfrm>
        </p:grpSpPr>
        <p:sp>
          <p:nvSpPr>
            <p:cNvPr id="24593" name="Rectangle 2"/>
            <p:cNvSpPr>
              <a:spLocks noChangeArrowheads="1"/>
            </p:cNvSpPr>
            <p:nvPr/>
          </p:nvSpPr>
          <p:spPr bwMode="auto">
            <a:xfrm>
              <a:off x="6207918" y="5067300"/>
              <a:ext cx="2603500" cy="111760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4594" name="Text Box 24"/>
            <p:cNvSpPr txBox="1">
              <a:spLocks noChangeArrowheads="1"/>
            </p:cNvSpPr>
            <p:nvPr/>
          </p:nvSpPr>
          <p:spPr bwMode="auto">
            <a:xfrm>
              <a:off x="82887" y="5455835"/>
              <a:ext cx="3135789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E=E°+         ln(…)=E°+</a:t>
              </a:r>
              <a:endPara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595" name="Line 25"/>
            <p:cNvSpPr>
              <a:spLocks noChangeShapeType="1"/>
            </p:cNvSpPr>
            <p:nvPr/>
          </p:nvSpPr>
          <p:spPr bwMode="auto">
            <a:xfrm flipV="1">
              <a:off x="937418" y="5648325"/>
              <a:ext cx="917575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4596" name="Text Box 26"/>
            <p:cNvSpPr txBox="1">
              <a:spLocks noChangeArrowheads="1"/>
            </p:cNvSpPr>
            <p:nvPr/>
          </p:nvSpPr>
          <p:spPr bwMode="auto">
            <a:xfrm>
              <a:off x="885031" y="5318125"/>
              <a:ext cx="12573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0,0257</a:t>
              </a:r>
            </a:p>
          </p:txBody>
        </p:sp>
        <p:sp>
          <p:nvSpPr>
            <p:cNvPr id="24597" name="Text Box 27"/>
            <p:cNvSpPr txBox="1">
              <a:spLocks noChangeArrowheads="1"/>
            </p:cNvSpPr>
            <p:nvPr/>
          </p:nvSpPr>
          <p:spPr bwMode="auto">
            <a:xfrm>
              <a:off x="1316831" y="5589587"/>
              <a:ext cx="2667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4598" name="Line 28"/>
            <p:cNvSpPr>
              <a:spLocks noChangeShapeType="1"/>
            </p:cNvSpPr>
            <p:nvPr/>
          </p:nvSpPr>
          <p:spPr bwMode="auto">
            <a:xfrm flipV="1">
              <a:off x="3267868" y="5648325"/>
              <a:ext cx="2043113" cy="1587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4599" name="Text Box 29"/>
            <p:cNvSpPr txBox="1">
              <a:spLocks noChangeArrowheads="1"/>
            </p:cNvSpPr>
            <p:nvPr/>
          </p:nvSpPr>
          <p:spPr bwMode="auto">
            <a:xfrm>
              <a:off x="3255168" y="5295900"/>
              <a:ext cx="2703513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0,0257 • 2,30</a:t>
              </a:r>
            </a:p>
          </p:txBody>
        </p:sp>
        <p:sp>
          <p:nvSpPr>
            <p:cNvPr id="24600" name="Text Box 30"/>
            <p:cNvSpPr txBox="1">
              <a:spLocks noChangeArrowheads="1"/>
            </p:cNvSpPr>
            <p:nvPr/>
          </p:nvSpPr>
          <p:spPr bwMode="auto">
            <a:xfrm>
              <a:off x="4318793" y="5632450"/>
              <a:ext cx="2667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4601" name="Text Box 31"/>
            <p:cNvSpPr txBox="1">
              <a:spLocks noChangeArrowheads="1"/>
            </p:cNvSpPr>
            <p:nvPr/>
          </p:nvSpPr>
          <p:spPr bwMode="auto">
            <a:xfrm>
              <a:off x="5314156" y="5465762"/>
              <a:ext cx="1495425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log(…)=E°+</a:t>
              </a:r>
              <a:endPara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602" name="Line 32"/>
            <p:cNvSpPr>
              <a:spLocks noChangeShapeType="1"/>
            </p:cNvSpPr>
            <p:nvPr/>
          </p:nvSpPr>
          <p:spPr bwMode="auto">
            <a:xfrm>
              <a:off x="6819106" y="5649912"/>
              <a:ext cx="1093787" cy="9525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/>
              </a:endParaRPr>
            </a:p>
          </p:txBody>
        </p:sp>
        <p:sp>
          <p:nvSpPr>
            <p:cNvPr id="24603" name="Text Box 33"/>
            <p:cNvSpPr txBox="1">
              <a:spLocks noChangeArrowheads="1"/>
            </p:cNvSpPr>
            <p:nvPr/>
          </p:nvSpPr>
          <p:spPr bwMode="auto">
            <a:xfrm>
              <a:off x="6873081" y="5295900"/>
              <a:ext cx="1277937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4604" name="Text Box 34"/>
            <p:cNvSpPr txBox="1">
              <a:spLocks noChangeArrowheads="1"/>
            </p:cNvSpPr>
            <p:nvPr/>
          </p:nvSpPr>
          <p:spPr bwMode="auto">
            <a:xfrm>
              <a:off x="7273131" y="5603875"/>
              <a:ext cx="2667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4605" name="Text Box 35"/>
            <p:cNvSpPr txBox="1">
              <a:spLocks noChangeArrowheads="1"/>
            </p:cNvSpPr>
            <p:nvPr/>
          </p:nvSpPr>
          <p:spPr bwMode="auto">
            <a:xfrm>
              <a:off x="7908131" y="5465762"/>
              <a:ext cx="838200" cy="37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log(…)</a:t>
              </a:r>
              <a:endParaRPr lang="it-IT" altLang="it-IT" sz="21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4592" name="CasellaDiTesto 1"/>
          <p:cNvSpPr txBox="1">
            <a:spLocks noChangeArrowheads="1"/>
          </p:cNvSpPr>
          <p:nvPr/>
        </p:nvSpPr>
        <p:spPr bwMode="auto">
          <a:xfrm>
            <a:off x="3008313" y="158750"/>
            <a:ext cx="58848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 i="1">
                <a:solidFill>
                  <a:srgbClr val="0070C0"/>
                </a:solidFill>
              </a:rPr>
              <a:t>Applicazione dell’equazione di Nernst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 i="1">
                <a:solidFill>
                  <a:srgbClr val="0070C0"/>
                </a:solidFill>
              </a:rPr>
              <a:t>ai principali tipi di elettrodi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08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80"/>
    </mc:Choice>
    <mc:Fallback>
      <p:transition spd="slow" advTm="12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3"/>
          <p:cNvSpPr>
            <a:spLocks noChangeArrowheads="1" noChangeShapeType="1" noTextEdit="1"/>
          </p:cNvSpPr>
          <p:nvPr/>
        </p:nvSpPr>
        <p:spPr bwMode="auto">
          <a:xfrm>
            <a:off x="1709739" y="26988"/>
            <a:ext cx="6611937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</a:rPr>
              <a:t>Alcuni tipi di elettrodi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66863" y="642938"/>
            <a:ext cx="152025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0099"/>
                </a:solidFill>
                <a:latin typeface="Comic Sans MS" panose="030F0702030302020204" pitchFamily="66" charset="0"/>
              </a:rPr>
              <a:t>1° Specie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822451" y="1665288"/>
            <a:ext cx="5471923" cy="781478"/>
            <a:chOff x="298418" y="1665288"/>
            <a:chExt cx="5471955" cy="781478"/>
          </a:xfrm>
        </p:grpSpPr>
        <p:sp>
          <p:nvSpPr>
            <p:cNvPr id="25696" name="Text Box 6"/>
            <p:cNvSpPr txBox="1">
              <a:spLocks noChangeArrowheads="1"/>
            </p:cNvSpPr>
            <p:nvPr/>
          </p:nvSpPr>
          <p:spPr bwMode="auto">
            <a:xfrm>
              <a:off x="298418" y="1857375"/>
              <a:ext cx="222332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E°+		  log</a:t>
              </a:r>
            </a:p>
          </p:txBody>
        </p:sp>
        <p:sp>
          <p:nvSpPr>
            <p:cNvPr id="25697" name="Text Box 7"/>
            <p:cNvSpPr txBox="1">
              <a:spLocks noChangeArrowheads="1"/>
            </p:cNvSpPr>
            <p:nvPr/>
          </p:nvSpPr>
          <p:spPr bwMode="auto">
            <a:xfrm>
              <a:off x="1259632" y="1708150"/>
              <a:ext cx="86943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5698" name="Text Box 8"/>
            <p:cNvSpPr txBox="1">
              <a:spLocks noChangeArrowheads="1"/>
            </p:cNvSpPr>
            <p:nvPr/>
          </p:nvSpPr>
          <p:spPr bwMode="auto">
            <a:xfrm>
              <a:off x="1643063" y="2039938"/>
              <a:ext cx="25227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5699" name="Line 9"/>
            <p:cNvSpPr>
              <a:spLocks noChangeShapeType="1"/>
            </p:cNvSpPr>
            <p:nvPr/>
          </p:nvSpPr>
          <p:spPr bwMode="auto">
            <a:xfrm>
              <a:off x="1331640" y="2068513"/>
              <a:ext cx="7620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700" name="Line 10"/>
            <p:cNvSpPr>
              <a:spLocks noChangeShapeType="1"/>
            </p:cNvSpPr>
            <p:nvPr/>
          </p:nvSpPr>
          <p:spPr bwMode="auto">
            <a:xfrm>
              <a:off x="2452688" y="2084388"/>
              <a:ext cx="50165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701" name="Text Box 11"/>
            <p:cNvSpPr txBox="1">
              <a:spLocks noChangeArrowheads="1"/>
            </p:cNvSpPr>
            <p:nvPr/>
          </p:nvSpPr>
          <p:spPr bwMode="auto">
            <a:xfrm>
              <a:off x="2454275" y="1665288"/>
              <a:ext cx="51036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Ox</a:t>
              </a:r>
              <a:endParaRPr lang="it-IT" altLang="it-IT" sz="22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702" name="Text Box 12"/>
            <p:cNvSpPr txBox="1">
              <a:spLocks noChangeArrowheads="1"/>
            </p:cNvSpPr>
            <p:nvPr/>
          </p:nvSpPr>
          <p:spPr bwMode="auto">
            <a:xfrm>
              <a:off x="2522538" y="2055813"/>
              <a:ext cx="36769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R</a:t>
              </a:r>
              <a:endParaRPr lang="it-IT" altLang="it-IT" sz="22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703" name="Text Box 13"/>
            <p:cNvSpPr txBox="1">
              <a:spLocks noChangeArrowheads="1"/>
            </p:cNvSpPr>
            <p:nvPr/>
          </p:nvSpPr>
          <p:spPr bwMode="auto">
            <a:xfrm>
              <a:off x="2928938" y="1857375"/>
              <a:ext cx="76203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= E°+</a:t>
              </a:r>
            </a:p>
          </p:txBody>
        </p:sp>
        <p:sp>
          <p:nvSpPr>
            <p:cNvPr id="25704" name="Text Box 14"/>
            <p:cNvSpPr txBox="1">
              <a:spLocks noChangeArrowheads="1"/>
            </p:cNvSpPr>
            <p:nvPr/>
          </p:nvSpPr>
          <p:spPr bwMode="auto">
            <a:xfrm>
              <a:off x="3603625" y="1708150"/>
              <a:ext cx="86943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5705" name="Text Box 15"/>
            <p:cNvSpPr txBox="1">
              <a:spLocks noChangeArrowheads="1"/>
            </p:cNvSpPr>
            <p:nvPr/>
          </p:nvSpPr>
          <p:spPr bwMode="auto">
            <a:xfrm>
              <a:off x="3906838" y="2039938"/>
              <a:ext cx="25227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5706" name="Line 16"/>
            <p:cNvSpPr>
              <a:spLocks noChangeShapeType="1"/>
            </p:cNvSpPr>
            <p:nvPr/>
          </p:nvSpPr>
          <p:spPr bwMode="auto">
            <a:xfrm>
              <a:off x="3700463" y="2068513"/>
              <a:ext cx="684212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707" name="Text Box 17"/>
            <p:cNvSpPr txBox="1">
              <a:spLocks noChangeArrowheads="1"/>
            </p:cNvSpPr>
            <p:nvPr/>
          </p:nvSpPr>
          <p:spPr bwMode="auto">
            <a:xfrm>
              <a:off x="4375150" y="1857375"/>
              <a:ext cx="139522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log a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Me</a:t>
              </a:r>
              <a:r>
                <a:rPr lang="it-IT" altLang="it-IT" sz="2200" baseline="6000">
                  <a:solidFill>
                    <a:srgbClr val="000066"/>
                  </a:solidFill>
                  <a:latin typeface="Comic Sans MS" panose="030F0702030302020204" pitchFamily="66" charset="0"/>
                </a:rPr>
                <a:t>n+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 =</a:t>
              </a: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7315200" y="1655763"/>
            <a:ext cx="2706756" cy="787828"/>
            <a:chOff x="5791200" y="1655763"/>
            <a:chExt cx="2706756" cy="787828"/>
          </a:xfrm>
        </p:grpSpPr>
        <p:sp>
          <p:nvSpPr>
            <p:cNvPr id="25691" name="AutoShape 2"/>
            <p:cNvSpPr>
              <a:spLocks noChangeArrowheads="1"/>
            </p:cNvSpPr>
            <p:nvPr/>
          </p:nvSpPr>
          <p:spPr bwMode="auto">
            <a:xfrm>
              <a:off x="5791200" y="1655763"/>
              <a:ext cx="2700338" cy="771525"/>
            </a:xfrm>
            <a:prstGeom prst="foldedCorner">
              <a:avLst>
                <a:gd name="adj" fmla="val 18144"/>
              </a:avLst>
            </a:prstGeom>
            <a:solidFill>
              <a:srgbClr val="FFFF00"/>
            </a:solidFill>
            <a:ln w="190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92" name="Text Box 18"/>
            <p:cNvSpPr txBox="1">
              <a:spLocks noChangeArrowheads="1"/>
            </p:cNvSpPr>
            <p:nvPr/>
          </p:nvSpPr>
          <p:spPr bwMode="auto">
            <a:xfrm>
              <a:off x="5827713" y="1854200"/>
              <a:ext cx="2670243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E°+		   log [Me</a:t>
              </a:r>
              <a:r>
                <a:rPr lang="it-IT" altLang="it-IT" sz="22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n+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</a:p>
          </p:txBody>
        </p:sp>
        <p:sp>
          <p:nvSpPr>
            <p:cNvPr id="25693" name="Text Box 19"/>
            <p:cNvSpPr txBox="1">
              <a:spLocks noChangeArrowheads="1"/>
            </p:cNvSpPr>
            <p:nvPr/>
          </p:nvSpPr>
          <p:spPr bwMode="auto">
            <a:xfrm>
              <a:off x="6297613" y="1703388"/>
              <a:ext cx="86943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5694" name="Text Box 20"/>
            <p:cNvSpPr txBox="1">
              <a:spLocks noChangeArrowheads="1"/>
            </p:cNvSpPr>
            <p:nvPr/>
          </p:nvSpPr>
          <p:spPr bwMode="auto">
            <a:xfrm>
              <a:off x="6602413" y="2052638"/>
              <a:ext cx="25227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</a:p>
          </p:txBody>
        </p:sp>
        <p:sp>
          <p:nvSpPr>
            <p:cNvPr id="25695" name="Line 21"/>
            <p:cNvSpPr>
              <a:spLocks noChangeShapeType="1"/>
            </p:cNvSpPr>
            <p:nvPr/>
          </p:nvSpPr>
          <p:spPr bwMode="auto">
            <a:xfrm>
              <a:off x="6340475" y="2081213"/>
              <a:ext cx="7620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6551614" y="2790825"/>
            <a:ext cx="4150777" cy="795766"/>
            <a:chOff x="5027613" y="2790825"/>
            <a:chExt cx="4150777" cy="795766"/>
          </a:xfrm>
        </p:grpSpPr>
        <p:sp>
          <p:nvSpPr>
            <p:cNvPr id="25687" name="Text Box 25"/>
            <p:cNvSpPr txBox="1">
              <a:spLocks noChangeArrowheads="1"/>
            </p:cNvSpPr>
            <p:nvPr/>
          </p:nvSpPr>
          <p:spPr bwMode="auto">
            <a:xfrm>
              <a:off x="5027613" y="2973388"/>
              <a:ext cx="4150777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Cu++/Cu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 +		  log [ Cu</a:t>
              </a:r>
              <a:r>
                <a:rPr lang="it-IT" altLang="it-IT" sz="22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++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</a:p>
          </p:txBody>
        </p:sp>
        <p:sp>
          <p:nvSpPr>
            <p:cNvPr id="25688" name="Text Box 26"/>
            <p:cNvSpPr txBox="1">
              <a:spLocks noChangeArrowheads="1"/>
            </p:cNvSpPr>
            <p:nvPr/>
          </p:nvSpPr>
          <p:spPr bwMode="auto">
            <a:xfrm>
              <a:off x="6780213" y="2790825"/>
              <a:ext cx="86943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5689" name="Text Box 27"/>
            <p:cNvSpPr txBox="1">
              <a:spLocks noChangeArrowheads="1"/>
            </p:cNvSpPr>
            <p:nvPr/>
          </p:nvSpPr>
          <p:spPr bwMode="auto">
            <a:xfrm>
              <a:off x="7085013" y="3195638"/>
              <a:ext cx="27631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5690" name="Line 28"/>
            <p:cNvSpPr>
              <a:spLocks noChangeShapeType="1"/>
            </p:cNvSpPr>
            <p:nvPr/>
          </p:nvSpPr>
          <p:spPr bwMode="auto">
            <a:xfrm>
              <a:off x="6827838" y="3152775"/>
              <a:ext cx="7620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4506913" y="2555876"/>
            <a:ext cx="1822450" cy="557213"/>
            <a:chOff x="2982913" y="2555875"/>
            <a:chExt cx="1822772" cy="557213"/>
          </a:xfrm>
        </p:grpSpPr>
        <p:sp>
          <p:nvSpPr>
            <p:cNvPr id="25683" name="Text Box 22"/>
            <p:cNvSpPr txBox="1">
              <a:spLocks noChangeArrowheads="1"/>
            </p:cNvSpPr>
            <p:nvPr/>
          </p:nvSpPr>
          <p:spPr bwMode="auto">
            <a:xfrm>
              <a:off x="2982913" y="2630488"/>
              <a:ext cx="173184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Me   Me</a:t>
              </a:r>
              <a:r>
                <a:rPr lang="it-IT" altLang="it-IT" sz="23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n+</a:t>
              </a: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, c</a:t>
              </a:r>
            </a:p>
          </p:txBody>
        </p:sp>
        <p:sp>
          <p:nvSpPr>
            <p:cNvPr id="25684" name="Line 29"/>
            <p:cNvSpPr>
              <a:spLocks noChangeShapeType="1"/>
            </p:cNvSpPr>
            <p:nvPr/>
          </p:nvSpPr>
          <p:spPr bwMode="auto">
            <a:xfrm>
              <a:off x="3584575" y="2555875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85" name="Line 30"/>
            <p:cNvSpPr>
              <a:spLocks noChangeShapeType="1"/>
            </p:cNvSpPr>
            <p:nvPr/>
          </p:nvSpPr>
          <p:spPr bwMode="auto">
            <a:xfrm>
              <a:off x="4805685" y="2555875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86" name="Line 31"/>
            <p:cNvSpPr>
              <a:spLocks noChangeShapeType="1"/>
            </p:cNvSpPr>
            <p:nvPr/>
          </p:nvSpPr>
          <p:spPr bwMode="auto">
            <a:xfrm>
              <a:off x="4720396" y="2555875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700213" y="3159126"/>
            <a:ext cx="4603750" cy="574675"/>
            <a:chOff x="176213" y="3159125"/>
            <a:chExt cx="4604543" cy="574676"/>
          </a:xfrm>
        </p:grpSpPr>
        <p:sp>
          <p:nvSpPr>
            <p:cNvPr id="25678" name="Text Box 23"/>
            <p:cNvSpPr txBox="1">
              <a:spLocks noChangeArrowheads="1"/>
            </p:cNvSpPr>
            <p:nvPr/>
          </p:nvSpPr>
          <p:spPr bwMode="auto">
            <a:xfrm>
              <a:off x="176213" y="3201988"/>
              <a:ext cx="2240383" cy="406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Per l'elettrodo:</a:t>
              </a:r>
            </a:p>
          </p:txBody>
        </p:sp>
        <p:sp>
          <p:nvSpPr>
            <p:cNvPr id="25679" name="Text Box 24"/>
            <p:cNvSpPr txBox="1">
              <a:spLocks noChangeArrowheads="1"/>
            </p:cNvSpPr>
            <p:nvPr/>
          </p:nvSpPr>
          <p:spPr bwMode="auto">
            <a:xfrm>
              <a:off x="3062288" y="3201988"/>
              <a:ext cx="165810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Cu    Cu</a:t>
              </a:r>
              <a:r>
                <a:rPr lang="it-IT" altLang="it-IT" sz="23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2+</a:t>
              </a: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, c</a:t>
              </a:r>
            </a:p>
          </p:txBody>
        </p:sp>
        <p:sp>
          <p:nvSpPr>
            <p:cNvPr id="25680" name="Line 32"/>
            <p:cNvSpPr>
              <a:spLocks noChangeShapeType="1"/>
            </p:cNvSpPr>
            <p:nvPr/>
          </p:nvSpPr>
          <p:spPr bwMode="auto">
            <a:xfrm>
              <a:off x="3584575" y="3159125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81" name="Line 33"/>
            <p:cNvSpPr>
              <a:spLocks noChangeShapeType="1"/>
            </p:cNvSpPr>
            <p:nvPr/>
          </p:nvSpPr>
          <p:spPr bwMode="auto">
            <a:xfrm>
              <a:off x="4780756" y="3159125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82" name="Line 34"/>
            <p:cNvSpPr>
              <a:spLocks noChangeShapeType="1"/>
            </p:cNvSpPr>
            <p:nvPr/>
          </p:nvSpPr>
          <p:spPr bwMode="auto">
            <a:xfrm>
              <a:off x="4716016" y="3176588"/>
              <a:ext cx="0" cy="5572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71664" y="1071563"/>
            <a:ext cx="2888893" cy="406342"/>
            <a:chOff x="347663" y="1071563"/>
            <a:chExt cx="2888893" cy="406342"/>
          </a:xfrm>
        </p:grpSpPr>
        <p:sp>
          <p:nvSpPr>
            <p:cNvPr id="25675" name="Text Box 5"/>
            <p:cNvSpPr txBox="1">
              <a:spLocks noChangeArrowheads="1"/>
            </p:cNvSpPr>
            <p:nvPr/>
          </p:nvSpPr>
          <p:spPr bwMode="auto">
            <a:xfrm>
              <a:off x="347663" y="1071563"/>
              <a:ext cx="288889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Me</a:t>
              </a:r>
              <a:r>
                <a:rPr lang="it-IT" altLang="it-IT" sz="23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n+</a:t>
              </a: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  +  ne		   Me</a:t>
              </a:r>
            </a:p>
          </p:txBody>
        </p:sp>
        <p:sp>
          <p:nvSpPr>
            <p:cNvPr id="25676" name="Line 35"/>
            <p:cNvSpPr>
              <a:spLocks noChangeShapeType="1"/>
            </p:cNvSpPr>
            <p:nvPr/>
          </p:nvSpPr>
          <p:spPr bwMode="auto">
            <a:xfrm>
              <a:off x="1893888" y="1216025"/>
              <a:ext cx="7620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77" name="Line 36"/>
            <p:cNvSpPr>
              <a:spLocks noChangeShapeType="1"/>
            </p:cNvSpPr>
            <p:nvPr/>
          </p:nvSpPr>
          <p:spPr bwMode="auto">
            <a:xfrm flipH="1">
              <a:off x="1893888" y="1314450"/>
              <a:ext cx="7620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5610" name="Text Box 43"/>
          <p:cNvSpPr txBox="1">
            <a:spLocks noChangeArrowheads="1"/>
          </p:cNvSpPr>
          <p:nvPr/>
        </p:nvSpPr>
        <p:spPr bwMode="auto">
          <a:xfrm>
            <a:off x="1566863" y="4084638"/>
            <a:ext cx="1520250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CC0099"/>
                </a:solidFill>
                <a:latin typeface="Comic Sans MS" panose="030F0702030302020204" pitchFamily="66" charset="0"/>
              </a:rPr>
              <a:t>2° Specie</a:t>
            </a: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7673976" y="4313238"/>
            <a:ext cx="2341563" cy="557212"/>
            <a:chOff x="6149975" y="4313238"/>
            <a:chExt cx="2341563" cy="557212"/>
          </a:xfrm>
        </p:grpSpPr>
        <p:sp>
          <p:nvSpPr>
            <p:cNvPr id="25671" name="Text Box 44"/>
            <p:cNvSpPr txBox="1">
              <a:spLocks noChangeArrowheads="1"/>
            </p:cNvSpPr>
            <p:nvPr/>
          </p:nvSpPr>
          <p:spPr bwMode="auto">
            <a:xfrm>
              <a:off x="6149975" y="4368800"/>
              <a:ext cx="225282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Ag   AgCl</a:t>
              </a:r>
              <a:r>
                <a:rPr lang="it-IT" altLang="it-IT" sz="23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(S)</a:t>
              </a: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,  Cl</a:t>
              </a:r>
              <a:r>
                <a:rPr lang="it-IT" altLang="it-IT" sz="23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</a:t>
              </a:r>
              <a:endParaRPr lang="it-IT" altLang="it-IT" sz="23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672" name="Line 45"/>
            <p:cNvSpPr>
              <a:spLocks noChangeShapeType="1"/>
            </p:cNvSpPr>
            <p:nvPr/>
          </p:nvSpPr>
          <p:spPr bwMode="auto">
            <a:xfrm>
              <a:off x="6734175" y="4313238"/>
              <a:ext cx="0" cy="55721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73" name="Line 46"/>
            <p:cNvSpPr>
              <a:spLocks noChangeShapeType="1"/>
            </p:cNvSpPr>
            <p:nvPr/>
          </p:nvSpPr>
          <p:spPr bwMode="auto">
            <a:xfrm>
              <a:off x="8412163" y="4313238"/>
              <a:ext cx="0" cy="55721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74" name="Line 47"/>
            <p:cNvSpPr>
              <a:spLocks noChangeShapeType="1"/>
            </p:cNvSpPr>
            <p:nvPr/>
          </p:nvSpPr>
          <p:spPr bwMode="auto">
            <a:xfrm>
              <a:off x="8491538" y="4313238"/>
              <a:ext cx="0" cy="557212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8715" name="Text Box 48"/>
          <p:cNvSpPr txBox="1">
            <a:spLocks noChangeArrowheads="1"/>
          </p:cNvSpPr>
          <p:nvPr/>
        </p:nvSpPr>
        <p:spPr bwMode="auto">
          <a:xfrm>
            <a:off x="1566863" y="5337176"/>
            <a:ext cx="3567284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E = E°</a:t>
            </a:r>
            <a:r>
              <a:rPr lang="it-IT" altLang="it-IT" sz="22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Ag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  +  0,059 log [Ag</a:t>
            </a:r>
            <a:r>
              <a:rPr lang="it-IT" altLang="it-IT" sz="22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]</a:t>
            </a: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5673726" y="5143501"/>
            <a:ext cx="3785659" cy="830691"/>
            <a:chOff x="4149725" y="5143500"/>
            <a:chExt cx="3785659" cy="830691"/>
          </a:xfrm>
        </p:grpSpPr>
        <p:sp>
          <p:nvSpPr>
            <p:cNvPr id="25667" name="Text Box 49"/>
            <p:cNvSpPr txBox="1">
              <a:spLocks noChangeArrowheads="1"/>
            </p:cNvSpPr>
            <p:nvPr/>
          </p:nvSpPr>
          <p:spPr bwMode="auto">
            <a:xfrm>
              <a:off x="4149725" y="5337175"/>
              <a:ext cx="308157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[Ag</a:t>
              </a:r>
              <a:r>
                <a:rPr lang="it-IT" altLang="it-IT" sz="22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 [Cl</a:t>
              </a:r>
              <a:r>
                <a:rPr lang="it-IT" altLang="it-IT" sz="23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 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 = K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s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; [Ag</a:t>
              </a:r>
              <a:r>
                <a:rPr lang="it-IT" altLang="it-IT" sz="22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 =</a:t>
              </a:r>
            </a:p>
          </p:txBody>
        </p:sp>
        <p:sp>
          <p:nvSpPr>
            <p:cNvPr id="25668" name="Line 50"/>
            <p:cNvSpPr>
              <a:spLocks noChangeShapeType="1"/>
            </p:cNvSpPr>
            <p:nvPr/>
          </p:nvSpPr>
          <p:spPr bwMode="auto">
            <a:xfrm>
              <a:off x="7208838" y="5546725"/>
              <a:ext cx="6985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69" name="Text Box 51"/>
            <p:cNvSpPr txBox="1">
              <a:spLocks noChangeArrowheads="1"/>
            </p:cNvSpPr>
            <p:nvPr/>
          </p:nvSpPr>
          <p:spPr bwMode="auto">
            <a:xfrm>
              <a:off x="7408863" y="5143500"/>
              <a:ext cx="36929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s</a:t>
              </a:r>
              <a:endParaRPr lang="it-IT" altLang="it-IT" sz="22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670" name="Text Box 52"/>
            <p:cNvSpPr txBox="1">
              <a:spLocks noChangeArrowheads="1"/>
            </p:cNvSpPr>
            <p:nvPr/>
          </p:nvSpPr>
          <p:spPr bwMode="auto">
            <a:xfrm>
              <a:off x="7231063" y="5583238"/>
              <a:ext cx="70432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[Cl</a:t>
              </a:r>
              <a:r>
                <a:rPr lang="it-IT" altLang="it-IT" sz="23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 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</a:p>
          </p:txBody>
        </p:sp>
      </p:grpSp>
      <p:sp>
        <p:nvSpPr>
          <p:cNvPr id="28720" name="Text Box 53"/>
          <p:cNvSpPr txBox="1">
            <a:spLocks noChangeArrowheads="1"/>
          </p:cNvSpPr>
          <p:nvPr/>
        </p:nvSpPr>
        <p:spPr bwMode="auto">
          <a:xfrm>
            <a:off x="1566864" y="5829301"/>
            <a:ext cx="5540581" cy="39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E = E°</a:t>
            </a:r>
            <a:r>
              <a:rPr lang="it-IT" altLang="it-IT" sz="22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Ag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  +  0,059 log K</a:t>
            </a:r>
            <a:r>
              <a:rPr lang="it-IT" altLang="it-IT" sz="22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s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  -  0,059 log [Cl</a:t>
            </a:r>
            <a:r>
              <a:rPr lang="it-IT" altLang="it-IT" sz="2300" baseline="50000">
                <a:solidFill>
                  <a:srgbClr val="000066"/>
                </a:solidFill>
                <a:latin typeface="Comic Sans MS" panose="030F0702030302020204" pitchFamily="66" charset="0"/>
              </a:rPr>
              <a:t>- 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]</a:t>
            </a: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2127251" y="6203950"/>
            <a:ext cx="2613025" cy="573516"/>
            <a:chOff x="603250" y="6203950"/>
            <a:chExt cx="2613025" cy="573516"/>
          </a:xfrm>
        </p:grpSpPr>
        <p:sp>
          <p:nvSpPr>
            <p:cNvPr id="25665" name="AutoShape 54"/>
            <p:cNvSpPr>
              <a:spLocks/>
            </p:cNvSpPr>
            <p:nvPr/>
          </p:nvSpPr>
          <p:spPr bwMode="auto">
            <a:xfrm rot="-5400000">
              <a:off x="1824038" y="4983162"/>
              <a:ext cx="171450" cy="2613025"/>
            </a:xfrm>
            <a:prstGeom prst="leftBrace">
              <a:avLst>
                <a:gd name="adj1" fmla="val 127006"/>
                <a:gd name="adj2" fmla="val 48764"/>
              </a:avLst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66" name="Text Box 55"/>
            <p:cNvSpPr txBox="1">
              <a:spLocks noChangeArrowheads="1"/>
            </p:cNvSpPr>
            <p:nvPr/>
          </p:nvSpPr>
          <p:spPr bwMode="auto">
            <a:xfrm>
              <a:off x="914400" y="6386513"/>
              <a:ext cx="1953060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costante = E°</a:t>
              </a:r>
              <a:r>
                <a:rPr lang="it-IT" altLang="it-IT" sz="22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*</a:t>
              </a:r>
              <a:endParaRPr lang="it-IT" altLang="it-IT" sz="22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8723" name="Text Box 56"/>
          <p:cNvSpPr txBox="1">
            <a:spLocks noChangeArrowheads="1"/>
          </p:cNvSpPr>
          <p:nvPr/>
        </p:nvSpPr>
        <p:spPr bwMode="auto">
          <a:xfrm>
            <a:off x="6792913" y="6300788"/>
            <a:ext cx="3814146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E = E°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*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 - 0,059 log [Cl</a:t>
            </a:r>
            <a:r>
              <a:rPr lang="it-IT" altLang="it-IT" sz="2300" b="1" baseline="50000">
                <a:solidFill>
                  <a:srgbClr val="000066"/>
                </a:solidFill>
                <a:latin typeface="Comic Sans MS" panose="030F0702030302020204" pitchFamily="66" charset="0"/>
              </a:rPr>
              <a:t>- 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]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6096001" y="541339"/>
            <a:ext cx="2390775" cy="1076325"/>
            <a:chOff x="4572000" y="541338"/>
            <a:chExt cx="2390775" cy="1076325"/>
          </a:xfrm>
        </p:grpSpPr>
        <p:grpSp>
          <p:nvGrpSpPr>
            <p:cNvPr id="25653" name="Gruppo 2"/>
            <p:cNvGrpSpPr>
              <a:grpSpLocks/>
            </p:cNvGrpSpPr>
            <p:nvPr/>
          </p:nvGrpSpPr>
          <p:grpSpPr bwMode="auto">
            <a:xfrm>
              <a:off x="4572000" y="541338"/>
              <a:ext cx="2390775" cy="1076325"/>
              <a:chOff x="4572000" y="541338"/>
              <a:chExt cx="2390775" cy="1076325"/>
            </a:xfrm>
          </p:grpSpPr>
          <p:grpSp>
            <p:nvGrpSpPr>
              <p:cNvPr id="25655" name="Group 37"/>
              <p:cNvGrpSpPr>
                <a:grpSpLocks/>
              </p:cNvGrpSpPr>
              <p:nvPr/>
            </p:nvGrpSpPr>
            <p:grpSpPr bwMode="auto">
              <a:xfrm>
                <a:off x="4572000" y="728663"/>
                <a:ext cx="957263" cy="889000"/>
                <a:chOff x="5040" y="816"/>
                <a:chExt cx="1056" cy="996"/>
              </a:xfrm>
            </p:grpSpPr>
            <p:grpSp>
              <p:nvGrpSpPr>
                <p:cNvPr id="25660" name="Group 38"/>
                <p:cNvGrpSpPr>
                  <a:grpSpLocks/>
                </p:cNvGrpSpPr>
                <p:nvPr/>
              </p:nvGrpSpPr>
              <p:grpSpPr bwMode="auto">
                <a:xfrm>
                  <a:off x="5040" y="816"/>
                  <a:ext cx="1056" cy="996"/>
                  <a:chOff x="1776" y="5376"/>
                  <a:chExt cx="3360" cy="1536"/>
                </a:xfrm>
              </p:grpSpPr>
              <p:sp>
                <p:nvSpPr>
                  <p:cNvPr id="2566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794" y="5376"/>
                    <a:ext cx="3312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664" name="AutoShape 39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5472"/>
                    <a:ext cx="3360" cy="1440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57150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5661" name="AutoShape 41"/>
                <p:cNvSpPr>
                  <a:spLocks noChangeArrowheads="1"/>
                </p:cNvSpPr>
                <p:nvPr/>
              </p:nvSpPr>
              <p:spPr bwMode="auto">
                <a:xfrm>
                  <a:off x="5053" y="1193"/>
                  <a:ext cx="1021" cy="600"/>
                </a:xfrm>
                <a:prstGeom prst="roundRect">
                  <a:avLst>
                    <a:gd name="adj" fmla="val 17380"/>
                  </a:avLst>
                </a:prstGeom>
                <a:solidFill>
                  <a:srgbClr val="00CC66"/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62" name="Freeform 42"/>
                <p:cNvSpPr>
                  <a:spLocks/>
                </p:cNvSpPr>
                <p:nvPr/>
              </p:nvSpPr>
              <p:spPr bwMode="auto">
                <a:xfrm>
                  <a:off x="5040" y="1180"/>
                  <a:ext cx="1046" cy="42"/>
                </a:xfrm>
                <a:custGeom>
                  <a:avLst/>
                  <a:gdLst>
                    <a:gd name="T0" fmla="*/ 0 w 3352"/>
                    <a:gd name="T1" fmla="*/ 0 h 135"/>
                    <a:gd name="T2" fmla="*/ 0 w 3352"/>
                    <a:gd name="T3" fmla="*/ 0 h 135"/>
                    <a:gd name="T4" fmla="*/ 0 w 3352"/>
                    <a:gd name="T5" fmla="*/ 0 h 135"/>
                    <a:gd name="T6" fmla="*/ 0 w 3352"/>
                    <a:gd name="T7" fmla="*/ 0 h 135"/>
                    <a:gd name="T8" fmla="*/ 0 w 3352"/>
                    <a:gd name="T9" fmla="*/ 0 h 135"/>
                    <a:gd name="T10" fmla="*/ 0 w 3352"/>
                    <a:gd name="T11" fmla="*/ 0 h 135"/>
                    <a:gd name="T12" fmla="*/ 0 w 3352"/>
                    <a:gd name="T13" fmla="*/ 0 h 135"/>
                    <a:gd name="T14" fmla="*/ 0 w 3352"/>
                    <a:gd name="T15" fmla="*/ 0 h 135"/>
                    <a:gd name="T16" fmla="*/ 0 w 3352"/>
                    <a:gd name="T17" fmla="*/ 0 h 135"/>
                    <a:gd name="T18" fmla="*/ 0 w 3352"/>
                    <a:gd name="T19" fmla="*/ 0 h 135"/>
                    <a:gd name="T20" fmla="*/ 1 w 3352"/>
                    <a:gd name="T21" fmla="*/ 0 h 135"/>
                    <a:gd name="T22" fmla="*/ 1 w 3352"/>
                    <a:gd name="T23" fmla="*/ 0 h 135"/>
                    <a:gd name="T24" fmla="*/ 1 w 3352"/>
                    <a:gd name="T25" fmla="*/ 0 h 135"/>
                    <a:gd name="T26" fmla="*/ 1 w 3352"/>
                    <a:gd name="T27" fmla="*/ 0 h 135"/>
                    <a:gd name="T28" fmla="*/ 1 w 3352"/>
                    <a:gd name="T29" fmla="*/ 0 h 135"/>
                    <a:gd name="T30" fmla="*/ 1 w 3352"/>
                    <a:gd name="T31" fmla="*/ 0 h 135"/>
                    <a:gd name="T32" fmla="*/ 1 w 3352"/>
                    <a:gd name="T33" fmla="*/ 0 h 135"/>
                    <a:gd name="T34" fmla="*/ 1 w 3352"/>
                    <a:gd name="T35" fmla="*/ 0 h 135"/>
                    <a:gd name="T36" fmla="*/ 1 w 3352"/>
                    <a:gd name="T37" fmla="*/ 0 h 135"/>
                    <a:gd name="T38" fmla="*/ 1 w 3352"/>
                    <a:gd name="T39" fmla="*/ 0 h 135"/>
                    <a:gd name="T40" fmla="*/ 1 w 3352"/>
                    <a:gd name="T41" fmla="*/ 0 h 135"/>
                    <a:gd name="T42" fmla="*/ 1 w 3352"/>
                    <a:gd name="T43" fmla="*/ 0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5715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656" name="Line 58"/>
              <p:cNvSpPr>
                <a:spLocks noChangeShapeType="1"/>
              </p:cNvSpPr>
              <p:nvPr/>
            </p:nvSpPr>
            <p:spPr bwMode="auto">
              <a:xfrm flipV="1">
                <a:off x="5051425" y="728663"/>
                <a:ext cx="696913" cy="17145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7" name="Text Box 59"/>
              <p:cNvSpPr txBox="1">
                <a:spLocks noChangeArrowheads="1"/>
              </p:cNvSpPr>
              <p:nvPr/>
            </p:nvSpPr>
            <p:spPr bwMode="auto">
              <a:xfrm>
                <a:off x="5748338" y="541338"/>
                <a:ext cx="401637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Cu</a:t>
                </a:r>
              </a:p>
            </p:txBody>
          </p:sp>
          <p:sp>
            <p:nvSpPr>
              <p:cNvPr id="25658" name="Line 60"/>
              <p:cNvSpPr>
                <a:spLocks noChangeShapeType="1"/>
              </p:cNvSpPr>
              <p:nvPr/>
            </p:nvSpPr>
            <p:spPr bwMode="auto">
              <a:xfrm flipV="1">
                <a:off x="5311775" y="1281113"/>
                <a:ext cx="750888" cy="5873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9" name="Text Box 61"/>
              <p:cNvSpPr txBox="1">
                <a:spLocks noChangeArrowheads="1"/>
              </p:cNvSpPr>
              <p:nvPr/>
            </p:nvSpPr>
            <p:spPr bwMode="auto">
              <a:xfrm>
                <a:off x="6062663" y="1055688"/>
                <a:ext cx="900112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CuSO</a:t>
                </a:r>
                <a:r>
                  <a:rPr lang="it-IT" altLang="it-IT" sz="20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4</a:t>
                </a:r>
                <a:endParaRPr lang="it-IT" altLang="it-IT" sz="2000" b="1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5654" name="Rectangle 57"/>
            <p:cNvSpPr>
              <a:spLocks noChangeArrowheads="1"/>
            </p:cNvSpPr>
            <p:nvPr/>
          </p:nvSpPr>
          <p:spPr bwMode="auto">
            <a:xfrm>
              <a:off x="4964113" y="600075"/>
              <a:ext cx="174625" cy="728663"/>
            </a:xfrm>
            <a:prstGeom prst="rect">
              <a:avLst/>
            </a:prstGeom>
            <a:solidFill>
              <a:srgbClr val="FF6600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6600"/>
                </a:solidFill>
              </a:endParaRPr>
            </a:p>
          </p:txBody>
        </p:sp>
      </p:grpSp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3962400" y="4056063"/>
            <a:ext cx="3230524" cy="1198562"/>
            <a:chOff x="2438400" y="4056063"/>
            <a:chExt cx="3230524" cy="1198562"/>
          </a:xfrm>
        </p:grpSpPr>
        <p:sp>
          <p:nvSpPr>
            <p:cNvPr id="25619" name="Freeform 65"/>
            <p:cNvSpPr>
              <a:spLocks/>
            </p:cNvSpPr>
            <p:nvPr/>
          </p:nvSpPr>
          <p:spPr bwMode="auto">
            <a:xfrm>
              <a:off x="2438400" y="4568825"/>
              <a:ext cx="949325" cy="36513"/>
            </a:xfrm>
            <a:custGeom>
              <a:avLst/>
              <a:gdLst>
                <a:gd name="T0" fmla="*/ 0 w 3352"/>
                <a:gd name="T1" fmla="*/ 2147483646 h 135"/>
                <a:gd name="T2" fmla="*/ 2147483646 w 3352"/>
                <a:gd name="T3" fmla="*/ 2147483646 h 135"/>
                <a:gd name="T4" fmla="*/ 2147483646 w 3352"/>
                <a:gd name="T5" fmla="*/ 2147483646 h 135"/>
                <a:gd name="T6" fmla="*/ 2147483646 w 3352"/>
                <a:gd name="T7" fmla="*/ 2147483646 h 135"/>
                <a:gd name="T8" fmla="*/ 2147483646 w 3352"/>
                <a:gd name="T9" fmla="*/ 2147483646 h 135"/>
                <a:gd name="T10" fmla="*/ 2147483646 w 3352"/>
                <a:gd name="T11" fmla="*/ 2147483646 h 135"/>
                <a:gd name="T12" fmla="*/ 2147483646 w 3352"/>
                <a:gd name="T13" fmla="*/ 2147483646 h 135"/>
                <a:gd name="T14" fmla="*/ 2147483646 w 3352"/>
                <a:gd name="T15" fmla="*/ 2147483646 h 135"/>
                <a:gd name="T16" fmla="*/ 2147483646 w 3352"/>
                <a:gd name="T17" fmla="*/ 2147483646 h 135"/>
                <a:gd name="T18" fmla="*/ 2147483646 w 3352"/>
                <a:gd name="T19" fmla="*/ 2147483646 h 135"/>
                <a:gd name="T20" fmla="*/ 2147483646 w 3352"/>
                <a:gd name="T21" fmla="*/ 2147483646 h 135"/>
                <a:gd name="T22" fmla="*/ 2147483646 w 3352"/>
                <a:gd name="T23" fmla="*/ 2147483646 h 135"/>
                <a:gd name="T24" fmla="*/ 2147483646 w 3352"/>
                <a:gd name="T25" fmla="*/ 2147483646 h 135"/>
                <a:gd name="T26" fmla="*/ 2147483646 w 3352"/>
                <a:gd name="T27" fmla="*/ 2147483646 h 135"/>
                <a:gd name="T28" fmla="*/ 2147483646 w 3352"/>
                <a:gd name="T29" fmla="*/ 2147483646 h 135"/>
                <a:gd name="T30" fmla="*/ 2147483646 w 3352"/>
                <a:gd name="T31" fmla="*/ 2147483646 h 135"/>
                <a:gd name="T32" fmla="*/ 2147483646 w 3352"/>
                <a:gd name="T33" fmla="*/ 2147483646 h 135"/>
                <a:gd name="T34" fmla="*/ 2147483646 w 3352"/>
                <a:gd name="T35" fmla="*/ 2147483646 h 135"/>
                <a:gd name="T36" fmla="*/ 2147483646 w 3352"/>
                <a:gd name="T37" fmla="*/ 0 h 135"/>
                <a:gd name="T38" fmla="*/ 2147483646 w 3352"/>
                <a:gd name="T39" fmla="*/ 2147483646 h 135"/>
                <a:gd name="T40" fmla="*/ 2147483646 w 3352"/>
                <a:gd name="T41" fmla="*/ 2147483646 h 135"/>
                <a:gd name="T42" fmla="*/ 2147483646 w 3352"/>
                <a:gd name="T43" fmla="*/ 214748364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352" h="135">
                  <a:moveTo>
                    <a:pt x="0" y="95"/>
                  </a:moveTo>
                  <a:cubicBezTo>
                    <a:pt x="31" y="100"/>
                    <a:pt x="131" y="135"/>
                    <a:pt x="184" y="128"/>
                  </a:cubicBezTo>
                  <a:cubicBezTo>
                    <a:pt x="237" y="121"/>
                    <a:pt x="269" y="57"/>
                    <a:pt x="320" y="56"/>
                  </a:cubicBezTo>
                  <a:cubicBezTo>
                    <a:pt x="371" y="55"/>
                    <a:pt x="429" y="124"/>
                    <a:pt x="488" y="120"/>
                  </a:cubicBezTo>
                  <a:cubicBezTo>
                    <a:pt x="547" y="116"/>
                    <a:pt x="613" y="33"/>
                    <a:pt x="672" y="32"/>
                  </a:cubicBezTo>
                  <a:cubicBezTo>
                    <a:pt x="731" y="31"/>
                    <a:pt x="788" y="115"/>
                    <a:pt x="844" y="113"/>
                  </a:cubicBezTo>
                  <a:cubicBezTo>
                    <a:pt x="900" y="111"/>
                    <a:pt x="955" y="22"/>
                    <a:pt x="1010" y="18"/>
                  </a:cubicBezTo>
                  <a:cubicBezTo>
                    <a:pt x="1064" y="14"/>
                    <a:pt x="1116" y="89"/>
                    <a:pt x="1167" y="89"/>
                  </a:cubicBezTo>
                  <a:cubicBezTo>
                    <a:pt x="1219" y="90"/>
                    <a:pt x="1267" y="25"/>
                    <a:pt x="1317" y="24"/>
                  </a:cubicBezTo>
                  <a:cubicBezTo>
                    <a:pt x="1367" y="23"/>
                    <a:pt x="1413" y="80"/>
                    <a:pt x="1467" y="83"/>
                  </a:cubicBezTo>
                  <a:cubicBezTo>
                    <a:pt x="1521" y="86"/>
                    <a:pt x="1577" y="39"/>
                    <a:pt x="1641" y="42"/>
                  </a:cubicBezTo>
                  <a:cubicBezTo>
                    <a:pt x="1704" y="44"/>
                    <a:pt x="1789" y="96"/>
                    <a:pt x="1846" y="95"/>
                  </a:cubicBezTo>
                  <a:cubicBezTo>
                    <a:pt x="1902" y="95"/>
                    <a:pt x="1924" y="36"/>
                    <a:pt x="1980" y="36"/>
                  </a:cubicBezTo>
                  <a:cubicBezTo>
                    <a:pt x="2035" y="36"/>
                    <a:pt x="2118" y="98"/>
                    <a:pt x="2177" y="95"/>
                  </a:cubicBezTo>
                  <a:cubicBezTo>
                    <a:pt x="2236" y="92"/>
                    <a:pt x="2284" y="18"/>
                    <a:pt x="2335" y="18"/>
                  </a:cubicBezTo>
                  <a:cubicBezTo>
                    <a:pt x="2385" y="18"/>
                    <a:pt x="2430" y="93"/>
                    <a:pt x="2477" y="95"/>
                  </a:cubicBezTo>
                  <a:cubicBezTo>
                    <a:pt x="2523" y="98"/>
                    <a:pt x="2562" y="35"/>
                    <a:pt x="2611" y="30"/>
                  </a:cubicBezTo>
                  <a:cubicBezTo>
                    <a:pt x="2659" y="25"/>
                    <a:pt x="2713" y="71"/>
                    <a:pt x="2768" y="66"/>
                  </a:cubicBezTo>
                  <a:cubicBezTo>
                    <a:pt x="2824" y="60"/>
                    <a:pt x="2886" y="0"/>
                    <a:pt x="2942" y="0"/>
                  </a:cubicBezTo>
                  <a:cubicBezTo>
                    <a:pt x="2998" y="0"/>
                    <a:pt x="3063" y="65"/>
                    <a:pt x="3108" y="66"/>
                  </a:cubicBezTo>
                  <a:cubicBezTo>
                    <a:pt x="3152" y="66"/>
                    <a:pt x="3170" y="5"/>
                    <a:pt x="3210" y="6"/>
                  </a:cubicBezTo>
                  <a:cubicBezTo>
                    <a:pt x="3250" y="7"/>
                    <a:pt x="3322" y="58"/>
                    <a:pt x="3352" y="72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20" name="AutoShape 71"/>
            <p:cNvSpPr>
              <a:spLocks noChangeArrowheads="1"/>
            </p:cNvSpPr>
            <p:nvPr/>
          </p:nvSpPr>
          <p:spPr bwMode="auto">
            <a:xfrm rot="2006392">
              <a:off x="2481263" y="4929188"/>
              <a:ext cx="174625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1" name="AutoShape 72"/>
            <p:cNvSpPr>
              <a:spLocks noChangeArrowheads="1"/>
            </p:cNvSpPr>
            <p:nvPr/>
          </p:nvSpPr>
          <p:spPr bwMode="auto">
            <a:xfrm rot="2006392">
              <a:off x="2590800" y="4943475"/>
              <a:ext cx="174625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2" name="AutoShape 73"/>
            <p:cNvSpPr>
              <a:spLocks noChangeArrowheads="1"/>
            </p:cNvSpPr>
            <p:nvPr/>
          </p:nvSpPr>
          <p:spPr bwMode="auto">
            <a:xfrm rot="2006392">
              <a:off x="2692400" y="4940300"/>
              <a:ext cx="174625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3" name="AutoShape 74"/>
            <p:cNvSpPr>
              <a:spLocks noChangeArrowheads="1"/>
            </p:cNvSpPr>
            <p:nvPr/>
          </p:nvSpPr>
          <p:spPr bwMode="auto">
            <a:xfrm rot="2006392">
              <a:off x="2867025" y="4946650"/>
              <a:ext cx="173038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4" name="AutoShape 75"/>
            <p:cNvSpPr>
              <a:spLocks noChangeArrowheads="1"/>
            </p:cNvSpPr>
            <p:nvPr/>
          </p:nvSpPr>
          <p:spPr bwMode="auto">
            <a:xfrm rot="2006392">
              <a:off x="3019425" y="4937125"/>
              <a:ext cx="173038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5" name="AutoShape 76"/>
            <p:cNvSpPr>
              <a:spLocks noChangeArrowheads="1"/>
            </p:cNvSpPr>
            <p:nvPr/>
          </p:nvSpPr>
          <p:spPr bwMode="auto">
            <a:xfrm rot="2006392">
              <a:off x="3116263" y="4940300"/>
              <a:ext cx="174625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6" name="AutoShape 77"/>
            <p:cNvSpPr>
              <a:spLocks noChangeArrowheads="1"/>
            </p:cNvSpPr>
            <p:nvPr/>
          </p:nvSpPr>
          <p:spPr bwMode="auto">
            <a:xfrm rot="2006392">
              <a:off x="3192463" y="4932363"/>
              <a:ext cx="174625" cy="171450"/>
            </a:xfrm>
            <a:prstGeom prst="octagon">
              <a:avLst>
                <a:gd name="adj" fmla="val 29287"/>
              </a:avLst>
            </a:prstGeom>
            <a:solidFill>
              <a:srgbClr val="FFFFCC"/>
            </a:solidFill>
            <a:ln w="38100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5627" name="Line 80"/>
            <p:cNvSpPr>
              <a:spLocks noChangeShapeType="1"/>
            </p:cNvSpPr>
            <p:nvPr/>
          </p:nvSpPr>
          <p:spPr bwMode="auto">
            <a:xfrm>
              <a:off x="2481263" y="4672013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28" name="Line 81"/>
            <p:cNvSpPr>
              <a:spLocks noChangeShapeType="1"/>
            </p:cNvSpPr>
            <p:nvPr/>
          </p:nvSpPr>
          <p:spPr bwMode="auto">
            <a:xfrm>
              <a:off x="2478088" y="4760913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29" name="Line 82"/>
            <p:cNvSpPr>
              <a:spLocks noChangeShapeType="1"/>
            </p:cNvSpPr>
            <p:nvPr/>
          </p:nvSpPr>
          <p:spPr bwMode="auto">
            <a:xfrm>
              <a:off x="2579688" y="4711700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0" name="Line 83"/>
            <p:cNvSpPr>
              <a:spLocks noChangeShapeType="1"/>
            </p:cNvSpPr>
            <p:nvPr/>
          </p:nvSpPr>
          <p:spPr bwMode="auto">
            <a:xfrm>
              <a:off x="2692400" y="4668838"/>
              <a:ext cx="8731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1" name="Line 84"/>
            <p:cNvSpPr>
              <a:spLocks noChangeShapeType="1"/>
            </p:cNvSpPr>
            <p:nvPr/>
          </p:nvSpPr>
          <p:spPr bwMode="auto">
            <a:xfrm>
              <a:off x="2700338" y="4775200"/>
              <a:ext cx="85725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2" name="Line 85"/>
            <p:cNvSpPr>
              <a:spLocks noChangeShapeType="1"/>
            </p:cNvSpPr>
            <p:nvPr/>
          </p:nvSpPr>
          <p:spPr bwMode="auto">
            <a:xfrm>
              <a:off x="2601913" y="4846638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3" name="Line 86"/>
            <p:cNvSpPr>
              <a:spLocks noChangeShapeType="1"/>
            </p:cNvSpPr>
            <p:nvPr/>
          </p:nvSpPr>
          <p:spPr bwMode="auto">
            <a:xfrm>
              <a:off x="2478088" y="4883150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4" name="Line 87"/>
            <p:cNvSpPr>
              <a:spLocks noChangeShapeType="1"/>
            </p:cNvSpPr>
            <p:nvPr/>
          </p:nvSpPr>
          <p:spPr bwMode="auto">
            <a:xfrm>
              <a:off x="3059113" y="4640263"/>
              <a:ext cx="87312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5" name="Line 88"/>
            <p:cNvSpPr>
              <a:spLocks noChangeShapeType="1"/>
            </p:cNvSpPr>
            <p:nvPr/>
          </p:nvSpPr>
          <p:spPr bwMode="auto">
            <a:xfrm>
              <a:off x="3225800" y="4643438"/>
              <a:ext cx="8731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6" name="Line 89"/>
            <p:cNvSpPr>
              <a:spLocks noChangeShapeType="1"/>
            </p:cNvSpPr>
            <p:nvPr/>
          </p:nvSpPr>
          <p:spPr bwMode="auto">
            <a:xfrm>
              <a:off x="3055938" y="4714875"/>
              <a:ext cx="85725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7" name="Line 90"/>
            <p:cNvSpPr>
              <a:spLocks noChangeShapeType="1"/>
            </p:cNvSpPr>
            <p:nvPr/>
          </p:nvSpPr>
          <p:spPr bwMode="auto">
            <a:xfrm>
              <a:off x="3124200" y="4808538"/>
              <a:ext cx="8731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8" name="Line 91"/>
            <p:cNvSpPr>
              <a:spLocks noChangeShapeType="1"/>
            </p:cNvSpPr>
            <p:nvPr/>
          </p:nvSpPr>
          <p:spPr bwMode="auto">
            <a:xfrm>
              <a:off x="3048000" y="4860925"/>
              <a:ext cx="8731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39" name="Line 93"/>
            <p:cNvSpPr>
              <a:spLocks noChangeShapeType="1"/>
            </p:cNvSpPr>
            <p:nvPr/>
          </p:nvSpPr>
          <p:spPr bwMode="auto">
            <a:xfrm>
              <a:off x="3044825" y="4757738"/>
              <a:ext cx="87313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5640" name="Gruppo 13"/>
            <p:cNvGrpSpPr>
              <a:grpSpLocks/>
            </p:cNvGrpSpPr>
            <p:nvPr/>
          </p:nvGrpSpPr>
          <p:grpSpPr bwMode="auto">
            <a:xfrm>
              <a:off x="2438400" y="4056063"/>
              <a:ext cx="3230524" cy="1198562"/>
              <a:chOff x="2438400" y="4056063"/>
              <a:chExt cx="3230524" cy="1198562"/>
            </a:xfrm>
          </p:grpSpPr>
          <p:grpSp>
            <p:nvGrpSpPr>
              <p:cNvPr id="25641" name="Gruppo 8"/>
              <p:cNvGrpSpPr>
                <a:grpSpLocks/>
              </p:cNvGrpSpPr>
              <p:nvPr/>
            </p:nvGrpSpPr>
            <p:grpSpPr bwMode="auto">
              <a:xfrm>
                <a:off x="2438400" y="4056063"/>
                <a:ext cx="3230524" cy="1198562"/>
                <a:chOff x="2438400" y="4056063"/>
                <a:chExt cx="3230524" cy="1198562"/>
              </a:xfrm>
            </p:grpSpPr>
            <p:grpSp>
              <p:nvGrpSpPr>
                <p:cNvPr id="25644" name="Group 62"/>
                <p:cNvGrpSpPr>
                  <a:grpSpLocks/>
                </p:cNvGrpSpPr>
                <p:nvPr/>
              </p:nvGrpSpPr>
              <p:grpSpPr bwMode="auto">
                <a:xfrm>
                  <a:off x="2438400" y="4243388"/>
                  <a:ext cx="957263" cy="889000"/>
                  <a:chOff x="1776" y="5376"/>
                  <a:chExt cx="3360" cy="1536"/>
                </a:xfrm>
              </p:grpSpPr>
              <p:sp>
                <p:nvSpPr>
                  <p:cNvPr id="25651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794" y="5376"/>
                    <a:ext cx="3312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652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5472"/>
                    <a:ext cx="3360" cy="1440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57150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5645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917825" y="4243388"/>
                  <a:ext cx="696913" cy="171450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6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614738" y="4056063"/>
                  <a:ext cx="434975" cy="360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Ag</a:t>
                  </a:r>
                </a:p>
              </p:txBody>
            </p:sp>
            <p:sp>
              <p:nvSpPr>
                <p:cNvPr id="25647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3178175" y="4687888"/>
                  <a:ext cx="750888" cy="58737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3929063" y="4462463"/>
                  <a:ext cx="1739861" cy="360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Soluzione KCl</a:t>
                  </a:r>
                </a:p>
              </p:txBody>
            </p:sp>
            <p:sp>
              <p:nvSpPr>
                <p:cNvPr id="25649" name="Line 78"/>
                <p:cNvSpPr>
                  <a:spLocks noChangeShapeType="1"/>
                </p:cNvSpPr>
                <p:nvPr/>
              </p:nvSpPr>
              <p:spPr bwMode="auto">
                <a:xfrm>
                  <a:off x="3236913" y="5022850"/>
                  <a:ext cx="736600" cy="61913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 type="stealth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50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3944938" y="4894263"/>
                  <a:ext cx="1671637" cy="3603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AgCl (solido)</a:t>
                  </a:r>
                </a:p>
              </p:txBody>
            </p:sp>
          </p:grpSp>
          <p:sp>
            <p:nvSpPr>
              <p:cNvPr id="25642" name="Line 92"/>
              <p:cNvSpPr>
                <a:spLocks noChangeShapeType="1"/>
              </p:cNvSpPr>
              <p:nvPr/>
            </p:nvSpPr>
            <p:spPr bwMode="auto">
              <a:xfrm>
                <a:off x="3259138" y="4860925"/>
                <a:ext cx="85725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3" name="Rectangle 66"/>
              <p:cNvSpPr>
                <a:spLocks noChangeArrowheads="1"/>
              </p:cNvSpPr>
              <p:nvPr/>
            </p:nvSpPr>
            <p:spPr bwMode="auto">
              <a:xfrm>
                <a:off x="2830513" y="4065588"/>
                <a:ext cx="174625" cy="814387"/>
              </a:xfrm>
              <a:prstGeom prst="rect">
                <a:avLst/>
              </a:prstGeom>
              <a:solidFill>
                <a:srgbClr val="DDDDDD"/>
              </a:solidFill>
              <a:ln w="28575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 anchor="ctr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FF6600"/>
                  </a:solidFill>
                </a:endParaRPr>
              </a:p>
            </p:txBody>
          </p:sp>
        </p:grp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71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25"/>
    </mc:Choice>
    <mc:Fallback>
      <p:transition spd="slow" advTm="28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715" grpId="0"/>
      <p:bldP spid="28720" grpId="0"/>
      <p:bldP spid="287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1752600" y="187326"/>
            <a:ext cx="4618038" cy="72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 pitchFamily="34" charset="0"/>
              </a:rPr>
              <a:t>Elettrodi a gas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44675" y="1508126"/>
            <a:ext cx="2749550" cy="595313"/>
            <a:chOff x="320675" y="1508125"/>
            <a:chExt cx="2749550" cy="595313"/>
          </a:xfrm>
        </p:grpSpPr>
        <p:sp>
          <p:nvSpPr>
            <p:cNvPr id="26677" name="Text Box 3"/>
            <p:cNvSpPr txBox="1">
              <a:spLocks noChangeArrowheads="1"/>
            </p:cNvSpPr>
            <p:nvPr/>
          </p:nvSpPr>
          <p:spPr bwMode="auto">
            <a:xfrm>
              <a:off x="320675" y="1587500"/>
              <a:ext cx="2601913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Pt (Cl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, p)    Cl</a:t>
              </a:r>
              <a:r>
                <a:rPr lang="it-IT" altLang="it-IT" sz="24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,  c</a:t>
              </a:r>
            </a:p>
          </p:txBody>
        </p:sp>
        <p:sp>
          <p:nvSpPr>
            <p:cNvPr id="26678" name="Line 4"/>
            <p:cNvSpPr>
              <a:spLocks noChangeShapeType="1"/>
            </p:cNvSpPr>
            <p:nvPr/>
          </p:nvSpPr>
          <p:spPr bwMode="auto">
            <a:xfrm>
              <a:off x="1965325" y="1508125"/>
              <a:ext cx="0" cy="5953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79" name="Line 5"/>
            <p:cNvSpPr>
              <a:spLocks noChangeShapeType="1"/>
            </p:cNvSpPr>
            <p:nvPr/>
          </p:nvSpPr>
          <p:spPr bwMode="auto">
            <a:xfrm>
              <a:off x="2987675" y="1508125"/>
              <a:ext cx="0" cy="5953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80" name="Line 6"/>
            <p:cNvSpPr>
              <a:spLocks noChangeShapeType="1"/>
            </p:cNvSpPr>
            <p:nvPr/>
          </p:nvSpPr>
          <p:spPr bwMode="auto">
            <a:xfrm>
              <a:off x="3070225" y="1508125"/>
              <a:ext cx="0" cy="5953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831976" y="2446338"/>
            <a:ext cx="3427413" cy="424732"/>
            <a:chOff x="307975" y="2446338"/>
            <a:chExt cx="3427413" cy="424732"/>
          </a:xfrm>
        </p:grpSpPr>
        <p:sp>
          <p:nvSpPr>
            <p:cNvPr id="26674" name="Text Box 7"/>
            <p:cNvSpPr txBox="1">
              <a:spLocks noChangeArrowheads="1"/>
            </p:cNvSpPr>
            <p:nvPr/>
          </p:nvSpPr>
          <p:spPr bwMode="auto">
            <a:xfrm>
              <a:off x="307975" y="2446338"/>
              <a:ext cx="3427413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Cl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2(gas)</a:t>
              </a:r>
              <a:r>
                <a:rPr lang="it-IT" altLang="it-IT" sz="2400">
                  <a:solidFill>
                    <a:srgbClr val="000066"/>
                  </a:solidFill>
                  <a:latin typeface="Comic Sans MS" panose="030F0702030302020204" pitchFamily="66" charset="0"/>
                </a:rPr>
                <a:t>  +  2e		2Cl</a:t>
              </a:r>
              <a:r>
                <a:rPr lang="it-IT" altLang="it-IT" sz="24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</a:t>
              </a:r>
            </a:p>
          </p:txBody>
        </p:sp>
        <p:sp>
          <p:nvSpPr>
            <p:cNvPr id="26675" name="Line 8"/>
            <p:cNvSpPr>
              <a:spLocks noChangeShapeType="1"/>
            </p:cNvSpPr>
            <p:nvPr/>
          </p:nvSpPr>
          <p:spPr bwMode="auto">
            <a:xfrm rot="5400000">
              <a:off x="2605882" y="2331243"/>
              <a:ext cx="0" cy="5953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76" name="Line 9"/>
            <p:cNvSpPr>
              <a:spLocks noChangeShapeType="1"/>
            </p:cNvSpPr>
            <p:nvPr/>
          </p:nvSpPr>
          <p:spPr bwMode="auto">
            <a:xfrm rot="16200000" flipH="1">
              <a:off x="2605882" y="2423318"/>
              <a:ext cx="0" cy="595313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616326" y="5221289"/>
            <a:ext cx="4957763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= E°+ 0,059 logp</a:t>
            </a:r>
            <a:r>
              <a:rPr lang="it-IT" altLang="it-IT" sz="2300" baseline="30000">
                <a:solidFill>
                  <a:srgbClr val="000066"/>
                </a:solidFill>
                <a:latin typeface="Comic Sans MS" panose="030F0702030302020204" pitchFamily="66" charset="0"/>
              </a:rPr>
              <a:t>½</a:t>
            </a:r>
            <a:r>
              <a:rPr lang="it-IT" altLang="it-IT" sz="2300" baseline="-25000">
                <a:solidFill>
                  <a:srgbClr val="000066"/>
                </a:solidFill>
                <a:latin typeface="Comic Sans MS" panose="030F0702030302020204" pitchFamily="66" charset="0"/>
              </a:rPr>
              <a:t>Cl</a:t>
            </a:r>
            <a:r>
              <a:rPr lang="it-IT" altLang="it-IT" sz="1900" baseline="-62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 - 0,059 log [Cl</a:t>
            </a:r>
            <a:r>
              <a:rPr lang="it-IT" altLang="it-IT" sz="2400" baseline="50000">
                <a:solidFill>
                  <a:srgbClr val="000066"/>
                </a:solidFill>
                <a:latin typeface="Comic Sans MS" panose="030F0702030302020204" pitchFamily="66" charset="0"/>
              </a:rPr>
              <a:t>-</a:t>
            </a: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]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157539" y="3929063"/>
            <a:ext cx="6396037" cy="901700"/>
            <a:chOff x="1633538" y="3929063"/>
            <a:chExt cx="6396830" cy="901468"/>
          </a:xfrm>
        </p:grpSpPr>
        <p:sp>
          <p:nvSpPr>
            <p:cNvPr id="26658" name="Text Box 11"/>
            <p:cNvSpPr txBox="1">
              <a:spLocks noChangeArrowheads="1"/>
            </p:cNvSpPr>
            <p:nvPr/>
          </p:nvSpPr>
          <p:spPr bwMode="auto">
            <a:xfrm>
              <a:off x="1633538" y="4194175"/>
              <a:ext cx="2432250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E°+		   log</a:t>
              </a:r>
            </a:p>
          </p:txBody>
        </p:sp>
        <p:sp>
          <p:nvSpPr>
            <p:cNvPr id="26659" name="Text Box 12"/>
            <p:cNvSpPr txBox="1">
              <a:spLocks noChangeArrowheads="1"/>
            </p:cNvSpPr>
            <p:nvPr/>
          </p:nvSpPr>
          <p:spPr bwMode="auto">
            <a:xfrm>
              <a:off x="2687638" y="3929063"/>
              <a:ext cx="910812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6660" name="Text Box 13"/>
            <p:cNvSpPr txBox="1">
              <a:spLocks noChangeArrowheads="1"/>
            </p:cNvSpPr>
            <p:nvPr/>
          </p:nvSpPr>
          <p:spPr bwMode="auto">
            <a:xfrm>
              <a:off x="3006725" y="4421188"/>
              <a:ext cx="290372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6661" name="Line 14"/>
            <p:cNvSpPr>
              <a:spLocks noChangeShapeType="1"/>
            </p:cNvSpPr>
            <p:nvPr/>
          </p:nvSpPr>
          <p:spPr bwMode="auto">
            <a:xfrm>
              <a:off x="2736850" y="4416425"/>
              <a:ext cx="8001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2" name="Line 15"/>
            <p:cNvSpPr>
              <a:spLocks noChangeShapeType="1"/>
            </p:cNvSpPr>
            <p:nvPr/>
          </p:nvSpPr>
          <p:spPr bwMode="auto">
            <a:xfrm>
              <a:off x="4033838" y="4416425"/>
              <a:ext cx="525462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3" name="Text Box 16"/>
            <p:cNvSpPr txBox="1">
              <a:spLocks noChangeArrowheads="1"/>
            </p:cNvSpPr>
            <p:nvPr/>
          </p:nvSpPr>
          <p:spPr bwMode="auto">
            <a:xfrm>
              <a:off x="4056063" y="3929063"/>
              <a:ext cx="534058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Ox</a:t>
              </a:r>
              <a:endParaRPr lang="it-IT" altLang="it-IT" sz="23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64" name="Text Box 17"/>
            <p:cNvSpPr txBox="1">
              <a:spLocks noChangeArrowheads="1"/>
            </p:cNvSpPr>
            <p:nvPr/>
          </p:nvSpPr>
          <p:spPr bwMode="auto">
            <a:xfrm>
              <a:off x="4129088" y="4421188"/>
              <a:ext cx="505201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R</a:t>
              </a:r>
              <a:endParaRPr lang="it-IT" altLang="it-IT" sz="23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65" name="Text Box 18"/>
            <p:cNvSpPr txBox="1">
              <a:spLocks noChangeArrowheads="1"/>
            </p:cNvSpPr>
            <p:nvPr/>
          </p:nvSpPr>
          <p:spPr bwMode="auto">
            <a:xfrm>
              <a:off x="4657725" y="4192588"/>
              <a:ext cx="795381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= E°+</a:t>
              </a:r>
            </a:p>
          </p:txBody>
        </p:sp>
        <p:sp>
          <p:nvSpPr>
            <p:cNvPr id="26666" name="Text Box 19"/>
            <p:cNvSpPr txBox="1">
              <a:spLocks noChangeArrowheads="1"/>
            </p:cNvSpPr>
            <p:nvPr/>
          </p:nvSpPr>
          <p:spPr bwMode="auto">
            <a:xfrm>
              <a:off x="5446713" y="3929063"/>
              <a:ext cx="910812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6667" name="Text Box 20"/>
            <p:cNvSpPr txBox="1">
              <a:spLocks noChangeArrowheads="1"/>
            </p:cNvSpPr>
            <p:nvPr/>
          </p:nvSpPr>
          <p:spPr bwMode="auto">
            <a:xfrm>
              <a:off x="5765800" y="4421188"/>
              <a:ext cx="290372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6668" name="Line 21"/>
            <p:cNvSpPr>
              <a:spLocks noChangeShapeType="1"/>
            </p:cNvSpPr>
            <p:nvPr/>
          </p:nvSpPr>
          <p:spPr bwMode="auto">
            <a:xfrm>
              <a:off x="5549900" y="4416425"/>
              <a:ext cx="71755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69" name="Text Box 22"/>
            <p:cNvSpPr txBox="1">
              <a:spLocks noChangeArrowheads="1"/>
            </p:cNvSpPr>
            <p:nvPr/>
          </p:nvSpPr>
          <p:spPr bwMode="auto">
            <a:xfrm>
              <a:off x="6291263" y="4192588"/>
              <a:ext cx="591773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log </a:t>
              </a:r>
            </a:p>
          </p:txBody>
        </p:sp>
        <p:sp>
          <p:nvSpPr>
            <p:cNvPr id="26670" name="Text Box 23"/>
            <p:cNvSpPr txBox="1">
              <a:spLocks noChangeArrowheads="1"/>
            </p:cNvSpPr>
            <p:nvPr/>
          </p:nvSpPr>
          <p:spPr bwMode="auto">
            <a:xfrm>
              <a:off x="6972299" y="3929063"/>
              <a:ext cx="105806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300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Cl</a:t>
              </a:r>
              <a:r>
                <a:rPr lang="it-IT" altLang="it-IT" sz="2000" baseline="-65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3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71" name="Text Box 24"/>
            <p:cNvSpPr txBox="1">
              <a:spLocks noChangeArrowheads="1"/>
            </p:cNvSpPr>
            <p:nvPr/>
          </p:nvSpPr>
          <p:spPr bwMode="auto">
            <a:xfrm>
              <a:off x="6960127" y="4421188"/>
              <a:ext cx="79528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[Cl</a:t>
              </a:r>
              <a:r>
                <a:rPr lang="it-IT" altLang="it-IT" sz="2400" baseline="50000">
                  <a:solidFill>
                    <a:srgbClr val="00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]</a:t>
              </a:r>
              <a:r>
                <a:rPr lang="it-IT" altLang="it-IT" sz="2300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6672" name="Line 25"/>
            <p:cNvSpPr>
              <a:spLocks noChangeShapeType="1"/>
            </p:cNvSpPr>
            <p:nvPr/>
          </p:nvSpPr>
          <p:spPr bwMode="auto">
            <a:xfrm>
              <a:off x="6931025" y="4416425"/>
              <a:ext cx="719138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73" name="Text Box 26"/>
            <p:cNvSpPr txBox="1">
              <a:spLocks noChangeArrowheads="1"/>
            </p:cNvSpPr>
            <p:nvPr/>
          </p:nvSpPr>
          <p:spPr bwMode="auto">
            <a:xfrm>
              <a:off x="7635875" y="4192588"/>
              <a:ext cx="330200" cy="40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66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</p:grpSp>
      <p:grpSp>
        <p:nvGrpSpPr>
          <p:cNvPr id="26631" name="Group 27"/>
          <p:cNvGrpSpPr>
            <a:grpSpLocks/>
          </p:cNvGrpSpPr>
          <p:nvPr/>
        </p:nvGrpSpPr>
        <p:grpSpPr bwMode="auto">
          <a:xfrm>
            <a:off x="6873875" y="1096964"/>
            <a:ext cx="1639888" cy="2122487"/>
            <a:chOff x="6720" y="1152"/>
            <a:chExt cx="1723" cy="2228"/>
          </a:xfrm>
        </p:grpSpPr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6720" y="1288"/>
              <a:ext cx="1723" cy="2053"/>
            </a:xfrm>
            <a:custGeom>
              <a:avLst/>
              <a:gdLst>
                <a:gd name="T0" fmla="*/ 0 w 1819"/>
                <a:gd name="T1" fmla="*/ 0 h 2093"/>
                <a:gd name="T2" fmla="*/ 1245 w 1819"/>
                <a:gd name="T3" fmla="*/ 0 h 2093"/>
                <a:gd name="T4" fmla="*/ 1147 w 1819"/>
                <a:gd name="T5" fmla="*/ 1723 h 2093"/>
                <a:gd name="T6" fmla="*/ 1146 w 1819"/>
                <a:gd name="T7" fmla="*/ 1733 h 2093"/>
                <a:gd name="T8" fmla="*/ 1143 w 1819"/>
                <a:gd name="T9" fmla="*/ 1736 h 2093"/>
                <a:gd name="T10" fmla="*/ 1140 w 1819"/>
                <a:gd name="T11" fmla="*/ 1740 h 2093"/>
                <a:gd name="T12" fmla="*/ 1135 w 1819"/>
                <a:gd name="T13" fmla="*/ 1746 h 2093"/>
                <a:gd name="T14" fmla="*/ 1131 w 1819"/>
                <a:gd name="T15" fmla="*/ 1749 h 2093"/>
                <a:gd name="T16" fmla="*/ 1130 w 1819"/>
                <a:gd name="T17" fmla="*/ 1751 h 2093"/>
                <a:gd name="T18" fmla="*/ 1122 w 1819"/>
                <a:gd name="T19" fmla="*/ 1755 h 2093"/>
                <a:gd name="T20" fmla="*/ 1115 w 1819"/>
                <a:gd name="T21" fmla="*/ 1760 h 2093"/>
                <a:gd name="T22" fmla="*/ 1105 w 1819"/>
                <a:gd name="T23" fmla="*/ 1764 h 2093"/>
                <a:gd name="T24" fmla="*/ 1103 w 1819"/>
                <a:gd name="T25" fmla="*/ 1766 h 2093"/>
                <a:gd name="T26" fmla="*/ 1093 w 1819"/>
                <a:gd name="T27" fmla="*/ 1769 h 2093"/>
                <a:gd name="T28" fmla="*/ 1080 w 1819"/>
                <a:gd name="T29" fmla="*/ 1774 h 2093"/>
                <a:gd name="T30" fmla="*/ 1063 w 1819"/>
                <a:gd name="T31" fmla="*/ 1780 h 2093"/>
                <a:gd name="T32" fmla="*/ 1045 w 1819"/>
                <a:gd name="T33" fmla="*/ 1787 h 2093"/>
                <a:gd name="T34" fmla="*/ 1019 w 1819"/>
                <a:gd name="T35" fmla="*/ 1792 h 2093"/>
                <a:gd name="T36" fmla="*/ 993 w 1819"/>
                <a:gd name="T37" fmla="*/ 1798 h 2093"/>
                <a:gd name="T38" fmla="*/ 963 w 1819"/>
                <a:gd name="T39" fmla="*/ 1803 h 2093"/>
                <a:gd name="T40" fmla="*/ 935 w 1819"/>
                <a:gd name="T41" fmla="*/ 1808 h 2093"/>
                <a:gd name="T42" fmla="*/ 898 w 1819"/>
                <a:gd name="T43" fmla="*/ 1814 h 2093"/>
                <a:gd name="T44" fmla="*/ 857 w 1819"/>
                <a:gd name="T45" fmla="*/ 1818 h 2093"/>
                <a:gd name="T46" fmla="*/ 791 w 1819"/>
                <a:gd name="T47" fmla="*/ 1823 h 2093"/>
                <a:gd name="T48" fmla="*/ 738 w 1819"/>
                <a:gd name="T49" fmla="*/ 1827 h 2093"/>
                <a:gd name="T50" fmla="*/ 685 w 1819"/>
                <a:gd name="T51" fmla="*/ 1827 h 2093"/>
                <a:gd name="T52" fmla="*/ 643 w 1819"/>
                <a:gd name="T53" fmla="*/ 1829 h 2093"/>
                <a:gd name="T54" fmla="*/ 605 w 1819"/>
                <a:gd name="T55" fmla="*/ 1829 h 2093"/>
                <a:gd name="T56" fmla="*/ 571 w 1819"/>
                <a:gd name="T57" fmla="*/ 1828 h 2093"/>
                <a:gd name="T58" fmla="*/ 546 w 1819"/>
                <a:gd name="T59" fmla="*/ 1827 h 2093"/>
                <a:gd name="T60" fmla="*/ 519 w 1819"/>
                <a:gd name="T61" fmla="*/ 1826 h 2093"/>
                <a:gd name="T62" fmla="*/ 485 w 1819"/>
                <a:gd name="T63" fmla="*/ 1825 h 2093"/>
                <a:gd name="T64" fmla="*/ 446 w 1819"/>
                <a:gd name="T65" fmla="*/ 1822 h 2093"/>
                <a:gd name="T66" fmla="*/ 405 w 1819"/>
                <a:gd name="T67" fmla="*/ 1819 h 2093"/>
                <a:gd name="T68" fmla="*/ 366 w 1819"/>
                <a:gd name="T69" fmla="*/ 1816 h 2093"/>
                <a:gd name="T70" fmla="*/ 330 w 1819"/>
                <a:gd name="T71" fmla="*/ 1810 h 2093"/>
                <a:gd name="T72" fmla="*/ 299 w 1819"/>
                <a:gd name="T73" fmla="*/ 1805 h 2093"/>
                <a:gd name="T74" fmla="*/ 261 w 1819"/>
                <a:gd name="T75" fmla="*/ 1800 h 2093"/>
                <a:gd name="T76" fmla="*/ 225 w 1819"/>
                <a:gd name="T77" fmla="*/ 1792 h 2093"/>
                <a:gd name="T78" fmla="*/ 201 w 1819"/>
                <a:gd name="T79" fmla="*/ 1786 h 2093"/>
                <a:gd name="T80" fmla="*/ 175 w 1819"/>
                <a:gd name="T81" fmla="*/ 1779 h 2093"/>
                <a:gd name="T82" fmla="*/ 159 w 1819"/>
                <a:gd name="T83" fmla="*/ 1772 h 2093"/>
                <a:gd name="T84" fmla="*/ 145 w 1819"/>
                <a:gd name="T85" fmla="*/ 1768 h 2093"/>
                <a:gd name="T86" fmla="*/ 135 w 1819"/>
                <a:gd name="T87" fmla="*/ 1763 h 2093"/>
                <a:gd name="T88" fmla="*/ 125 w 1819"/>
                <a:gd name="T89" fmla="*/ 1758 h 2093"/>
                <a:gd name="T90" fmla="*/ 119 w 1819"/>
                <a:gd name="T91" fmla="*/ 1753 h 2093"/>
                <a:gd name="T92" fmla="*/ 113 w 1819"/>
                <a:gd name="T93" fmla="*/ 1748 h 2093"/>
                <a:gd name="T94" fmla="*/ 109 w 1819"/>
                <a:gd name="T95" fmla="*/ 1746 h 2093"/>
                <a:gd name="T96" fmla="*/ 105 w 1819"/>
                <a:gd name="T97" fmla="*/ 1741 h 2093"/>
                <a:gd name="T98" fmla="*/ 102 w 1819"/>
                <a:gd name="T99" fmla="*/ 1737 h 2093"/>
                <a:gd name="T100" fmla="*/ 99 w 1819"/>
                <a:gd name="T101" fmla="*/ 1732 h 2093"/>
                <a:gd name="T102" fmla="*/ 98 w 1819"/>
                <a:gd name="T103" fmla="*/ 1723 h 2093"/>
                <a:gd name="T104" fmla="*/ 0 w 1819"/>
                <a:gd name="T105" fmla="*/ 0 h 20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19" h="2093">
                  <a:moveTo>
                    <a:pt x="0" y="0"/>
                  </a:moveTo>
                  <a:lnTo>
                    <a:pt x="1819" y="0"/>
                  </a:lnTo>
                  <a:lnTo>
                    <a:pt x="1675" y="1973"/>
                  </a:lnTo>
                  <a:lnTo>
                    <a:pt x="1674" y="1983"/>
                  </a:lnTo>
                  <a:lnTo>
                    <a:pt x="1670" y="1987"/>
                  </a:lnTo>
                  <a:lnTo>
                    <a:pt x="1666" y="1992"/>
                  </a:lnTo>
                  <a:lnTo>
                    <a:pt x="1659" y="1998"/>
                  </a:lnTo>
                  <a:lnTo>
                    <a:pt x="1653" y="2002"/>
                  </a:lnTo>
                  <a:lnTo>
                    <a:pt x="1650" y="2004"/>
                  </a:lnTo>
                  <a:lnTo>
                    <a:pt x="1641" y="2009"/>
                  </a:lnTo>
                  <a:lnTo>
                    <a:pt x="1629" y="2014"/>
                  </a:lnTo>
                  <a:lnTo>
                    <a:pt x="1616" y="2019"/>
                  </a:lnTo>
                  <a:lnTo>
                    <a:pt x="1610" y="2021"/>
                  </a:lnTo>
                  <a:lnTo>
                    <a:pt x="1598" y="2025"/>
                  </a:lnTo>
                  <a:lnTo>
                    <a:pt x="1578" y="2031"/>
                  </a:lnTo>
                  <a:lnTo>
                    <a:pt x="1554" y="2037"/>
                  </a:lnTo>
                  <a:lnTo>
                    <a:pt x="1527" y="2045"/>
                  </a:lnTo>
                  <a:lnTo>
                    <a:pt x="1491" y="2051"/>
                  </a:lnTo>
                  <a:lnTo>
                    <a:pt x="1452" y="2058"/>
                  </a:lnTo>
                  <a:lnTo>
                    <a:pt x="1408" y="2064"/>
                  </a:lnTo>
                  <a:lnTo>
                    <a:pt x="1366" y="2070"/>
                  </a:lnTo>
                  <a:lnTo>
                    <a:pt x="1313" y="2076"/>
                  </a:lnTo>
                  <a:lnTo>
                    <a:pt x="1252" y="2081"/>
                  </a:lnTo>
                  <a:lnTo>
                    <a:pt x="1156" y="2087"/>
                  </a:lnTo>
                  <a:lnTo>
                    <a:pt x="1078" y="2091"/>
                  </a:lnTo>
                  <a:lnTo>
                    <a:pt x="1000" y="2091"/>
                  </a:lnTo>
                  <a:lnTo>
                    <a:pt x="940" y="2093"/>
                  </a:lnTo>
                  <a:lnTo>
                    <a:pt x="886" y="2093"/>
                  </a:lnTo>
                  <a:lnTo>
                    <a:pt x="834" y="2092"/>
                  </a:lnTo>
                  <a:lnTo>
                    <a:pt x="798" y="2091"/>
                  </a:lnTo>
                  <a:lnTo>
                    <a:pt x="759" y="2090"/>
                  </a:lnTo>
                  <a:lnTo>
                    <a:pt x="711" y="2089"/>
                  </a:lnTo>
                  <a:lnTo>
                    <a:pt x="652" y="2085"/>
                  </a:lnTo>
                  <a:lnTo>
                    <a:pt x="593" y="2082"/>
                  </a:lnTo>
                  <a:lnTo>
                    <a:pt x="535" y="2078"/>
                  </a:lnTo>
                  <a:lnTo>
                    <a:pt x="481" y="2072"/>
                  </a:lnTo>
                  <a:lnTo>
                    <a:pt x="439" y="2067"/>
                  </a:lnTo>
                  <a:lnTo>
                    <a:pt x="381" y="2060"/>
                  </a:lnTo>
                  <a:lnTo>
                    <a:pt x="329" y="2051"/>
                  </a:lnTo>
                  <a:lnTo>
                    <a:pt x="294" y="2044"/>
                  </a:lnTo>
                  <a:lnTo>
                    <a:pt x="257" y="2036"/>
                  </a:lnTo>
                  <a:lnTo>
                    <a:pt x="232" y="2029"/>
                  </a:lnTo>
                  <a:lnTo>
                    <a:pt x="213" y="2024"/>
                  </a:lnTo>
                  <a:lnTo>
                    <a:pt x="197" y="2018"/>
                  </a:lnTo>
                  <a:lnTo>
                    <a:pt x="183" y="2012"/>
                  </a:lnTo>
                  <a:lnTo>
                    <a:pt x="174" y="2007"/>
                  </a:lnTo>
                  <a:lnTo>
                    <a:pt x="165" y="2001"/>
                  </a:lnTo>
                  <a:lnTo>
                    <a:pt x="159" y="1998"/>
                  </a:lnTo>
                  <a:lnTo>
                    <a:pt x="153" y="1993"/>
                  </a:lnTo>
                  <a:lnTo>
                    <a:pt x="149" y="1988"/>
                  </a:lnTo>
                  <a:lnTo>
                    <a:pt x="145" y="1982"/>
                  </a:lnTo>
                  <a:lnTo>
                    <a:pt x="143" y="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FF"/>
            </a:solidFill>
            <a:ln w="12700">
              <a:solidFill>
                <a:srgbClr val="0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653" name="Oval 29"/>
            <p:cNvSpPr>
              <a:spLocks noChangeArrowheads="1"/>
            </p:cNvSpPr>
            <p:nvPr/>
          </p:nvSpPr>
          <p:spPr bwMode="auto">
            <a:xfrm>
              <a:off x="6724" y="1152"/>
              <a:ext cx="1708" cy="282"/>
            </a:xfrm>
            <a:prstGeom prst="ellipse">
              <a:avLst/>
            </a:prstGeom>
            <a:solidFill>
              <a:srgbClr val="8080FF"/>
            </a:solidFill>
            <a:ln w="12700">
              <a:solidFill>
                <a:srgbClr val="0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26654" name="Group 30"/>
            <p:cNvGrpSpPr>
              <a:grpSpLocks/>
            </p:cNvGrpSpPr>
            <p:nvPr/>
          </p:nvGrpSpPr>
          <p:grpSpPr bwMode="auto">
            <a:xfrm>
              <a:off x="6768" y="1584"/>
              <a:ext cx="1658" cy="1796"/>
              <a:chOff x="5190" y="1699"/>
              <a:chExt cx="1658" cy="1158"/>
            </a:xfrm>
          </p:grpSpPr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5190" y="1825"/>
                <a:ext cx="1658" cy="1029"/>
              </a:xfrm>
              <a:custGeom>
                <a:avLst/>
                <a:gdLst>
                  <a:gd name="T0" fmla="*/ 0 w 1658"/>
                  <a:gd name="T1" fmla="*/ 0 h 1029"/>
                  <a:gd name="T2" fmla="*/ 1658 w 1658"/>
                  <a:gd name="T3" fmla="*/ 0 h 1029"/>
                  <a:gd name="T4" fmla="*/ 1595 w 1658"/>
                  <a:gd name="T5" fmla="*/ 909 h 1029"/>
                  <a:gd name="T6" fmla="*/ 1594 w 1658"/>
                  <a:gd name="T7" fmla="*/ 919 h 1029"/>
                  <a:gd name="T8" fmla="*/ 1590 w 1658"/>
                  <a:gd name="T9" fmla="*/ 923 h 1029"/>
                  <a:gd name="T10" fmla="*/ 1586 w 1658"/>
                  <a:gd name="T11" fmla="*/ 928 h 1029"/>
                  <a:gd name="T12" fmla="*/ 1579 w 1658"/>
                  <a:gd name="T13" fmla="*/ 934 h 1029"/>
                  <a:gd name="T14" fmla="*/ 1573 w 1658"/>
                  <a:gd name="T15" fmla="*/ 938 h 1029"/>
                  <a:gd name="T16" fmla="*/ 1570 w 1658"/>
                  <a:gd name="T17" fmla="*/ 940 h 1029"/>
                  <a:gd name="T18" fmla="*/ 1561 w 1658"/>
                  <a:gd name="T19" fmla="*/ 945 h 1029"/>
                  <a:gd name="T20" fmla="*/ 1549 w 1658"/>
                  <a:gd name="T21" fmla="*/ 950 h 1029"/>
                  <a:gd name="T22" fmla="*/ 1536 w 1658"/>
                  <a:gd name="T23" fmla="*/ 955 h 1029"/>
                  <a:gd name="T24" fmla="*/ 1530 w 1658"/>
                  <a:gd name="T25" fmla="*/ 957 h 1029"/>
                  <a:gd name="T26" fmla="*/ 1518 w 1658"/>
                  <a:gd name="T27" fmla="*/ 961 h 1029"/>
                  <a:gd name="T28" fmla="*/ 1498 w 1658"/>
                  <a:gd name="T29" fmla="*/ 967 h 1029"/>
                  <a:gd name="T30" fmla="*/ 1474 w 1658"/>
                  <a:gd name="T31" fmla="*/ 973 h 1029"/>
                  <a:gd name="T32" fmla="*/ 1447 w 1658"/>
                  <a:gd name="T33" fmla="*/ 981 h 1029"/>
                  <a:gd name="T34" fmla="*/ 1411 w 1658"/>
                  <a:gd name="T35" fmla="*/ 987 h 1029"/>
                  <a:gd name="T36" fmla="*/ 1372 w 1658"/>
                  <a:gd name="T37" fmla="*/ 994 h 1029"/>
                  <a:gd name="T38" fmla="*/ 1328 w 1658"/>
                  <a:gd name="T39" fmla="*/ 1000 h 1029"/>
                  <a:gd name="T40" fmla="*/ 1286 w 1658"/>
                  <a:gd name="T41" fmla="*/ 1006 h 1029"/>
                  <a:gd name="T42" fmla="*/ 1233 w 1658"/>
                  <a:gd name="T43" fmla="*/ 1012 h 1029"/>
                  <a:gd name="T44" fmla="*/ 1172 w 1658"/>
                  <a:gd name="T45" fmla="*/ 1017 h 1029"/>
                  <a:gd name="T46" fmla="*/ 1076 w 1658"/>
                  <a:gd name="T47" fmla="*/ 1023 h 1029"/>
                  <a:gd name="T48" fmla="*/ 998 w 1658"/>
                  <a:gd name="T49" fmla="*/ 1027 h 1029"/>
                  <a:gd name="T50" fmla="*/ 920 w 1658"/>
                  <a:gd name="T51" fmla="*/ 1027 h 1029"/>
                  <a:gd name="T52" fmla="*/ 860 w 1658"/>
                  <a:gd name="T53" fmla="*/ 1029 h 1029"/>
                  <a:gd name="T54" fmla="*/ 806 w 1658"/>
                  <a:gd name="T55" fmla="*/ 1029 h 1029"/>
                  <a:gd name="T56" fmla="*/ 754 w 1658"/>
                  <a:gd name="T57" fmla="*/ 1028 h 1029"/>
                  <a:gd name="T58" fmla="*/ 718 w 1658"/>
                  <a:gd name="T59" fmla="*/ 1027 h 1029"/>
                  <a:gd name="T60" fmla="*/ 679 w 1658"/>
                  <a:gd name="T61" fmla="*/ 1026 h 1029"/>
                  <a:gd name="T62" fmla="*/ 631 w 1658"/>
                  <a:gd name="T63" fmla="*/ 1025 h 1029"/>
                  <a:gd name="T64" fmla="*/ 572 w 1658"/>
                  <a:gd name="T65" fmla="*/ 1021 h 1029"/>
                  <a:gd name="T66" fmla="*/ 513 w 1658"/>
                  <a:gd name="T67" fmla="*/ 1018 h 1029"/>
                  <a:gd name="T68" fmla="*/ 455 w 1658"/>
                  <a:gd name="T69" fmla="*/ 1014 h 1029"/>
                  <a:gd name="T70" fmla="*/ 401 w 1658"/>
                  <a:gd name="T71" fmla="*/ 1008 h 1029"/>
                  <a:gd name="T72" fmla="*/ 359 w 1658"/>
                  <a:gd name="T73" fmla="*/ 1003 h 1029"/>
                  <a:gd name="T74" fmla="*/ 301 w 1658"/>
                  <a:gd name="T75" fmla="*/ 996 h 1029"/>
                  <a:gd name="T76" fmla="*/ 249 w 1658"/>
                  <a:gd name="T77" fmla="*/ 987 h 1029"/>
                  <a:gd name="T78" fmla="*/ 214 w 1658"/>
                  <a:gd name="T79" fmla="*/ 980 h 1029"/>
                  <a:gd name="T80" fmla="*/ 177 w 1658"/>
                  <a:gd name="T81" fmla="*/ 972 h 1029"/>
                  <a:gd name="T82" fmla="*/ 152 w 1658"/>
                  <a:gd name="T83" fmla="*/ 965 h 1029"/>
                  <a:gd name="T84" fmla="*/ 133 w 1658"/>
                  <a:gd name="T85" fmla="*/ 960 h 1029"/>
                  <a:gd name="T86" fmla="*/ 117 w 1658"/>
                  <a:gd name="T87" fmla="*/ 954 h 1029"/>
                  <a:gd name="T88" fmla="*/ 103 w 1658"/>
                  <a:gd name="T89" fmla="*/ 948 h 1029"/>
                  <a:gd name="T90" fmla="*/ 94 w 1658"/>
                  <a:gd name="T91" fmla="*/ 943 h 1029"/>
                  <a:gd name="T92" fmla="*/ 85 w 1658"/>
                  <a:gd name="T93" fmla="*/ 937 h 1029"/>
                  <a:gd name="T94" fmla="*/ 79 w 1658"/>
                  <a:gd name="T95" fmla="*/ 934 h 1029"/>
                  <a:gd name="T96" fmla="*/ 73 w 1658"/>
                  <a:gd name="T97" fmla="*/ 929 h 1029"/>
                  <a:gd name="T98" fmla="*/ 69 w 1658"/>
                  <a:gd name="T99" fmla="*/ 924 h 1029"/>
                  <a:gd name="T100" fmla="*/ 65 w 1658"/>
                  <a:gd name="T101" fmla="*/ 918 h 1029"/>
                  <a:gd name="T102" fmla="*/ 63 w 1658"/>
                  <a:gd name="T103" fmla="*/ 909 h 1029"/>
                  <a:gd name="T104" fmla="*/ 0 w 1658"/>
                  <a:gd name="T105" fmla="*/ 0 h 10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58" h="1029">
                    <a:moveTo>
                      <a:pt x="0" y="0"/>
                    </a:moveTo>
                    <a:lnTo>
                      <a:pt x="1658" y="0"/>
                    </a:lnTo>
                    <a:lnTo>
                      <a:pt x="1595" y="909"/>
                    </a:lnTo>
                    <a:lnTo>
                      <a:pt x="1594" y="919"/>
                    </a:lnTo>
                    <a:lnTo>
                      <a:pt x="1590" y="923"/>
                    </a:lnTo>
                    <a:lnTo>
                      <a:pt x="1586" y="928"/>
                    </a:lnTo>
                    <a:lnTo>
                      <a:pt x="1579" y="934"/>
                    </a:lnTo>
                    <a:lnTo>
                      <a:pt x="1573" y="938"/>
                    </a:lnTo>
                    <a:lnTo>
                      <a:pt x="1570" y="940"/>
                    </a:lnTo>
                    <a:lnTo>
                      <a:pt x="1561" y="945"/>
                    </a:lnTo>
                    <a:lnTo>
                      <a:pt x="1549" y="950"/>
                    </a:lnTo>
                    <a:lnTo>
                      <a:pt x="1536" y="955"/>
                    </a:lnTo>
                    <a:lnTo>
                      <a:pt x="1530" y="957"/>
                    </a:lnTo>
                    <a:lnTo>
                      <a:pt x="1518" y="961"/>
                    </a:lnTo>
                    <a:lnTo>
                      <a:pt x="1498" y="967"/>
                    </a:lnTo>
                    <a:lnTo>
                      <a:pt x="1474" y="973"/>
                    </a:lnTo>
                    <a:lnTo>
                      <a:pt x="1447" y="981"/>
                    </a:lnTo>
                    <a:lnTo>
                      <a:pt x="1411" y="987"/>
                    </a:lnTo>
                    <a:lnTo>
                      <a:pt x="1372" y="994"/>
                    </a:lnTo>
                    <a:lnTo>
                      <a:pt x="1328" y="1000"/>
                    </a:lnTo>
                    <a:lnTo>
                      <a:pt x="1286" y="1006"/>
                    </a:lnTo>
                    <a:lnTo>
                      <a:pt x="1233" y="1012"/>
                    </a:lnTo>
                    <a:lnTo>
                      <a:pt x="1172" y="1017"/>
                    </a:lnTo>
                    <a:lnTo>
                      <a:pt x="1076" y="1023"/>
                    </a:lnTo>
                    <a:lnTo>
                      <a:pt x="998" y="1027"/>
                    </a:lnTo>
                    <a:lnTo>
                      <a:pt x="920" y="1027"/>
                    </a:lnTo>
                    <a:lnTo>
                      <a:pt x="860" y="1029"/>
                    </a:lnTo>
                    <a:lnTo>
                      <a:pt x="806" y="1029"/>
                    </a:lnTo>
                    <a:lnTo>
                      <a:pt x="754" y="1028"/>
                    </a:lnTo>
                    <a:lnTo>
                      <a:pt x="718" y="1027"/>
                    </a:lnTo>
                    <a:lnTo>
                      <a:pt x="679" y="1026"/>
                    </a:lnTo>
                    <a:lnTo>
                      <a:pt x="631" y="1025"/>
                    </a:lnTo>
                    <a:lnTo>
                      <a:pt x="572" y="1021"/>
                    </a:lnTo>
                    <a:lnTo>
                      <a:pt x="513" y="1018"/>
                    </a:lnTo>
                    <a:lnTo>
                      <a:pt x="455" y="1014"/>
                    </a:lnTo>
                    <a:lnTo>
                      <a:pt x="401" y="1008"/>
                    </a:lnTo>
                    <a:lnTo>
                      <a:pt x="359" y="1003"/>
                    </a:lnTo>
                    <a:lnTo>
                      <a:pt x="301" y="996"/>
                    </a:lnTo>
                    <a:lnTo>
                      <a:pt x="249" y="987"/>
                    </a:lnTo>
                    <a:lnTo>
                      <a:pt x="214" y="980"/>
                    </a:lnTo>
                    <a:lnTo>
                      <a:pt x="177" y="972"/>
                    </a:lnTo>
                    <a:lnTo>
                      <a:pt x="152" y="965"/>
                    </a:lnTo>
                    <a:lnTo>
                      <a:pt x="133" y="960"/>
                    </a:lnTo>
                    <a:lnTo>
                      <a:pt x="117" y="954"/>
                    </a:lnTo>
                    <a:lnTo>
                      <a:pt x="103" y="948"/>
                    </a:lnTo>
                    <a:lnTo>
                      <a:pt x="94" y="943"/>
                    </a:lnTo>
                    <a:lnTo>
                      <a:pt x="85" y="937"/>
                    </a:lnTo>
                    <a:lnTo>
                      <a:pt x="79" y="934"/>
                    </a:lnTo>
                    <a:lnTo>
                      <a:pt x="73" y="929"/>
                    </a:lnTo>
                    <a:lnTo>
                      <a:pt x="69" y="924"/>
                    </a:lnTo>
                    <a:lnTo>
                      <a:pt x="65" y="918"/>
                    </a:lnTo>
                    <a:lnTo>
                      <a:pt x="63" y="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0C0"/>
              </a:solidFill>
              <a:ln w="12700">
                <a:solidFill>
                  <a:srgbClr val="0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56" name="Oval 32"/>
              <p:cNvSpPr>
                <a:spLocks noChangeArrowheads="1"/>
              </p:cNvSpPr>
              <p:nvPr/>
            </p:nvSpPr>
            <p:spPr bwMode="auto">
              <a:xfrm>
                <a:off x="5190" y="1699"/>
                <a:ext cx="1655" cy="253"/>
              </a:xfrm>
              <a:prstGeom prst="ellipse">
                <a:avLst/>
              </a:prstGeom>
              <a:solidFill>
                <a:srgbClr val="00E0E0"/>
              </a:solidFill>
              <a:ln w="127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7" name="Oval 33"/>
              <p:cNvSpPr>
                <a:spLocks noChangeArrowheads="1"/>
              </p:cNvSpPr>
              <p:nvPr/>
            </p:nvSpPr>
            <p:spPr bwMode="auto">
              <a:xfrm>
                <a:off x="5255" y="2620"/>
                <a:ext cx="1530" cy="237"/>
              </a:xfrm>
              <a:prstGeom prst="ellipse">
                <a:avLst/>
              </a:prstGeom>
              <a:solidFill>
                <a:srgbClr val="00A0A0"/>
              </a:solidFill>
              <a:ln w="127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6632" name="Rectangle 34" descr="40%"/>
          <p:cNvSpPr>
            <a:spLocks noChangeArrowheads="1"/>
          </p:cNvSpPr>
          <p:nvPr/>
        </p:nvSpPr>
        <p:spPr bwMode="auto">
          <a:xfrm>
            <a:off x="7513639" y="2057400"/>
            <a:ext cx="503237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33" name="Line 35"/>
          <p:cNvSpPr>
            <a:spLocks noChangeShapeType="1"/>
          </p:cNvSpPr>
          <p:nvPr/>
        </p:nvSpPr>
        <p:spPr bwMode="auto">
          <a:xfrm flipV="1">
            <a:off x="7764463" y="549276"/>
            <a:ext cx="0" cy="15081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634" name="Group 36"/>
          <p:cNvGrpSpPr>
            <a:grpSpLocks/>
          </p:cNvGrpSpPr>
          <p:nvPr/>
        </p:nvGrpSpPr>
        <p:grpSpPr bwMode="auto">
          <a:xfrm>
            <a:off x="5913439" y="2286000"/>
            <a:ext cx="1514475" cy="471488"/>
            <a:chOff x="6000" y="2400"/>
            <a:chExt cx="1080" cy="371"/>
          </a:xfrm>
        </p:grpSpPr>
        <p:sp>
          <p:nvSpPr>
            <p:cNvPr id="26648" name="Freeform 37"/>
            <p:cNvSpPr>
              <a:spLocks/>
            </p:cNvSpPr>
            <p:nvPr/>
          </p:nvSpPr>
          <p:spPr bwMode="auto">
            <a:xfrm flipV="1">
              <a:off x="6000" y="2400"/>
              <a:ext cx="855" cy="361"/>
            </a:xfrm>
            <a:custGeom>
              <a:avLst/>
              <a:gdLst>
                <a:gd name="T0" fmla="*/ 855 w 855"/>
                <a:gd name="T1" fmla="*/ 1 h 361"/>
                <a:gd name="T2" fmla="*/ 794 w 855"/>
                <a:gd name="T3" fmla="*/ 0 h 361"/>
                <a:gd name="T4" fmla="*/ 705 w 855"/>
                <a:gd name="T5" fmla="*/ 3 h 361"/>
                <a:gd name="T6" fmla="*/ 630 w 855"/>
                <a:gd name="T7" fmla="*/ 5 h 361"/>
                <a:gd name="T8" fmla="*/ 547 w 855"/>
                <a:gd name="T9" fmla="*/ 8 h 361"/>
                <a:gd name="T10" fmla="*/ 481 w 855"/>
                <a:gd name="T11" fmla="*/ 14 h 361"/>
                <a:gd name="T12" fmla="*/ 427 w 855"/>
                <a:gd name="T13" fmla="*/ 17 h 361"/>
                <a:gd name="T14" fmla="*/ 380 w 855"/>
                <a:gd name="T15" fmla="*/ 26 h 361"/>
                <a:gd name="T16" fmla="*/ 337 w 855"/>
                <a:gd name="T17" fmla="*/ 37 h 361"/>
                <a:gd name="T18" fmla="*/ 288 w 855"/>
                <a:gd name="T19" fmla="*/ 55 h 361"/>
                <a:gd name="T20" fmla="*/ 242 w 855"/>
                <a:gd name="T21" fmla="*/ 74 h 361"/>
                <a:gd name="T22" fmla="*/ 204 w 855"/>
                <a:gd name="T23" fmla="*/ 96 h 361"/>
                <a:gd name="T24" fmla="*/ 165 w 855"/>
                <a:gd name="T25" fmla="*/ 120 h 361"/>
                <a:gd name="T26" fmla="*/ 133 w 855"/>
                <a:gd name="T27" fmla="*/ 145 h 361"/>
                <a:gd name="T28" fmla="*/ 107 w 855"/>
                <a:gd name="T29" fmla="*/ 172 h 361"/>
                <a:gd name="T30" fmla="*/ 84 w 855"/>
                <a:gd name="T31" fmla="*/ 196 h 361"/>
                <a:gd name="T32" fmla="*/ 61 w 855"/>
                <a:gd name="T33" fmla="*/ 225 h 361"/>
                <a:gd name="T34" fmla="*/ 43 w 855"/>
                <a:gd name="T35" fmla="*/ 250 h 361"/>
                <a:gd name="T36" fmla="*/ 25 w 855"/>
                <a:gd name="T37" fmla="*/ 279 h 361"/>
                <a:gd name="T38" fmla="*/ 13 w 855"/>
                <a:gd name="T39" fmla="*/ 306 h 361"/>
                <a:gd name="T40" fmla="*/ 3 w 855"/>
                <a:gd name="T41" fmla="*/ 336 h 361"/>
                <a:gd name="T42" fmla="*/ 0 w 855"/>
                <a:gd name="T43" fmla="*/ 361 h 361"/>
                <a:gd name="T44" fmla="*/ 108 w 855"/>
                <a:gd name="T45" fmla="*/ 361 h 361"/>
                <a:gd name="T46" fmla="*/ 114 w 855"/>
                <a:gd name="T47" fmla="*/ 332 h 361"/>
                <a:gd name="T48" fmla="*/ 125 w 855"/>
                <a:gd name="T49" fmla="*/ 306 h 361"/>
                <a:gd name="T50" fmla="*/ 142 w 855"/>
                <a:gd name="T51" fmla="*/ 279 h 361"/>
                <a:gd name="T52" fmla="*/ 163 w 855"/>
                <a:gd name="T53" fmla="*/ 256 h 361"/>
                <a:gd name="T54" fmla="*/ 188 w 855"/>
                <a:gd name="T55" fmla="*/ 231 h 361"/>
                <a:gd name="T56" fmla="*/ 222 w 855"/>
                <a:gd name="T57" fmla="*/ 203 h 361"/>
                <a:gd name="T58" fmla="*/ 265 w 855"/>
                <a:gd name="T59" fmla="*/ 177 h 361"/>
                <a:gd name="T60" fmla="*/ 304 w 855"/>
                <a:gd name="T61" fmla="*/ 158 h 361"/>
                <a:gd name="T62" fmla="*/ 349 w 855"/>
                <a:gd name="T63" fmla="*/ 142 h 361"/>
                <a:gd name="T64" fmla="*/ 398 w 855"/>
                <a:gd name="T65" fmla="*/ 128 h 361"/>
                <a:gd name="T66" fmla="*/ 452 w 855"/>
                <a:gd name="T67" fmla="*/ 116 h 361"/>
                <a:gd name="T68" fmla="*/ 508 w 855"/>
                <a:gd name="T69" fmla="*/ 105 h 361"/>
                <a:gd name="T70" fmla="*/ 588 w 855"/>
                <a:gd name="T71" fmla="*/ 94 h 361"/>
                <a:gd name="T72" fmla="*/ 668 w 855"/>
                <a:gd name="T73" fmla="*/ 86 h 361"/>
                <a:gd name="T74" fmla="*/ 770 w 855"/>
                <a:gd name="T75" fmla="*/ 74 h 361"/>
                <a:gd name="T76" fmla="*/ 855 w 855"/>
                <a:gd name="T77" fmla="*/ 66 h 361"/>
                <a:gd name="T78" fmla="*/ 855 w 855"/>
                <a:gd name="T79" fmla="*/ 1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55" h="361">
                  <a:moveTo>
                    <a:pt x="855" y="1"/>
                  </a:moveTo>
                  <a:lnTo>
                    <a:pt x="794" y="0"/>
                  </a:lnTo>
                  <a:lnTo>
                    <a:pt x="705" y="3"/>
                  </a:lnTo>
                  <a:lnTo>
                    <a:pt x="630" y="5"/>
                  </a:lnTo>
                  <a:lnTo>
                    <a:pt x="547" y="8"/>
                  </a:lnTo>
                  <a:lnTo>
                    <a:pt x="481" y="14"/>
                  </a:lnTo>
                  <a:lnTo>
                    <a:pt x="427" y="17"/>
                  </a:lnTo>
                  <a:lnTo>
                    <a:pt x="380" y="26"/>
                  </a:lnTo>
                  <a:lnTo>
                    <a:pt x="337" y="37"/>
                  </a:lnTo>
                  <a:lnTo>
                    <a:pt x="288" y="55"/>
                  </a:lnTo>
                  <a:lnTo>
                    <a:pt x="242" y="74"/>
                  </a:lnTo>
                  <a:lnTo>
                    <a:pt x="204" y="96"/>
                  </a:lnTo>
                  <a:lnTo>
                    <a:pt x="165" y="120"/>
                  </a:lnTo>
                  <a:lnTo>
                    <a:pt x="133" y="145"/>
                  </a:lnTo>
                  <a:lnTo>
                    <a:pt x="107" y="172"/>
                  </a:lnTo>
                  <a:lnTo>
                    <a:pt x="84" y="196"/>
                  </a:lnTo>
                  <a:lnTo>
                    <a:pt x="61" y="225"/>
                  </a:lnTo>
                  <a:lnTo>
                    <a:pt x="43" y="250"/>
                  </a:lnTo>
                  <a:lnTo>
                    <a:pt x="25" y="279"/>
                  </a:lnTo>
                  <a:lnTo>
                    <a:pt x="13" y="306"/>
                  </a:lnTo>
                  <a:lnTo>
                    <a:pt x="3" y="336"/>
                  </a:lnTo>
                  <a:lnTo>
                    <a:pt x="0" y="361"/>
                  </a:lnTo>
                  <a:lnTo>
                    <a:pt x="108" y="361"/>
                  </a:lnTo>
                  <a:lnTo>
                    <a:pt x="114" y="332"/>
                  </a:lnTo>
                  <a:lnTo>
                    <a:pt x="125" y="306"/>
                  </a:lnTo>
                  <a:lnTo>
                    <a:pt x="142" y="279"/>
                  </a:lnTo>
                  <a:lnTo>
                    <a:pt x="163" y="256"/>
                  </a:lnTo>
                  <a:lnTo>
                    <a:pt x="188" y="231"/>
                  </a:lnTo>
                  <a:lnTo>
                    <a:pt x="222" y="203"/>
                  </a:lnTo>
                  <a:lnTo>
                    <a:pt x="265" y="177"/>
                  </a:lnTo>
                  <a:lnTo>
                    <a:pt x="304" y="158"/>
                  </a:lnTo>
                  <a:lnTo>
                    <a:pt x="349" y="142"/>
                  </a:lnTo>
                  <a:lnTo>
                    <a:pt x="398" y="128"/>
                  </a:lnTo>
                  <a:lnTo>
                    <a:pt x="452" y="116"/>
                  </a:lnTo>
                  <a:lnTo>
                    <a:pt x="508" y="105"/>
                  </a:lnTo>
                  <a:lnTo>
                    <a:pt x="588" y="94"/>
                  </a:lnTo>
                  <a:lnTo>
                    <a:pt x="668" y="86"/>
                  </a:lnTo>
                  <a:lnTo>
                    <a:pt x="770" y="74"/>
                  </a:lnTo>
                  <a:lnTo>
                    <a:pt x="855" y="66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6649" name="Group 38"/>
            <p:cNvGrpSpPr>
              <a:grpSpLocks/>
            </p:cNvGrpSpPr>
            <p:nvPr/>
          </p:nvGrpSpPr>
          <p:grpSpPr bwMode="auto">
            <a:xfrm flipV="1">
              <a:off x="6852" y="2682"/>
              <a:ext cx="228" cy="89"/>
              <a:chOff x="5268" y="3410"/>
              <a:chExt cx="228" cy="89"/>
            </a:xfrm>
          </p:grpSpPr>
          <p:sp>
            <p:nvSpPr>
              <p:cNvPr id="26650" name="Freeform 39"/>
              <p:cNvSpPr>
                <a:spLocks/>
              </p:cNvSpPr>
              <p:nvPr/>
            </p:nvSpPr>
            <p:spPr bwMode="auto">
              <a:xfrm>
                <a:off x="5268" y="3411"/>
                <a:ext cx="62" cy="82"/>
              </a:xfrm>
              <a:custGeom>
                <a:avLst/>
                <a:gdLst>
                  <a:gd name="T0" fmla="*/ 0 w 62"/>
                  <a:gd name="T1" fmla="*/ 9 h 82"/>
                  <a:gd name="T2" fmla="*/ 62 w 62"/>
                  <a:gd name="T3" fmla="*/ 0 h 82"/>
                  <a:gd name="T4" fmla="*/ 62 w 62"/>
                  <a:gd name="T5" fmla="*/ 82 h 82"/>
                  <a:gd name="T6" fmla="*/ 0 w 62"/>
                  <a:gd name="T7" fmla="*/ 73 h 82"/>
                  <a:gd name="T8" fmla="*/ 0 w 62"/>
                  <a:gd name="T9" fmla="*/ 9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82">
                    <a:moveTo>
                      <a:pt x="0" y="9"/>
                    </a:moveTo>
                    <a:lnTo>
                      <a:pt x="62" y="0"/>
                    </a:lnTo>
                    <a:lnTo>
                      <a:pt x="62" y="82"/>
                    </a:lnTo>
                    <a:lnTo>
                      <a:pt x="0" y="73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51" name="Rectangle 40"/>
              <p:cNvSpPr>
                <a:spLocks noChangeArrowheads="1"/>
              </p:cNvSpPr>
              <p:nvPr/>
            </p:nvSpPr>
            <p:spPr bwMode="auto">
              <a:xfrm>
                <a:off x="5327" y="3410"/>
                <a:ext cx="169" cy="89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6635" name="Oval 41"/>
          <p:cNvSpPr>
            <a:spLocks noChangeArrowheads="1"/>
          </p:cNvSpPr>
          <p:nvPr/>
        </p:nvSpPr>
        <p:spPr bwMode="auto">
          <a:xfrm>
            <a:off x="7496176" y="2625726"/>
            <a:ext cx="136525" cy="1381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36" name="Oval 42"/>
          <p:cNvSpPr>
            <a:spLocks noChangeArrowheads="1"/>
          </p:cNvSpPr>
          <p:nvPr/>
        </p:nvSpPr>
        <p:spPr bwMode="auto">
          <a:xfrm>
            <a:off x="7737476" y="2565401"/>
            <a:ext cx="138113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37" name="Oval 43"/>
          <p:cNvSpPr>
            <a:spLocks noChangeArrowheads="1"/>
          </p:cNvSpPr>
          <p:nvPr/>
        </p:nvSpPr>
        <p:spPr bwMode="auto">
          <a:xfrm>
            <a:off x="7772401" y="2287588"/>
            <a:ext cx="136525" cy="13811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38" name="Oval 44"/>
          <p:cNvSpPr>
            <a:spLocks noChangeArrowheads="1"/>
          </p:cNvSpPr>
          <p:nvPr/>
        </p:nvSpPr>
        <p:spPr bwMode="auto">
          <a:xfrm>
            <a:off x="7581901" y="2149476"/>
            <a:ext cx="136525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39" name="Oval 45"/>
          <p:cNvSpPr>
            <a:spLocks noChangeArrowheads="1"/>
          </p:cNvSpPr>
          <p:nvPr/>
        </p:nvSpPr>
        <p:spPr bwMode="auto">
          <a:xfrm>
            <a:off x="7469188" y="1897063"/>
            <a:ext cx="138112" cy="13811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0" name="Oval 46"/>
          <p:cNvSpPr>
            <a:spLocks noChangeArrowheads="1"/>
          </p:cNvSpPr>
          <p:nvPr/>
        </p:nvSpPr>
        <p:spPr bwMode="auto">
          <a:xfrm>
            <a:off x="7924801" y="2149476"/>
            <a:ext cx="136525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1" name="Freeform 47"/>
          <p:cNvSpPr>
            <a:spLocks/>
          </p:cNvSpPr>
          <p:nvPr/>
        </p:nvSpPr>
        <p:spPr bwMode="auto">
          <a:xfrm>
            <a:off x="5668963" y="1774825"/>
            <a:ext cx="449262" cy="719138"/>
          </a:xfrm>
          <a:custGeom>
            <a:avLst/>
            <a:gdLst>
              <a:gd name="T0" fmla="*/ 0 w 472"/>
              <a:gd name="T1" fmla="*/ 0 h 754"/>
              <a:gd name="T2" fmla="*/ 2147483646 w 472"/>
              <a:gd name="T3" fmla="*/ 2147483646 h 754"/>
              <a:gd name="T4" fmla="*/ 2147483646 w 472"/>
              <a:gd name="T5" fmla="*/ 2147483646 h 754"/>
              <a:gd name="T6" fmla="*/ 2147483646 w 472"/>
              <a:gd name="T7" fmla="*/ 2147483646 h 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2" h="754">
                <a:moveTo>
                  <a:pt x="0" y="0"/>
                </a:moveTo>
                <a:lnTo>
                  <a:pt x="54" y="81"/>
                </a:lnTo>
                <a:lnTo>
                  <a:pt x="209" y="400"/>
                </a:lnTo>
                <a:lnTo>
                  <a:pt x="472" y="754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2" name="Freeform 48"/>
          <p:cNvSpPr>
            <a:spLocks/>
          </p:cNvSpPr>
          <p:nvPr/>
        </p:nvSpPr>
        <p:spPr bwMode="auto">
          <a:xfrm>
            <a:off x="6416676" y="2640013"/>
            <a:ext cx="500063" cy="44450"/>
          </a:xfrm>
          <a:custGeom>
            <a:avLst/>
            <a:gdLst>
              <a:gd name="T0" fmla="*/ 0 w 472"/>
              <a:gd name="T1" fmla="*/ 0 h 754"/>
              <a:gd name="T2" fmla="*/ 2147483646 w 472"/>
              <a:gd name="T3" fmla="*/ 2147483646 h 754"/>
              <a:gd name="T4" fmla="*/ 2147483646 w 472"/>
              <a:gd name="T5" fmla="*/ 2147483646 h 754"/>
              <a:gd name="T6" fmla="*/ 2147483646 w 472"/>
              <a:gd name="T7" fmla="*/ 2147483646 h 7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2" h="754">
                <a:moveTo>
                  <a:pt x="0" y="0"/>
                </a:moveTo>
                <a:lnTo>
                  <a:pt x="54" y="81"/>
                </a:lnTo>
                <a:lnTo>
                  <a:pt x="209" y="400"/>
                </a:lnTo>
                <a:lnTo>
                  <a:pt x="472" y="754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3" name="Text Box 49"/>
          <p:cNvSpPr txBox="1">
            <a:spLocks noChangeArrowheads="1"/>
          </p:cNvSpPr>
          <p:nvPr/>
        </p:nvSpPr>
        <p:spPr bwMode="auto">
          <a:xfrm>
            <a:off x="5410200" y="1400175"/>
            <a:ext cx="508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Cl</a:t>
            </a:r>
            <a:r>
              <a:rPr lang="it-IT" altLang="it-IT" sz="24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2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44" name="Freeform 50"/>
          <p:cNvSpPr>
            <a:spLocks/>
          </p:cNvSpPr>
          <p:nvPr/>
        </p:nvSpPr>
        <p:spPr bwMode="auto">
          <a:xfrm>
            <a:off x="7797801" y="1446213"/>
            <a:ext cx="1204913" cy="762000"/>
          </a:xfrm>
          <a:custGeom>
            <a:avLst/>
            <a:gdLst>
              <a:gd name="T0" fmla="*/ 2147483646 w 1264"/>
              <a:gd name="T1" fmla="*/ 0 h 800"/>
              <a:gd name="T2" fmla="*/ 2147483646 w 1264"/>
              <a:gd name="T3" fmla="*/ 2147483646 h 800"/>
              <a:gd name="T4" fmla="*/ 2147483646 w 1264"/>
              <a:gd name="T5" fmla="*/ 2147483646 h 800"/>
              <a:gd name="T6" fmla="*/ 0 w 1264"/>
              <a:gd name="T7" fmla="*/ 2147483646 h 8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64" h="800">
                <a:moveTo>
                  <a:pt x="1264" y="0"/>
                </a:moveTo>
                <a:lnTo>
                  <a:pt x="1004" y="58"/>
                </a:lnTo>
                <a:lnTo>
                  <a:pt x="582" y="346"/>
                </a:lnTo>
                <a:lnTo>
                  <a:pt x="0" y="800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5" name="Text Box 51"/>
          <p:cNvSpPr txBox="1">
            <a:spLocks noChangeArrowheads="1"/>
          </p:cNvSpPr>
          <p:nvPr/>
        </p:nvSpPr>
        <p:spPr bwMode="auto">
          <a:xfrm>
            <a:off x="8743950" y="931863"/>
            <a:ext cx="162083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Elettrodo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di Pt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46" name="Freeform 52"/>
          <p:cNvSpPr>
            <a:spLocks/>
          </p:cNvSpPr>
          <p:nvPr/>
        </p:nvSpPr>
        <p:spPr bwMode="auto">
          <a:xfrm>
            <a:off x="8196263" y="2389189"/>
            <a:ext cx="1103312" cy="415925"/>
          </a:xfrm>
          <a:custGeom>
            <a:avLst/>
            <a:gdLst>
              <a:gd name="T0" fmla="*/ 2147483646 w 1159"/>
              <a:gd name="T1" fmla="*/ 0 h 436"/>
              <a:gd name="T2" fmla="*/ 2147483646 w 1159"/>
              <a:gd name="T3" fmla="*/ 2147483646 h 436"/>
              <a:gd name="T4" fmla="*/ 2147483646 w 1159"/>
              <a:gd name="T5" fmla="*/ 2147483646 h 436"/>
              <a:gd name="T6" fmla="*/ 0 w 1159"/>
              <a:gd name="T7" fmla="*/ 2147483646 h 4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9" h="436">
                <a:moveTo>
                  <a:pt x="1159" y="0"/>
                </a:moveTo>
                <a:lnTo>
                  <a:pt x="868" y="291"/>
                </a:lnTo>
                <a:lnTo>
                  <a:pt x="559" y="436"/>
                </a:lnTo>
                <a:lnTo>
                  <a:pt x="0" y="373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7" name="Text Box 53"/>
          <p:cNvSpPr txBox="1">
            <a:spLocks noChangeArrowheads="1"/>
          </p:cNvSpPr>
          <p:nvPr/>
        </p:nvSpPr>
        <p:spPr bwMode="auto">
          <a:xfrm>
            <a:off x="8904982" y="1989138"/>
            <a:ext cx="1478162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Soluzione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KCl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0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64"/>
    </mc:Choice>
    <mc:Fallback>
      <p:transition spd="slow" advTm="13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ChangeArrowheads="1"/>
          </p:cNvSpPr>
          <p:nvPr/>
        </p:nvSpPr>
        <p:spPr bwMode="auto">
          <a:xfrm>
            <a:off x="1974851" y="3297238"/>
            <a:ext cx="1063625" cy="577850"/>
          </a:xfrm>
          <a:prstGeom prst="roundRect">
            <a:avLst>
              <a:gd name="adj" fmla="val 22917"/>
            </a:avLst>
          </a:prstGeom>
          <a:solidFill>
            <a:srgbClr val="2FC0BD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51" name="Freeform 3"/>
          <p:cNvSpPr>
            <a:spLocks/>
          </p:cNvSpPr>
          <p:nvPr/>
        </p:nvSpPr>
        <p:spPr bwMode="auto">
          <a:xfrm>
            <a:off x="1974851" y="1982789"/>
            <a:ext cx="1063625" cy="1881187"/>
          </a:xfrm>
          <a:custGeom>
            <a:avLst/>
            <a:gdLst>
              <a:gd name="T0" fmla="*/ 0 w 1658"/>
              <a:gd name="T1" fmla="*/ 0 h 1029"/>
              <a:gd name="T2" fmla="*/ 2147483646 w 1658"/>
              <a:gd name="T3" fmla="*/ 0 h 1029"/>
              <a:gd name="T4" fmla="*/ 2147483646 w 1658"/>
              <a:gd name="T5" fmla="*/ 2147483646 h 1029"/>
              <a:gd name="T6" fmla="*/ 2147483646 w 1658"/>
              <a:gd name="T7" fmla="*/ 2147483646 h 1029"/>
              <a:gd name="T8" fmla="*/ 2147483646 w 1658"/>
              <a:gd name="T9" fmla="*/ 2147483646 h 1029"/>
              <a:gd name="T10" fmla="*/ 2147483646 w 1658"/>
              <a:gd name="T11" fmla="*/ 2147483646 h 1029"/>
              <a:gd name="T12" fmla="*/ 2147483646 w 1658"/>
              <a:gd name="T13" fmla="*/ 2147483646 h 1029"/>
              <a:gd name="T14" fmla="*/ 2147483646 w 1658"/>
              <a:gd name="T15" fmla="*/ 2147483646 h 1029"/>
              <a:gd name="T16" fmla="*/ 2147483646 w 1658"/>
              <a:gd name="T17" fmla="*/ 2147483646 h 1029"/>
              <a:gd name="T18" fmla="*/ 2147483646 w 1658"/>
              <a:gd name="T19" fmla="*/ 2147483646 h 1029"/>
              <a:gd name="T20" fmla="*/ 2147483646 w 1658"/>
              <a:gd name="T21" fmla="*/ 2147483646 h 1029"/>
              <a:gd name="T22" fmla="*/ 2147483646 w 1658"/>
              <a:gd name="T23" fmla="*/ 2147483646 h 1029"/>
              <a:gd name="T24" fmla="*/ 2147483646 w 1658"/>
              <a:gd name="T25" fmla="*/ 2147483646 h 1029"/>
              <a:gd name="T26" fmla="*/ 2147483646 w 1658"/>
              <a:gd name="T27" fmla="*/ 2147483646 h 1029"/>
              <a:gd name="T28" fmla="*/ 2147483646 w 1658"/>
              <a:gd name="T29" fmla="*/ 2147483646 h 1029"/>
              <a:gd name="T30" fmla="*/ 2147483646 w 1658"/>
              <a:gd name="T31" fmla="*/ 2147483646 h 1029"/>
              <a:gd name="T32" fmla="*/ 2147483646 w 1658"/>
              <a:gd name="T33" fmla="*/ 2147483646 h 1029"/>
              <a:gd name="T34" fmla="*/ 2147483646 w 1658"/>
              <a:gd name="T35" fmla="*/ 2147483646 h 1029"/>
              <a:gd name="T36" fmla="*/ 2147483646 w 1658"/>
              <a:gd name="T37" fmla="*/ 2147483646 h 1029"/>
              <a:gd name="T38" fmla="*/ 2147483646 w 1658"/>
              <a:gd name="T39" fmla="*/ 2147483646 h 1029"/>
              <a:gd name="T40" fmla="*/ 2147483646 w 1658"/>
              <a:gd name="T41" fmla="*/ 2147483646 h 1029"/>
              <a:gd name="T42" fmla="*/ 2147483646 w 1658"/>
              <a:gd name="T43" fmla="*/ 2147483646 h 1029"/>
              <a:gd name="T44" fmla="*/ 2147483646 w 1658"/>
              <a:gd name="T45" fmla="*/ 2147483646 h 1029"/>
              <a:gd name="T46" fmla="*/ 2147483646 w 1658"/>
              <a:gd name="T47" fmla="*/ 2147483646 h 1029"/>
              <a:gd name="T48" fmla="*/ 2147483646 w 1658"/>
              <a:gd name="T49" fmla="*/ 2147483646 h 1029"/>
              <a:gd name="T50" fmla="*/ 2147483646 w 1658"/>
              <a:gd name="T51" fmla="*/ 2147483646 h 1029"/>
              <a:gd name="T52" fmla="*/ 2147483646 w 1658"/>
              <a:gd name="T53" fmla="*/ 2147483646 h 1029"/>
              <a:gd name="T54" fmla="*/ 2147483646 w 1658"/>
              <a:gd name="T55" fmla="*/ 2147483646 h 1029"/>
              <a:gd name="T56" fmla="*/ 2147483646 w 1658"/>
              <a:gd name="T57" fmla="*/ 2147483646 h 1029"/>
              <a:gd name="T58" fmla="*/ 2147483646 w 1658"/>
              <a:gd name="T59" fmla="*/ 2147483646 h 1029"/>
              <a:gd name="T60" fmla="*/ 2147483646 w 1658"/>
              <a:gd name="T61" fmla="*/ 2147483646 h 1029"/>
              <a:gd name="T62" fmla="*/ 2147483646 w 1658"/>
              <a:gd name="T63" fmla="*/ 2147483646 h 1029"/>
              <a:gd name="T64" fmla="*/ 2147483646 w 1658"/>
              <a:gd name="T65" fmla="*/ 2147483646 h 1029"/>
              <a:gd name="T66" fmla="*/ 2147483646 w 1658"/>
              <a:gd name="T67" fmla="*/ 2147483646 h 1029"/>
              <a:gd name="T68" fmla="*/ 2147483646 w 1658"/>
              <a:gd name="T69" fmla="*/ 2147483646 h 1029"/>
              <a:gd name="T70" fmla="*/ 2147483646 w 1658"/>
              <a:gd name="T71" fmla="*/ 2147483646 h 1029"/>
              <a:gd name="T72" fmla="*/ 2147483646 w 1658"/>
              <a:gd name="T73" fmla="*/ 2147483646 h 1029"/>
              <a:gd name="T74" fmla="*/ 2147483646 w 1658"/>
              <a:gd name="T75" fmla="*/ 2147483646 h 1029"/>
              <a:gd name="T76" fmla="*/ 2147483646 w 1658"/>
              <a:gd name="T77" fmla="*/ 2147483646 h 1029"/>
              <a:gd name="T78" fmla="*/ 2147483646 w 1658"/>
              <a:gd name="T79" fmla="*/ 2147483646 h 1029"/>
              <a:gd name="T80" fmla="*/ 2147483646 w 1658"/>
              <a:gd name="T81" fmla="*/ 2147483646 h 1029"/>
              <a:gd name="T82" fmla="*/ 2147483646 w 1658"/>
              <a:gd name="T83" fmla="*/ 2147483646 h 1029"/>
              <a:gd name="T84" fmla="*/ 2147483646 w 1658"/>
              <a:gd name="T85" fmla="*/ 2147483646 h 1029"/>
              <a:gd name="T86" fmla="*/ 2147483646 w 1658"/>
              <a:gd name="T87" fmla="*/ 2147483646 h 1029"/>
              <a:gd name="T88" fmla="*/ 2147483646 w 1658"/>
              <a:gd name="T89" fmla="*/ 2147483646 h 1029"/>
              <a:gd name="T90" fmla="*/ 2147483646 w 1658"/>
              <a:gd name="T91" fmla="*/ 2147483646 h 1029"/>
              <a:gd name="T92" fmla="*/ 2147483646 w 1658"/>
              <a:gd name="T93" fmla="*/ 2147483646 h 1029"/>
              <a:gd name="T94" fmla="*/ 2147483646 w 1658"/>
              <a:gd name="T95" fmla="*/ 2147483646 h 1029"/>
              <a:gd name="T96" fmla="*/ 2147483646 w 1658"/>
              <a:gd name="T97" fmla="*/ 2147483646 h 1029"/>
              <a:gd name="T98" fmla="*/ 2147483646 w 1658"/>
              <a:gd name="T99" fmla="*/ 2147483646 h 1029"/>
              <a:gd name="T100" fmla="*/ 2147483646 w 1658"/>
              <a:gd name="T101" fmla="*/ 2147483646 h 1029"/>
              <a:gd name="T102" fmla="*/ 2147483646 w 1658"/>
              <a:gd name="T103" fmla="*/ 2147483646 h 1029"/>
              <a:gd name="T104" fmla="*/ 0 w 1658"/>
              <a:gd name="T105" fmla="*/ 0 h 102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658" h="1029">
                <a:moveTo>
                  <a:pt x="0" y="0"/>
                </a:moveTo>
                <a:lnTo>
                  <a:pt x="1658" y="0"/>
                </a:lnTo>
                <a:lnTo>
                  <a:pt x="1595" y="909"/>
                </a:lnTo>
                <a:lnTo>
                  <a:pt x="1594" y="919"/>
                </a:lnTo>
                <a:lnTo>
                  <a:pt x="1590" y="923"/>
                </a:lnTo>
                <a:lnTo>
                  <a:pt x="1586" y="928"/>
                </a:lnTo>
                <a:lnTo>
                  <a:pt x="1579" y="934"/>
                </a:lnTo>
                <a:lnTo>
                  <a:pt x="1573" y="938"/>
                </a:lnTo>
                <a:lnTo>
                  <a:pt x="1570" y="940"/>
                </a:lnTo>
                <a:lnTo>
                  <a:pt x="1561" y="945"/>
                </a:lnTo>
                <a:lnTo>
                  <a:pt x="1549" y="950"/>
                </a:lnTo>
                <a:lnTo>
                  <a:pt x="1536" y="955"/>
                </a:lnTo>
                <a:lnTo>
                  <a:pt x="1530" y="957"/>
                </a:lnTo>
                <a:lnTo>
                  <a:pt x="1518" y="961"/>
                </a:lnTo>
                <a:lnTo>
                  <a:pt x="1498" y="967"/>
                </a:lnTo>
                <a:lnTo>
                  <a:pt x="1474" y="973"/>
                </a:lnTo>
                <a:lnTo>
                  <a:pt x="1447" y="981"/>
                </a:lnTo>
                <a:lnTo>
                  <a:pt x="1411" y="987"/>
                </a:lnTo>
                <a:lnTo>
                  <a:pt x="1372" y="994"/>
                </a:lnTo>
                <a:lnTo>
                  <a:pt x="1328" y="1000"/>
                </a:lnTo>
                <a:lnTo>
                  <a:pt x="1286" y="1006"/>
                </a:lnTo>
                <a:lnTo>
                  <a:pt x="1233" y="1012"/>
                </a:lnTo>
                <a:lnTo>
                  <a:pt x="1172" y="1017"/>
                </a:lnTo>
                <a:lnTo>
                  <a:pt x="1076" y="1023"/>
                </a:lnTo>
                <a:lnTo>
                  <a:pt x="998" y="1027"/>
                </a:lnTo>
                <a:lnTo>
                  <a:pt x="920" y="1027"/>
                </a:lnTo>
                <a:lnTo>
                  <a:pt x="860" y="1029"/>
                </a:lnTo>
                <a:lnTo>
                  <a:pt x="806" y="1029"/>
                </a:lnTo>
                <a:lnTo>
                  <a:pt x="754" y="1028"/>
                </a:lnTo>
                <a:lnTo>
                  <a:pt x="718" y="1027"/>
                </a:lnTo>
                <a:lnTo>
                  <a:pt x="679" y="1026"/>
                </a:lnTo>
                <a:lnTo>
                  <a:pt x="631" y="1025"/>
                </a:lnTo>
                <a:lnTo>
                  <a:pt x="572" y="1021"/>
                </a:lnTo>
                <a:lnTo>
                  <a:pt x="513" y="1018"/>
                </a:lnTo>
                <a:lnTo>
                  <a:pt x="455" y="1014"/>
                </a:lnTo>
                <a:lnTo>
                  <a:pt x="401" y="1008"/>
                </a:lnTo>
                <a:lnTo>
                  <a:pt x="359" y="1003"/>
                </a:lnTo>
                <a:lnTo>
                  <a:pt x="301" y="996"/>
                </a:lnTo>
                <a:lnTo>
                  <a:pt x="249" y="987"/>
                </a:lnTo>
                <a:lnTo>
                  <a:pt x="214" y="980"/>
                </a:lnTo>
                <a:lnTo>
                  <a:pt x="177" y="972"/>
                </a:lnTo>
                <a:lnTo>
                  <a:pt x="152" y="965"/>
                </a:lnTo>
                <a:lnTo>
                  <a:pt x="133" y="960"/>
                </a:lnTo>
                <a:lnTo>
                  <a:pt x="117" y="954"/>
                </a:lnTo>
                <a:lnTo>
                  <a:pt x="103" y="948"/>
                </a:lnTo>
                <a:lnTo>
                  <a:pt x="94" y="943"/>
                </a:lnTo>
                <a:lnTo>
                  <a:pt x="85" y="937"/>
                </a:lnTo>
                <a:lnTo>
                  <a:pt x="79" y="934"/>
                </a:lnTo>
                <a:lnTo>
                  <a:pt x="73" y="929"/>
                </a:lnTo>
                <a:lnTo>
                  <a:pt x="69" y="924"/>
                </a:lnTo>
                <a:lnTo>
                  <a:pt x="65" y="918"/>
                </a:lnTo>
                <a:lnTo>
                  <a:pt x="63" y="909"/>
                </a:lnTo>
                <a:lnTo>
                  <a:pt x="0" y="0"/>
                </a:lnTo>
                <a:close/>
              </a:path>
            </a:pathLst>
          </a:custGeom>
          <a:solidFill>
            <a:srgbClr val="00C0C0"/>
          </a:solidFill>
          <a:ln w="12700">
            <a:solidFill>
              <a:srgbClr val="2FC0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1958976" y="1768475"/>
            <a:ext cx="1071563" cy="336550"/>
          </a:xfrm>
          <a:prstGeom prst="ellipse">
            <a:avLst/>
          </a:prstGeom>
          <a:solidFill>
            <a:srgbClr val="00E0E0"/>
          </a:solidFill>
          <a:ln w="12700">
            <a:solidFill>
              <a:srgbClr val="008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1752601" y="187325"/>
            <a:ext cx="4937125" cy="681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anose="020B0A04020102020204" pitchFamily="34" charset="0"/>
              </a:rPr>
              <a:t>Elettrodi a idrogeno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5089526" y="1600200"/>
            <a:ext cx="5224463" cy="420688"/>
            <a:chOff x="3565525" y="1600200"/>
            <a:chExt cx="5224463" cy="420688"/>
          </a:xfrm>
        </p:grpSpPr>
        <p:sp>
          <p:nvSpPr>
            <p:cNvPr id="27691" name="Text Box 6"/>
            <p:cNvSpPr txBox="1">
              <a:spLocks noChangeArrowheads="1"/>
            </p:cNvSpPr>
            <p:nvPr/>
          </p:nvSpPr>
          <p:spPr bwMode="auto">
            <a:xfrm>
              <a:off x="3565525" y="1600200"/>
              <a:ext cx="5224463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990033"/>
                  </a:solidFill>
                  <a:latin typeface="Comic Sans MS" panose="030F0702030302020204" pitchFamily="66" charset="0"/>
                </a:rPr>
                <a:t>2H</a:t>
              </a:r>
              <a:r>
                <a:rPr lang="it-IT" altLang="it-IT" sz="2400" b="1" baseline="-25000">
                  <a:solidFill>
                    <a:srgbClr val="990033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400" b="1">
                  <a:solidFill>
                    <a:srgbClr val="990033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2400" b="1" baseline="30000">
                  <a:solidFill>
                    <a:srgbClr val="990033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400" b="1">
                  <a:solidFill>
                    <a:srgbClr val="990033"/>
                  </a:solidFill>
                  <a:latin typeface="Comic Sans MS" panose="030F0702030302020204" pitchFamily="66" charset="0"/>
                </a:rPr>
                <a:t>  +  2e	      H</a:t>
              </a:r>
              <a:r>
                <a:rPr lang="it-IT" altLang="it-IT" sz="2400" b="1" baseline="-25000">
                  <a:solidFill>
                    <a:srgbClr val="990033"/>
                  </a:solidFill>
                  <a:latin typeface="Comic Sans MS" panose="030F0702030302020204" pitchFamily="66" charset="0"/>
                </a:rPr>
                <a:t>2(g)</a:t>
              </a:r>
              <a:r>
                <a:rPr lang="it-IT" altLang="it-IT" sz="2400" b="1">
                  <a:solidFill>
                    <a:srgbClr val="990033"/>
                  </a:solidFill>
                  <a:latin typeface="Comic Sans MS" panose="030F0702030302020204" pitchFamily="66" charset="0"/>
                </a:rPr>
                <a:t>  +  2H</a:t>
              </a:r>
              <a:r>
                <a:rPr lang="it-IT" altLang="it-IT" sz="2400" b="1" baseline="-25000">
                  <a:solidFill>
                    <a:srgbClr val="990033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 b="1">
                  <a:solidFill>
                    <a:srgbClr val="990033"/>
                  </a:solidFill>
                  <a:latin typeface="Comic Sans MS" panose="030F0702030302020204" pitchFamily="66" charset="0"/>
                </a:rPr>
                <a:t>O</a:t>
              </a:r>
              <a:endParaRPr lang="it-IT" altLang="it-IT" sz="2400" b="1" baseline="50000">
                <a:solidFill>
                  <a:srgbClr val="99003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692" name="Line 7"/>
            <p:cNvSpPr>
              <a:spLocks noChangeShapeType="1"/>
            </p:cNvSpPr>
            <p:nvPr/>
          </p:nvSpPr>
          <p:spPr bwMode="auto">
            <a:xfrm rot="5400000">
              <a:off x="6086476" y="1485900"/>
              <a:ext cx="0" cy="593725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93" name="Line 8"/>
            <p:cNvSpPr>
              <a:spLocks noChangeShapeType="1"/>
            </p:cNvSpPr>
            <p:nvPr/>
          </p:nvSpPr>
          <p:spPr bwMode="auto">
            <a:xfrm rot="16200000" flipH="1">
              <a:off x="6086476" y="1577975"/>
              <a:ext cx="0" cy="593725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4608514" y="2482851"/>
            <a:ext cx="3386137" cy="842731"/>
            <a:chOff x="3084513" y="2482850"/>
            <a:chExt cx="3386137" cy="842731"/>
          </a:xfrm>
        </p:grpSpPr>
        <p:sp>
          <p:nvSpPr>
            <p:cNvPr id="27684" name="Text Box 9"/>
            <p:cNvSpPr txBox="1">
              <a:spLocks noChangeArrowheads="1"/>
            </p:cNvSpPr>
            <p:nvPr/>
          </p:nvSpPr>
          <p:spPr bwMode="auto">
            <a:xfrm>
              <a:off x="3084513" y="2709863"/>
              <a:ext cx="2552174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E = E°+	   log</a:t>
              </a:r>
            </a:p>
          </p:txBody>
        </p:sp>
        <p:sp>
          <p:nvSpPr>
            <p:cNvPr id="27685" name="Text Box 10"/>
            <p:cNvSpPr txBox="1">
              <a:spLocks noChangeArrowheads="1"/>
            </p:cNvSpPr>
            <p:nvPr/>
          </p:nvSpPr>
          <p:spPr bwMode="auto">
            <a:xfrm>
              <a:off x="4213225" y="2482850"/>
              <a:ext cx="957185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0,059</a:t>
              </a:r>
            </a:p>
          </p:txBody>
        </p:sp>
        <p:sp>
          <p:nvSpPr>
            <p:cNvPr id="27686" name="Text Box 11"/>
            <p:cNvSpPr txBox="1">
              <a:spLocks noChangeArrowheads="1"/>
            </p:cNvSpPr>
            <p:nvPr/>
          </p:nvSpPr>
          <p:spPr bwMode="auto">
            <a:xfrm>
              <a:off x="4519613" y="2916238"/>
              <a:ext cx="29033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27687" name="Line 12"/>
            <p:cNvSpPr>
              <a:spLocks noChangeShapeType="1"/>
            </p:cNvSpPr>
            <p:nvPr/>
          </p:nvSpPr>
          <p:spPr bwMode="auto">
            <a:xfrm>
              <a:off x="4306888" y="2932113"/>
              <a:ext cx="8001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88" name="Line 13"/>
            <p:cNvSpPr>
              <a:spLocks noChangeShapeType="1"/>
            </p:cNvSpPr>
            <p:nvPr/>
          </p:nvSpPr>
          <p:spPr bwMode="auto">
            <a:xfrm>
              <a:off x="5621338" y="2932113"/>
              <a:ext cx="849312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89" name="Text Box 14"/>
            <p:cNvSpPr txBox="1">
              <a:spLocks noChangeArrowheads="1"/>
            </p:cNvSpPr>
            <p:nvPr/>
          </p:nvSpPr>
          <p:spPr bwMode="auto">
            <a:xfrm>
              <a:off x="5726113" y="2482850"/>
              <a:ext cx="66704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Ox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690" name="Text Box 15"/>
            <p:cNvSpPr txBox="1">
              <a:spLocks noChangeArrowheads="1"/>
            </p:cNvSpPr>
            <p:nvPr/>
          </p:nvSpPr>
          <p:spPr bwMode="auto">
            <a:xfrm>
              <a:off x="5746750" y="2916238"/>
              <a:ext cx="626967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Red</a:t>
              </a:r>
              <a:endPara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8245476" y="2706689"/>
            <a:ext cx="2507289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Ma E° = 0,000V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4608513" y="3314701"/>
            <a:ext cx="6470650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E = 0,059 log a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4000">
                <a:solidFill>
                  <a:srgbClr val="000066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-6000">
                <a:solidFill>
                  <a:srgbClr val="000066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 - 0,059 log a</a:t>
            </a:r>
            <a:r>
              <a:rPr lang="it-IT" altLang="it-IT" sz="23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½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4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4608514" y="3921126"/>
            <a:ext cx="6059487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E = 0,059 log [H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] - 0,059 log p </a:t>
            </a:r>
            <a:r>
              <a:rPr lang="it-IT" altLang="it-IT" sz="23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½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4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1844676" y="4754564"/>
            <a:ext cx="9097963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Se 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p 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4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 = 1,00 atm,  E = 0,059 log [H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300" b="1" baseline="30000">
                <a:solidFill>
                  <a:srgbClr val="000066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] = - 0,059 pH</a:t>
            </a:r>
            <a:endParaRPr lang="it-IT" altLang="it-IT" sz="1900" b="1" baseline="-640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1844676" y="5360989"/>
            <a:ext cx="8183563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Se 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p 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1900" b="1" baseline="-64000">
                <a:solidFill>
                  <a:srgbClr val="000066"/>
                </a:solidFill>
                <a:latin typeface="Comic Sans MS" panose="030F0702030302020204" pitchFamily="66" charset="0"/>
              </a:rPr>
              <a:t>2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 = 1,00 atm,  e [H3O+] = 1,00 M,   E = E° = 0</a:t>
            </a:r>
            <a:r>
              <a:rPr lang="it-IT" altLang="it-IT" sz="230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endParaRPr lang="it-IT" altLang="it-IT" sz="1900" baseline="-640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661" name="Group 21"/>
          <p:cNvGrpSpPr>
            <a:grpSpLocks/>
          </p:cNvGrpSpPr>
          <p:nvPr/>
        </p:nvGrpSpPr>
        <p:grpSpPr bwMode="auto">
          <a:xfrm>
            <a:off x="1981201" y="1463675"/>
            <a:ext cx="1050925" cy="2400300"/>
            <a:chOff x="696" y="2112"/>
            <a:chExt cx="1104" cy="2496"/>
          </a:xfrm>
        </p:grpSpPr>
        <p:sp>
          <p:nvSpPr>
            <p:cNvPr id="27682" name="Freeform 22"/>
            <p:cNvSpPr>
              <a:spLocks/>
            </p:cNvSpPr>
            <p:nvPr/>
          </p:nvSpPr>
          <p:spPr bwMode="auto">
            <a:xfrm>
              <a:off x="696" y="2112"/>
              <a:ext cx="1104" cy="2496"/>
            </a:xfrm>
            <a:custGeom>
              <a:avLst/>
              <a:gdLst>
                <a:gd name="T0" fmla="*/ 200 w 1094"/>
                <a:gd name="T1" fmla="*/ 0 h 1760"/>
                <a:gd name="T2" fmla="*/ 971 w 1094"/>
                <a:gd name="T3" fmla="*/ 0 h 1760"/>
                <a:gd name="T4" fmla="*/ 971 w 1094"/>
                <a:gd name="T5" fmla="*/ 1289 h 1760"/>
                <a:gd name="T6" fmla="*/ 985 w 1094"/>
                <a:gd name="T7" fmla="*/ 1458 h 1760"/>
                <a:gd name="T8" fmla="*/ 1037 w 1094"/>
                <a:gd name="T9" fmla="*/ 2019 h 1760"/>
                <a:gd name="T10" fmla="*/ 1086 w 1094"/>
                <a:gd name="T11" fmla="*/ 2536 h 1760"/>
                <a:gd name="T12" fmla="*/ 1118 w 1094"/>
                <a:gd name="T13" fmla="*/ 2876 h 1760"/>
                <a:gd name="T14" fmla="*/ 1145 w 1094"/>
                <a:gd name="T15" fmla="*/ 3389 h 1760"/>
                <a:gd name="T16" fmla="*/ 1165 w 1094"/>
                <a:gd name="T17" fmla="*/ 3977 h 1760"/>
                <a:gd name="T18" fmla="*/ 1165 w 1094"/>
                <a:gd name="T19" fmla="*/ 4670 h 1760"/>
                <a:gd name="T20" fmla="*/ 1163 w 1094"/>
                <a:gd name="T21" fmla="*/ 19867 h 1760"/>
                <a:gd name="T22" fmla="*/ 1156 w 1094"/>
                <a:gd name="T23" fmla="*/ 20098 h 1760"/>
                <a:gd name="T24" fmla="*/ 1142 w 1094"/>
                <a:gd name="T25" fmla="*/ 20229 h 1760"/>
                <a:gd name="T26" fmla="*/ 1120 w 1094"/>
                <a:gd name="T27" fmla="*/ 20306 h 1760"/>
                <a:gd name="T28" fmla="*/ 63 w 1094"/>
                <a:gd name="T29" fmla="*/ 20306 h 1760"/>
                <a:gd name="T30" fmla="*/ 32 w 1094"/>
                <a:gd name="T31" fmla="*/ 20196 h 1760"/>
                <a:gd name="T32" fmla="*/ 11 w 1094"/>
                <a:gd name="T33" fmla="*/ 19998 h 1760"/>
                <a:gd name="T34" fmla="*/ 0 w 1094"/>
                <a:gd name="T35" fmla="*/ 19646 h 1760"/>
                <a:gd name="T36" fmla="*/ 0 w 1094"/>
                <a:gd name="T37" fmla="*/ 4324 h 1760"/>
                <a:gd name="T38" fmla="*/ 4 w 1094"/>
                <a:gd name="T39" fmla="*/ 3977 h 1760"/>
                <a:gd name="T40" fmla="*/ 11 w 1094"/>
                <a:gd name="T41" fmla="*/ 3621 h 1760"/>
                <a:gd name="T42" fmla="*/ 25 w 1094"/>
                <a:gd name="T43" fmla="*/ 3309 h 1760"/>
                <a:gd name="T44" fmla="*/ 76 w 1094"/>
                <a:gd name="T45" fmla="*/ 2702 h 1760"/>
                <a:gd name="T46" fmla="*/ 118 w 1094"/>
                <a:gd name="T47" fmla="*/ 2252 h 1760"/>
                <a:gd name="T48" fmla="*/ 157 w 1094"/>
                <a:gd name="T49" fmla="*/ 1768 h 1760"/>
                <a:gd name="T50" fmla="*/ 200 w 1094"/>
                <a:gd name="T51" fmla="*/ 1346 h 1760"/>
                <a:gd name="T52" fmla="*/ 200 w 1094"/>
                <a:gd name="T53" fmla="*/ 0 h 17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94" h="1760">
                  <a:moveTo>
                    <a:pt x="186" y="0"/>
                  </a:moveTo>
                  <a:lnTo>
                    <a:pt x="911" y="0"/>
                  </a:lnTo>
                  <a:lnTo>
                    <a:pt x="911" y="112"/>
                  </a:lnTo>
                  <a:lnTo>
                    <a:pt x="923" y="126"/>
                  </a:lnTo>
                  <a:lnTo>
                    <a:pt x="974" y="175"/>
                  </a:lnTo>
                  <a:lnTo>
                    <a:pt x="1019" y="220"/>
                  </a:lnTo>
                  <a:lnTo>
                    <a:pt x="1048" y="249"/>
                  </a:lnTo>
                  <a:lnTo>
                    <a:pt x="1075" y="294"/>
                  </a:lnTo>
                  <a:lnTo>
                    <a:pt x="1094" y="345"/>
                  </a:lnTo>
                  <a:lnTo>
                    <a:pt x="1094" y="405"/>
                  </a:lnTo>
                  <a:lnTo>
                    <a:pt x="1092" y="1722"/>
                  </a:lnTo>
                  <a:lnTo>
                    <a:pt x="1086" y="1742"/>
                  </a:lnTo>
                  <a:lnTo>
                    <a:pt x="1072" y="1753"/>
                  </a:lnTo>
                  <a:lnTo>
                    <a:pt x="1050" y="1760"/>
                  </a:lnTo>
                  <a:lnTo>
                    <a:pt x="56" y="1760"/>
                  </a:lnTo>
                  <a:lnTo>
                    <a:pt x="32" y="1751"/>
                  </a:lnTo>
                  <a:lnTo>
                    <a:pt x="11" y="1733"/>
                  </a:lnTo>
                  <a:lnTo>
                    <a:pt x="0" y="1703"/>
                  </a:lnTo>
                  <a:lnTo>
                    <a:pt x="0" y="375"/>
                  </a:lnTo>
                  <a:lnTo>
                    <a:pt x="4" y="345"/>
                  </a:lnTo>
                  <a:lnTo>
                    <a:pt x="11" y="314"/>
                  </a:lnTo>
                  <a:lnTo>
                    <a:pt x="25" y="287"/>
                  </a:lnTo>
                  <a:lnTo>
                    <a:pt x="69" y="234"/>
                  </a:lnTo>
                  <a:lnTo>
                    <a:pt x="111" y="195"/>
                  </a:lnTo>
                  <a:lnTo>
                    <a:pt x="150" y="153"/>
                  </a:lnTo>
                  <a:lnTo>
                    <a:pt x="186" y="117"/>
                  </a:lnTo>
                  <a:lnTo>
                    <a:pt x="186" y="0"/>
                  </a:lnTo>
                </a:path>
              </a:pathLst>
            </a:custGeom>
            <a:noFill/>
            <a:ln w="508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683" name="Line 23"/>
            <p:cNvSpPr>
              <a:spLocks noChangeShapeType="1"/>
            </p:cNvSpPr>
            <p:nvPr/>
          </p:nvSpPr>
          <p:spPr bwMode="auto">
            <a:xfrm>
              <a:off x="898" y="2114"/>
              <a:ext cx="715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662" name="Rectangle 24" descr="40%"/>
          <p:cNvSpPr>
            <a:spLocks noChangeArrowheads="1"/>
          </p:cNvSpPr>
          <p:nvPr/>
        </p:nvSpPr>
        <p:spPr bwMode="auto">
          <a:xfrm>
            <a:off x="2255839" y="2514600"/>
            <a:ext cx="503237" cy="457200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3" name="Line 25"/>
          <p:cNvSpPr>
            <a:spLocks noChangeShapeType="1"/>
          </p:cNvSpPr>
          <p:nvPr/>
        </p:nvSpPr>
        <p:spPr bwMode="auto">
          <a:xfrm flipV="1">
            <a:off x="2506663" y="1006476"/>
            <a:ext cx="0" cy="15081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64" name="Oval 26"/>
          <p:cNvSpPr>
            <a:spLocks noChangeArrowheads="1"/>
          </p:cNvSpPr>
          <p:nvPr/>
        </p:nvSpPr>
        <p:spPr bwMode="auto">
          <a:xfrm>
            <a:off x="2430463" y="3384551"/>
            <a:ext cx="138112" cy="1381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5" name="Oval 27"/>
          <p:cNvSpPr>
            <a:spLocks noChangeArrowheads="1"/>
          </p:cNvSpPr>
          <p:nvPr/>
        </p:nvSpPr>
        <p:spPr bwMode="auto">
          <a:xfrm>
            <a:off x="2346326" y="3095626"/>
            <a:ext cx="138113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6" name="Oval 28"/>
          <p:cNvSpPr>
            <a:spLocks noChangeArrowheads="1"/>
          </p:cNvSpPr>
          <p:nvPr/>
        </p:nvSpPr>
        <p:spPr bwMode="auto">
          <a:xfrm>
            <a:off x="2446339" y="3003551"/>
            <a:ext cx="136525" cy="1381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7" name="Oval 29"/>
          <p:cNvSpPr>
            <a:spLocks noChangeArrowheads="1"/>
          </p:cNvSpPr>
          <p:nvPr/>
        </p:nvSpPr>
        <p:spPr bwMode="auto">
          <a:xfrm>
            <a:off x="2460626" y="2782888"/>
            <a:ext cx="138113" cy="13811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8" name="Oval 30"/>
          <p:cNvSpPr>
            <a:spLocks noChangeArrowheads="1"/>
          </p:cNvSpPr>
          <p:nvPr/>
        </p:nvSpPr>
        <p:spPr bwMode="auto">
          <a:xfrm>
            <a:off x="2384426" y="2584451"/>
            <a:ext cx="138113" cy="138113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69" name="Oval 31"/>
          <p:cNvSpPr>
            <a:spLocks noChangeArrowheads="1"/>
          </p:cNvSpPr>
          <p:nvPr/>
        </p:nvSpPr>
        <p:spPr bwMode="auto">
          <a:xfrm>
            <a:off x="2667001" y="2341564"/>
            <a:ext cx="136525" cy="13652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7670" name="Oval 32"/>
          <p:cNvSpPr>
            <a:spLocks noChangeArrowheads="1"/>
          </p:cNvSpPr>
          <p:nvPr/>
        </p:nvSpPr>
        <p:spPr bwMode="auto">
          <a:xfrm>
            <a:off x="2773363" y="1982788"/>
            <a:ext cx="138112" cy="13811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7671" name="Group 33"/>
          <p:cNvGrpSpPr>
            <a:grpSpLocks/>
          </p:cNvGrpSpPr>
          <p:nvPr/>
        </p:nvGrpSpPr>
        <p:grpSpPr bwMode="auto">
          <a:xfrm rot="16200000">
            <a:off x="1868488" y="3792538"/>
            <a:ext cx="914400" cy="552450"/>
            <a:chOff x="6000" y="2400"/>
            <a:chExt cx="1080" cy="371"/>
          </a:xfrm>
        </p:grpSpPr>
        <p:sp>
          <p:nvSpPr>
            <p:cNvPr id="27678" name="Freeform 34"/>
            <p:cNvSpPr>
              <a:spLocks/>
            </p:cNvSpPr>
            <p:nvPr/>
          </p:nvSpPr>
          <p:spPr bwMode="auto">
            <a:xfrm flipV="1">
              <a:off x="6000" y="2400"/>
              <a:ext cx="855" cy="361"/>
            </a:xfrm>
            <a:custGeom>
              <a:avLst/>
              <a:gdLst>
                <a:gd name="T0" fmla="*/ 855 w 855"/>
                <a:gd name="T1" fmla="*/ 1 h 361"/>
                <a:gd name="T2" fmla="*/ 794 w 855"/>
                <a:gd name="T3" fmla="*/ 0 h 361"/>
                <a:gd name="T4" fmla="*/ 705 w 855"/>
                <a:gd name="T5" fmla="*/ 3 h 361"/>
                <a:gd name="T6" fmla="*/ 630 w 855"/>
                <a:gd name="T7" fmla="*/ 5 h 361"/>
                <a:gd name="T8" fmla="*/ 547 w 855"/>
                <a:gd name="T9" fmla="*/ 8 h 361"/>
                <a:gd name="T10" fmla="*/ 481 w 855"/>
                <a:gd name="T11" fmla="*/ 14 h 361"/>
                <a:gd name="T12" fmla="*/ 427 w 855"/>
                <a:gd name="T13" fmla="*/ 17 h 361"/>
                <a:gd name="T14" fmla="*/ 380 w 855"/>
                <a:gd name="T15" fmla="*/ 26 h 361"/>
                <a:gd name="T16" fmla="*/ 337 w 855"/>
                <a:gd name="T17" fmla="*/ 37 h 361"/>
                <a:gd name="T18" fmla="*/ 288 w 855"/>
                <a:gd name="T19" fmla="*/ 55 h 361"/>
                <a:gd name="T20" fmla="*/ 242 w 855"/>
                <a:gd name="T21" fmla="*/ 74 h 361"/>
                <a:gd name="T22" fmla="*/ 204 w 855"/>
                <a:gd name="T23" fmla="*/ 96 h 361"/>
                <a:gd name="T24" fmla="*/ 165 w 855"/>
                <a:gd name="T25" fmla="*/ 120 h 361"/>
                <a:gd name="T26" fmla="*/ 133 w 855"/>
                <a:gd name="T27" fmla="*/ 145 h 361"/>
                <a:gd name="T28" fmla="*/ 107 w 855"/>
                <a:gd name="T29" fmla="*/ 172 h 361"/>
                <a:gd name="T30" fmla="*/ 84 w 855"/>
                <a:gd name="T31" fmla="*/ 196 h 361"/>
                <a:gd name="T32" fmla="*/ 61 w 855"/>
                <a:gd name="T33" fmla="*/ 225 h 361"/>
                <a:gd name="T34" fmla="*/ 43 w 855"/>
                <a:gd name="T35" fmla="*/ 250 h 361"/>
                <a:gd name="T36" fmla="*/ 25 w 855"/>
                <a:gd name="T37" fmla="*/ 279 h 361"/>
                <a:gd name="T38" fmla="*/ 13 w 855"/>
                <a:gd name="T39" fmla="*/ 306 h 361"/>
                <a:gd name="T40" fmla="*/ 3 w 855"/>
                <a:gd name="T41" fmla="*/ 336 h 361"/>
                <a:gd name="T42" fmla="*/ 0 w 855"/>
                <a:gd name="T43" fmla="*/ 361 h 361"/>
                <a:gd name="T44" fmla="*/ 108 w 855"/>
                <a:gd name="T45" fmla="*/ 361 h 361"/>
                <a:gd name="T46" fmla="*/ 114 w 855"/>
                <a:gd name="T47" fmla="*/ 332 h 361"/>
                <a:gd name="T48" fmla="*/ 125 w 855"/>
                <a:gd name="T49" fmla="*/ 306 h 361"/>
                <a:gd name="T50" fmla="*/ 142 w 855"/>
                <a:gd name="T51" fmla="*/ 279 h 361"/>
                <a:gd name="T52" fmla="*/ 163 w 855"/>
                <a:gd name="T53" fmla="*/ 256 h 361"/>
                <a:gd name="T54" fmla="*/ 188 w 855"/>
                <a:gd name="T55" fmla="*/ 231 h 361"/>
                <a:gd name="T56" fmla="*/ 222 w 855"/>
                <a:gd name="T57" fmla="*/ 203 h 361"/>
                <a:gd name="T58" fmla="*/ 265 w 855"/>
                <a:gd name="T59" fmla="*/ 177 h 361"/>
                <a:gd name="T60" fmla="*/ 304 w 855"/>
                <a:gd name="T61" fmla="*/ 158 h 361"/>
                <a:gd name="T62" fmla="*/ 349 w 855"/>
                <a:gd name="T63" fmla="*/ 142 h 361"/>
                <a:gd name="T64" fmla="*/ 398 w 855"/>
                <a:gd name="T65" fmla="*/ 128 h 361"/>
                <a:gd name="T66" fmla="*/ 452 w 855"/>
                <a:gd name="T67" fmla="*/ 116 h 361"/>
                <a:gd name="T68" fmla="*/ 508 w 855"/>
                <a:gd name="T69" fmla="*/ 105 h 361"/>
                <a:gd name="T70" fmla="*/ 588 w 855"/>
                <a:gd name="T71" fmla="*/ 94 h 361"/>
                <a:gd name="T72" fmla="*/ 668 w 855"/>
                <a:gd name="T73" fmla="*/ 86 h 361"/>
                <a:gd name="T74" fmla="*/ 770 w 855"/>
                <a:gd name="T75" fmla="*/ 74 h 361"/>
                <a:gd name="T76" fmla="*/ 855 w 855"/>
                <a:gd name="T77" fmla="*/ 66 h 361"/>
                <a:gd name="T78" fmla="*/ 855 w 855"/>
                <a:gd name="T79" fmla="*/ 1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55" h="361">
                  <a:moveTo>
                    <a:pt x="855" y="1"/>
                  </a:moveTo>
                  <a:lnTo>
                    <a:pt x="794" y="0"/>
                  </a:lnTo>
                  <a:lnTo>
                    <a:pt x="705" y="3"/>
                  </a:lnTo>
                  <a:lnTo>
                    <a:pt x="630" y="5"/>
                  </a:lnTo>
                  <a:lnTo>
                    <a:pt x="547" y="8"/>
                  </a:lnTo>
                  <a:lnTo>
                    <a:pt x="481" y="14"/>
                  </a:lnTo>
                  <a:lnTo>
                    <a:pt x="427" y="17"/>
                  </a:lnTo>
                  <a:lnTo>
                    <a:pt x="380" y="26"/>
                  </a:lnTo>
                  <a:lnTo>
                    <a:pt x="337" y="37"/>
                  </a:lnTo>
                  <a:lnTo>
                    <a:pt x="288" y="55"/>
                  </a:lnTo>
                  <a:lnTo>
                    <a:pt x="242" y="74"/>
                  </a:lnTo>
                  <a:lnTo>
                    <a:pt x="204" y="96"/>
                  </a:lnTo>
                  <a:lnTo>
                    <a:pt x="165" y="120"/>
                  </a:lnTo>
                  <a:lnTo>
                    <a:pt x="133" y="145"/>
                  </a:lnTo>
                  <a:lnTo>
                    <a:pt x="107" y="172"/>
                  </a:lnTo>
                  <a:lnTo>
                    <a:pt x="84" y="196"/>
                  </a:lnTo>
                  <a:lnTo>
                    <a:pt x="61" y="225"/>
                  </a:lnTo>
                  <a:lnTo>
                    <a:pt x="43" y="250"/>
                  </a:lnTo>
                  <a:lnTo>
                    <a:pt x="25" y="279"/>
                  </a:lnTo>
                  <a:lnTo>
                    <a:pt x="13" y="306"/>
                  </a:lnTo>
                  <a:lnTo>
                    <a:pt x="3" y="336"/>
                  </a:lnTo>
                  <a:lnTo>
                    <a:pt x="0" y="361"/>
                  </a:lnTo>
                  <a:lnTo>
                    <a:pt x="108" y="361"/>
                  </a:lnTo>
                  <a:lnTo>
                    <a:pt x="114" y="332"/>
                  </a:lnTo>
                  <a:lnTo>
                    <a:pt x="125" y="306"/>
                  </a:lnTo>
                  <a:lnTo>
                    <a:pt x="142" y="279"/>
                  </a:lnTo>
                  <a:lnTo>
                    <a:pt x="163" y="256"/>
                  </a:lnTo>
                  <a:lnTo>
                    <a:pt x="188" y="231"/>
                  </a:lnTo>
                  <a:lnTo>
                    <a:pt x="222" y="203"/>
                  </a:lnTo>
                  <a:lnTo>
                    <a:pt x="265" y="177"/>
                  </a:lnTo>
                  <a:lnTo>
                    <a:pt x="304" y="158"/>
                  </a:lnTo>
                  <a:lnTo>
                    <a:pt x="349" y="142"/>
                  </a:lnTo>
                  <a:lnTo>
                    <a:pt x="398" y="128"/>
                  </a:lnTo>
                  <a:lnTo>
                    <a:pt x="452" y="116"/>
                  </a:lnTo>
                  <a:lnTo>
                    <a:pt x="508" y="105"/>
                  </a:lnTo>
                  <a:lnTo>
                    <a:pt x="588" y="94"/>
                  </a:lnTo>
                  <a:lnTo>
                    <a:pt x="668" y="86"/>
                  </a:lnTo>
                  <a:lnTo>
                    <a:pt x="770" y="74"/>
                  </a:lnTo>
                  <a:lnTo>
                    <a:pt x="855" y="66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7679" name="Group 35"/>
            <p:cNvGrpSpPr>
              <a:grpSpLocks/>
            </p:cNvGrpSpPr>
            <p:nvPr/>
          </p:nvGrpSpPr>
          <p:grpSpPr bwMode="auto">
            <a:xfrm flipV="1">
              <a:off x="6852" y="2682"/>
              <a:ext cx="228" cy="89"/>
              <a:chOff x="5268" y="3410"/>
              <a:chExt cx="228" cy="89"/>
            </a:xfrm>
          </p:grpSpPr>
          <p:sp>
            <p:nvSpPr>
              <p:cNvPr id="27680" name="Freeform 36"/>
              <p:cNvSpPr>
                <a:spLocks/>
              </p:cNvSpPr>
              <p:nvPr/>
            </p:nvSpPr>
            <p:spPr bwMode="auto">
              <a:xfrm>
                <a:off x="5268" y="3411"/>
                <a:ext cx="62" cy="82"/>
              </a:xfrm>
              <a:custGeom>
                <a:avLst/>
                <a:gdLst>
                  <a:gd name="T0" fmla="*/ 0 w 62"/>
                  <a:gd name="T1" fmla="*/ 9 h 82"/>
                  <a:gd name="T2" fmla="*/ 62 w 62"/>
                  <a:gd name="T3" fmla="*/ 0 h 82"/>
                  <a:gd name="T4" fmla="*/ 62 w 62"/>
                  <a:gd name="T5" fmla="*/ 82 h 82"/>
                  <a:gd name="T6" fmla="*/ 0 w 62"/>
                  <a:gd name="T7" fmla="*/ 73 h 82"/>
                  <a:gd name="T8" fmla="*/ 0 w 62"/>
                  <a:gd name="T9" fmla="*/ 9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82">
                    <a:moveTo>
                      <a:pt x="0" y="9"/>
                    </a:moveTo>
                    <a:lnTo>
                      <a:pt x="62" y="0"/>
                    </a:lnTo>
                    <a:lnTo>
                      <a:pt x="62" y="82"/>
                    </a:lnTo>
                    <a:lnTo>
                      <a:pt x="0" y="73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681" name="Rectangle 37"/>
              <p:cNvSpPr>
                <a:spLocks noChangeArrowheads="1"/>
              </p:cNvSpPr>
              <p:nvPr/>
            </p:nvSpPr>
            <p:spPr bwMode="auto">
              <a:xfrm>
                <a:off x="5327" y="3410"/>
                <a:ext cx="169" cy="89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7672" name="Freeform 38"/>
          <p:cNvSpPr>
            <a:spLocks/>
          </p:cNvSpPr>
          <p:nvPr/>
        </p:nvSpPr>
        <p:spPr bwMode="auto">
          <a:xfrm>
            <a:off x="1774826" y="4433888"/>
            <a:ext cx="504825" cy="68262"/>
          </a:xfrm>
          <a:custGeom>
            <a:avLst/>
            <a:gdLst>
              <a:gd name="T0" fmla="*/ 0 w 529"/>
              <a:gd name="T1" fmla="*/ 2147483646 h 72"/>
              <a:gd name="T2" fmla="*/ 2147483646 w 529"/>
              <a:gd name="T3" fmla="*/ 2147483646 h 72"/>
              <a:gd name="T4" fmla="*/ 2147483646 w 529"/>
              <a:gd name="T5" fmla="*/ 2147483646 h 72"/>
              <a:gd name="T6" fmla="*/ 2147483646 w 529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9" h="72">
                <a:moveTo>
                  <a:pt x="0" y="1"/>
                </a:moveTo>
                <a:lnTo>
                  <a:pt x="47" y="63"/>
                </a:lnTo>
                <a:lnTo>
                  <a:pt x="220" y="72"/>
                </a:lnTo>
                <a:lnTo>
                  <a:pt x="529" y="0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3" name="Text Box 39"/>
          <p:cNvSpPr txBox="1">
            <a:spLocks noChangeArrowheads="1"/>
          </p:cNvSpPr>
          <p:nvPr/>
        </p:nvSpPr>
        <p:spPr bwMode="auto">
          <a:xfrm>
            <a:off x="1566863" y="4051301"/>
            <a:ext cx="4699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H</a:t>
            </a:r>
            <a:r>
              <a:rPr lang="it-IT" altLang="it-IT" sz="24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2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674" name="Freeform 40"/>
          <p:cNvSpPr>
            <a:spLocks/>
          </p:cNvSpPr>
          <p:nvPr/>
        </p:nvSpPr>
        <p:spPr bwMode="auto">
          <a:xfrm flipH="1">
            <a:off x="2735263" y="3429000"/>
            <a:ext cx="685800" cy="46038"/>
          </a:xfrm>
          <a:custGeom>
            <a:avLst/>
            <a:gdLst>
              <a:gd name="T0" fmla="*/ 0 w 529"/>
              <a:gd name="T1" fmla="*/ 2147483646 h 72"/>
              <a:gd name="T2" fmla="*/ 2147483646 w 529"/>
              <a:gd name="T3" fmla="*/ 2147483646 h 72"/>
              <a:gd name="T4" fmla="*/ 2147483646 w 529"/>
              <a:gd name="T5" fmla="*/ 2147483646 h 72"/>
              <a:gd name="T6" fmla="*/ 2147483646 w 529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9" h="72">
                <a:moveTo>
                  <a:pt x="0" y="1"/>
                </a:moveTo>
                <a:lnTo>
                  <a:pt x="47" y="63"/>
                </a:lnTo>
                <a:lnTo>
                  <a:pt x="220" y="72"/>
                </a:lnTo>
                <a:lnTo>
                  <a:pt x="529" y="0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5" name="Text Box 41"/>
          <p:cNvSpPr txBox="1">
            <a:spLocks noChangeArrowheads="1"/>
          </p:cNvSpPr>
          <p:nvPr/>
        </p:nvSpPr>
        <p:spPr bwMode="auto">
          <a:xfrm>
            <a:off x="3070920" y="2619375"/>
            <a:ext cx="1478162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Soluzione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[H</a:t>
            </a:r>
            <a:r>
              <a:rPr lang="it-IT" altLang="it-IT" sz="2400" b="1" baseline="-25000">
                <a:solidFill>
                  <a:srgbClr val="CC0000"/>
                </a:solidFill>
                <a:latin typeface="Comic Sans MS" panose="030F0702030302020204" pitchFamily="66" charset="0"/>
              </a:rPr>
              <a:t>3</a:t>
            </a: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O</a:t>
            </a:r>
            <a:r>
              <a:rPr lang="it-IT" altLang="it-IT" sz="2400" b="1" baseline="30000">
                <a:solidFill>
                  <a:srgbClr val="CC0000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]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676" name="Freeform 42"/>
          <p:cNvSpPr>
            <a:spLocks/>
          </p:cNvSpPr>
          <p:nvPr/>
        </p:nvSpPr>
        <p:spPr bwMode="auto">
          <a:xfrm>
            <a:off x="2547939" y="2130426"/>
            <a:ext cx="960437" cy="588963"/>
          </a:xfrm>
          <a:custGeom>
            <a:avLst/>
            <a:gdLst>
              <a:gd name="T0" fmla="*/ 2147483646 w 1009"/>
              <a:gd name="T1" fmla="*/ 0 h 619"/>
              <a:gd name="T2" fmla="*/ 2147483646 w 1009"/>
              <a:gd name="T3" fmla="*/ 2147483646 h 619"/>
              <a:gd name="T4" fmla="*/ 2147483646 w 1009"/>
              <a:gd name="T5" fmla="*/ 2147483646 h 619"/>
              <a:gd name="T6" fmla="*/ 0 w 1009"/>
              <a:gd name="T7" fmla="*/ 2147483646 h 6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9" h="619">
                <a:moveTo>
                  <a:pt x="1009" y="0"/>
                </a:moveTo>
                <a:lnTo>
                  <a:pt x="764" y="264"/>
                </a:lnTo>
                <a:lnTo>
                  <a:pt x="509" y="373"/>
                </a:lnTo>
                <a:lnTo>
                  <a:pt x="0" y="619"/>
                </a:lnTo>
              </a:path>
            </a:pathLst>
          </a:custGeom>
          <a:noFill/>
          <a:ln w="47625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7" name="Text Box 43"/>
          <p:cNvSpPr txBox="1">
            <a:spLocks noChangeArrowheads="1"/>
          </p:cNvSpPr>
          <p:nvPr/>
        </p:nvSpPr>
        <p:spPr bwMode="auto">
          <a:xfrm>
            <a:off x="3186699" y="1654175"/>
            <a:ext cx="1500604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Elettrodo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anose="030F0702030302020204" pitchFamily="66" charset="0"/>
              </a:rPr>
              <a:t>di Pt</a:t>
            </a:r>
            <a:endParaRPr lang="it-IT" altLang="it-IT" sz="2400" b="1" baseline="5000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52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00"/>
    </mc:Choice>
    <mc:Fallback>
      <p:transition spd="slow" advTm="14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760" grpId="0"/>
      <p:bldP spid="31761" grpId="0"/>
      <p:bldP spid="31762" grpId="0"/>
      <p:bldP spid="31763" grpId="0"/>
      <p:bldP spid="317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4.6|11.4|63.3|6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2|9.6|9.7|3.1|5.8|13.3|10.9|1.1|1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6.1|6.9|14.8|17.3|2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6.8|9.4|21|2.4|30|20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59.5|29.6|12.1|6.4|13.7|7.6|2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7|9.3|2.2|14.6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5|11.7|32.1|15.2|48.6|11.3|15.9|33.1|13.9|13.1|1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5|25.3|9.3|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1.4|13.5|8.1|26.6|6.8|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9.7|1.8"/>
</p:tagLst>
</file>

<file path=ppt/theme/theme1.xml><?xml version="1.0" encoding="utf-8"?>
<a:theme xmlns:a="http://schemas.openxmlformats.org/drawingml/2006/main" name="1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1698</Words>
  <Application>Microsoft Office PowerPoint</Application>
  <PresentationFormat>Widescreen</PresentationFormat>
  <Paragraphs>515</Paragraphs>
  <Slides>14</Slides>
  <Notes>0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Impact</vt:lpstr>
      <vt:lpstr>Symbol</vt:lpstr>
      <vt:lpstr>Times New Roman</vt:lpstr>
      <vt:lpstr>Verdana</vt:lpstr>
      <vt:lpstr>13_Struttura predefinita</vt:lpstr>
      <vt:lpstr>14_Struttura predefinita</vt:lpstr>
      <vt:lpstr>Struttura predefinita</vt:lpstr>
      <vt:lpstr>Presentazione standard di PowerPoint</vt:lpstr>
      <vt:lpstr>Presentazione standard di PowerPoint</vt:lpstr>
      <vt:lpstr>Presentazione standard di PowerPoint</vt:lpstr>
      <vt:lpstr>SERIE ELETTROCHIMICA DEGLI ELEMENTI (ogni sistema redox sarà in grado di ossidare i sistemi che lo precedono –con E° minore-)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ELETTRODO A CALOMELANO ( E° = 0,2412 V a 25°C, KCl saturo)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7</cp:revision>
  <dcterms:created xsi:type="dcterms:W3CDTF">2020-04-14T09:40:49Z</dcterms:created>
  <dcterms:modified xsi:type="dcterms:W3CDTF">2020-04-14T15:23:43Z</dcterms:modified>
</cp:coreProperties>
</file>