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sldIdLst>
    <p:sldId id="256" r:id="rId2"/>
    <p:sldId id="267" r:id="rId3"/>
    <p:sldId id="257" r:id="rId4"/>
    <p:sldId id="258" r:id="rId5"/>
    <p:sldId id="259" r:id="rId6"/>
    <p:sldId id="261" r:id="rId7"/>
    <p:sldId id="264" r:id="rId8"/>
    <p:sldId id="260" r:id="rId9"/>
    <p:sldId id="265" r:id="rId10"/>
    <p:sldId id="262" r:id="rId11"/>
    <p:sldId id="263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C4A84-5204-45F0-BEED-C1B53E365971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C79BA-9E65-4939-8904-E5A3498C6D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12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234D-6E51-4F29-ACF4-305546B54B44}" type="datetime1">
              <a:rPr lang="it-IT" smtClean="0"/>
              <a:pPr/>
              <a:t>14/03/2014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6CE3-B77E-4FED-92CF-912F4F51CF95}" type="datetime1">
              <a:rPr lang="it-IT" smtClean="0"/>
              <a:pPr/>
              <a:t>14/03/2014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8CCE-5DE2-495E-9A02-2951CC84BA4C}" type="datetime1">
              <a:rPr lang="it-IT" smtClean="0"/>
              <a:pPr/>
              <a:t>14/03/2014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2BD4-3958-46BC-9C5D-EE4FB4EAADB1}" type="datetime1">
              <a:rPr lang="it-IT" smtClean="0"/>
              <a:pPr/>
              <a:t>14/03/2014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3F52-3ACA-4754-8ECA-64A92985AD9E}" type="datetime1">
              <a:rPr lang="it-IT" smtClean="0"/>
              <a:pPr/>
              <a:t>14/03/2014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FA3A-F0F8-4DE3-83B3-5F7C44F7D653}" type="datetime1">
              <a:rPr lang="it-IT" smtClean="0"/>
              <a:pPr/>
              <a:t>14/03/2014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FA5C-5D63-419A-94B7-2FB97A8D7D85}" type="datetime1">
              <a:rPr lang="it-IT" smtClean="0"/>
              <a:pPr/>
              <a:t>14/03/2014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32C0-24CC-4124-9482-A53FE72161E8}" type="datetime1">
              <a:rPr lang="it-IT" smtClean="0"/>
              <a:pPr/>
              <a:t>14/03/2014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0C9-416B-4EC9-872B-679E5FA32317}" type="datetime1">
              <a:rPr lang="it-IT" smtClean="0"/>
              <a:pPr/>
              <a:t>14/03/2014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A0E5-16FA-4CC6-86FB-97AEC9235779}" type="datetime1">
              <a:rPr lang="it-IT" smtClean="0"/>
              <a:pPr/>
              <a:t>14/03/2014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9960-F2F1-42D5-B93D-A4B4CF8C9EA1}" type="datetime1">
              <a:rPr lang="it-IT" smtClean="0"/>
              <a:pPr/>
              <a:t>14/03/2014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FE4BF-B8C7-443A-85B2-4C833F021C27}" type="datetime1">
              <a:rPr lang="it-IT" smtClean="0"/>
              <a:pPr/>
              <a:t>14/03/2014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7536-6CA2-4C9C-8B45-01A1D1D9A4A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Misure di massa e volume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Corso di CHIMICA ANALITICA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Prof.ssa Alessandra Gentili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Tipi di bilance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429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129066" cy="635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Correzione di galleggiabilità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19050" algn="just">
              <a:buNone/>
            </a:pPr>
            <a:r>
              <a:rPr lang="it-IT" sz="3600" dirty="0" smtClean="0"/>
              <a:t>La </a:t>
            </a:r>
            <a:r>
              <a:rPr lang="it-IT" sz="3600" b="1" u="sng" dirty="0" smtClean="0"/>
              <a:t>densità dell’aria </a:t>
            </a:r>
            <a:r>
              <a:rPr lang="it-IT" sz="3600" dirty="0" smtClean="0"/>
              <a:t>ha un valore medio di </a:t>
            </a:r>
            <a:r>
              <a:rPr lang="it-IT" sz="3600" b="1" dirty="0" smtClean="0"/>
              <a:t>1.2 x 10</a:t>
            </a:r>
            <a:r>
              <a:rPr lang="it-IT" sz="3600" b="1" baseline="30000" dirty="0" smtClean="0"/>
              <a:t>-3 </a:t>
            </a:r>
            <a:r>
              <a:rPr lang="it-IT" sz="3600" b="1" dirty="0" smtClean="0"/>
              <a:t>g/cm</a:t>
            </a:r>
            <a:r>
              <a:rPr lang="it-IT" sz="3600" b="1" baseline="30000" dirty="0" smtClean="0"/>
              <a:t>3</a:t>
            </a:r>
            <a:r>
              <a:rPr lang="it-IT" sz="3600" dirty="0" smtClean="0"/>
              <a:t>.</a:t>
            </a:r>
          </a:p>
          <a:p>
            <a:pPr marL="0" indent="19050" algn="just">
              <a:buNone/>
            </a:pPr>
            <a:r>
              <a:rPr lang="it-IT" sz="3600" dirty="0" smtClean="0"/>
              <a:t>La </a:t>
            </a:r>
            <a:r>
              <a:rPr lang="it-IT" sz="3600" b="1" u="sng" dirty="0" smtClean="0"/>
              <a:t>densità del riferimento</a:t>
            </a:r>
            <a:r>
              <a:rPr lang="it-IT" sz="3600" dirty="0" smtClean="0"/>
              <a:t>, in genere di </a:t>
            </a:r>
            <a:r>
              <a:rPr lang="it-IT" sz="3600" dirty="0" err="1" smtClean="0"/>
              <a:t>acciao</a:t>
            </a:r>
            <a:r>
              <a:rPr lang="it-IT" sz="3600" dirty="0" smtClean="0"/>
              <a:t> inox, è di </a:t>
            </a:r>
            <a:r>
              <a:rPr lang="it-IT" sz="3600" b="1" dirty="0" smtClean="0"/>
              <a:t>8.0 x 10</a:t>
            </a:r>
            <a:r>
              <a:rPr lang="it-IT" sz="3600" b="1" baseline="30000" dirty="0" smtClean="0"/>
              <a:t>-3 </a:t>
            </a:r>
            <a:r>
              <a:rPr lang="it-IT" sz="3600" b="1" dirty="0" smtClean="0"/>
              <a:t>g/cm</a:t>
            </a:r>
            <a:r>
              <a:rPr lang="it-IT" sz="3600" b="1" baseline="30000" dirty="0" smtClean="0"/>
              <a:t>3</a:t>
            </a:r>
            <a:r>
              <a:rPr lang="it-IT" sz="3600" dirty="0" smtClean="0"/>
              <a:t>.</a:t>
            </a:r>
          </a:p>
          <a:p>
            <a:pPr marL="0" indent="19050" algn="just">
              <a:buNone/>
            </a:pPr>
            <a:r>
              <a:rPr lang="it-IT" sz="3600" dirty="0" smtClean="0"/>
              <a:t>La </a:t>
            </a:r>
            <a:r>
              <a:rPr lang="it-IT" sz="3600" b="1" u="sng" dirty="0" smtClean="0"/>
              <a:t>densità dell’oggetto </a:t>
            </a:r>
            <a:r>
              <a:rPr lang="it-IT" sz="3600" dirty="0" smtClean="0"/>
              <a:t>che si sta pesando potrà rientrare in un </a:t>
            </a:r>
            <a:r>
              <a:rPr lang="it-IT" sz="3600" dirty="0" err="1" smtClean="0"/>
              <a:t>range</a:t>
            </a:r>
            <a:r>
              <a:rPr lang="it-IT" sz="3600" dirty="0" smtClean="0"/>
              <a:t> molto ampio e dipenderà dal tipo di campione che si sta pesando.</a:t>
            </a:r>
          </a:p>
          <a:p>
            <a:pPr marL="0" indent="19050" algn="just">
              <a:buNone/>
            </a:pPr>
            <a:r>
              <a:rPr lang="it-IT" sz="3600" dirty="0" smtClean="0"/>
              <a:t>Se </a:t>
            </a:r>
            <a:r>
              <a:rPr lang="it-IT" sz="3600" dirty="0" err="1" smtClean="0"/>
              <a:t>d</a:t>
            </a:r>
            <a:r>
              <a:rPr lang="it-IT" sz="3600" baseline="-25000" dirty="0" err="1" smtClean="0"/>
              <a:t>ogg</a:t>
            </a:r>
            <a:r>
              <a:rPr lang="it-IT" sz="3600" dirty="0" smtClean="0"/>
              <a:t>&lt;</a:t>
            </a:r>
            <a:r>
              <a:rPr lang="it-IT" sz="3600" dirty="0" err="1" smtClean="0"/>
              <a:t>d</a:t>
            </a:r>
            <a:r>
              <a:rPr lang="it-IT" sz="3600" baseline="-25000" dirty="0" err="1" smtClean="0"/>
              <a:t>rif</a:t>
            </a:r>
            <a:r>
              <a:rPr lang="it-IT" sz="3600" dirty="0" smtClean="0"/>
              <a:t> , la bilancia leggerà una massa apparente più bassa di quella reale.</a:t>
            </a:r>
          </a:p>
          <a:p>
            <a:pPr marL="0" indent="19050" algn="just">
              <a:buNone/>
            </a:pPr>
            <a:r>
              <a:rPr lang="it-IT" sz="3600" dirty="0" smtClean="0"/>
              <a:t>La dimensione di questo errore dipenderà da quanto sono diverse </a:t>
            </a:r>
            <a:r>
              <a:rPr lang="it-IT" sz="3600" dirty="0" err="1" smtClean="0"/>
              <a:t>d</a:t>
            </a:r>
            <a:r>
              <a:rPr lang="it-IT" sz="3600" baseline="-25000" dirty="0" err="1" smtClean="0"/>
              <a:t>ogg</a:t>
            </a:r>
            <a:r>
              <a:rPr lang="it-IT" sz="3600" dirty="0" smtClean="0"/>
              <a:t> e </a:t>
            </a:r>
            <a:r>
              <a:rPr lang="it-IT" sz="3600" dirty="0" err="1" smtClean="0"/>
              <a:t>d</a:t>
            </a:r>
            <a:r>
              <a:rPr lang="it-IT" sz="3600" baseline="-25000" dirty="0" err="1" smtClean="0"/>
              <a:t>rif</a:t>
            </a:r>
            <a:r>
              <a:rPr lang="it-IT" sz="3600" dirty="0" smtClean="0"/>
              <a:t> .</a:t>
            </a:r>
          </a:p>
          <a:p>
            <a:pPr marL="0" indent="19050" algn="just">
              <a:buNone/>
            </a:pPr>
            <a:r>
              <a:rPr lang="it-IT" sz="3600" u="sng" dirty="0" smtClean="0"/>
              <a:t>Per campioni di con densità compresa tra </a:t>
            </a:r>
            <a:r>
              <a:rPr lang="it-IT" sz="3600" b="1" u="sng" dirty="0" smtClean="0"/>
              <a:t>2 - 15 x 10</a:t>
            </a:r>
            <a:r>
              <a:rPr lang="it-IT" sz="3600" b="1" u="sng" baseline="30000" dirty="0" smtClean="0"/>
              <a:t>-3 </a:t>
            </a:r>
            <a:r>
              <a:rPr lang="it-IT" sz="3600" b="1" u="sng" dirty="0" smtClean="0"/>
              <a:t>g/cm</a:t>
            </a:r>
            <a:r>
              <a:rPr lang="it-IT" sz="3600" b="1" u="sng" baseline="30000" dirty="0" smtClean="0"/>
              <a:t>3</a:t>
            </a:r>
            <a:r>
              <a:rPr lang="it-IT" sz="3600" dirty="0" smtClean="0"/>
              <a:t>, </a:t>
            </a:r>
            <a:r>
              <a:rPr lang="it-IT" sz="3600" u="sng" dirty="0" smtClean="0"/>
              <a:t>come accade per molti </a:t>
            </a:r>
            <a:r>
              <a:rPr lang="it-IT" sz="3600" b="1" u="sng" dirty="0" smtClean="0"/>
              <a:t>solidi</a:t>
            </a:r>
            <a:r>
              <a:rPr lang="it-IT" sz="3600" dirty="0" smtClean="0"/>
              <a:t>, </a:t>
            </a:r>
            <a:r>
              <a:rPr lang="it-IT" sz="3600" u="sng" dirty="0" smtClean="0"/>
              <a:t>l’errore sarà inferiore allo 0.01% della massa misurata</a:t>
            </a:r>
            <a:r>
              <a:rPr lang="it-IT" sz="3600" dirty="0" smtClean="0"/>
              <a:t>.</a:t>
            </a:r>
          </a:p>
          <a:p>
            <a:pPr marL="0" indent="19050" algn="just">
              <a:buNone/>
            </a:pPr>
            <a:r>
              <a:rPr lang="it-IT" sz="3600" u="sng" dirty="0" smtClean="0"/>
              <a:t>Per campioni con densità compresa tra </a:t>
            </a:r>
            <a:r>
              <a:rPr lang="it-IT" sz="3600" b="1" u="sng" dirty="0" smtClean="0"/>
              <a:t>0.8 - 2 x 10</a:t>
            </a:r>
            <a:r>
              <a:rPr lang="it-IT" sz="3600" b="1" u="sng" baseline="30000" dirty="0" smtClean="0"/>
              <a:t>-3 </a:t>
            </a:r>
            <a:r>
              <a:rPr lang="it-IT" sz="3600" b="1" u="sng" dirty="0" smtClean="0"/>
              <a:t>g/cm</a:t>
            </a:r>
            <a:r>
              <a:rPr lang="it-IT" sz="3600" b="1" u="sng" baseline="30000" dirty="0" smtClean="0"/>
              <a:t>3</a:t>
            </a:r>
            <a:r>
              <a:rPr lang="it-IT" sz="3600" u="sng" dirty="0" smtClean="0"/>
              <a:t>, come accade spesso per i </a:t>
            </a:r>
            <a:r>
              <a:rPr lang="it-IT" sz="3600" b="1" u="sng" dirty="0" smtClean="0"/>
              <a:t>liquidi</a:t>
            </a:r>
            <a:r>
              <a:rPr lang="it-IT" sz="3600" u="sng" dirty="0" smtClean="0"/>
              <a:t>, l’errore sarà intorno allo 0.1-0.2%</a:t>
            </a:r>
            <a:r>
              <a:rPr lang="it-IT" sz="3600" dirty="0" smtClean="0"/>
              <a:t>. </a:t>
            </a:r>
          </a:p>
          <a:p>
            <a:pPr marL="0" indent="19050" algn="just">
              <a:buNone/>
            </a:pPr>
            <a:endParaRPr lang="it-IT" sz="3600" dirty="0" smtClean="0"/>
          </a:p>
          <a:p>
            <a:pPr marL="0" indent="19050" algn="just">
              <a:buNone/>
            </a:pPr>
            <a:r>
              <a:rPr lang="it-IT" sz="3600" dirty="0" smtClean="0"/>
              <a:t>Per effettuare la correzione di galleggiabilità, occorre sostituire alla </a:t>
            </a:r>
            <a:r>
              <a:rPr lang="it-IT" sz="3600" dirty="0" err="1" smtClean="0"/>
              <a:t>m</a:t>
            </a:r>
            <a:r>
              <a:rPr lang="it-IT" sz="3600" baseline="-25000" dirty="0" err="1" smtClean="0"/>
              <a:t>rif</a:t>
            </a:r>
            <a:r>
              <a:rPr lang="it-IT" sz="3600" dirty="0" smtClean="0"/>
              <a:t> dell’equazione 1 la massa letta sul display della bilancia (</a:t>
            </a:r>
            <a:r>
              <a:rPr lang="it-IT" sz="3600" dirty="0" err="1" smtClean="0"/>
              <a:t>m</a:t>
            </a:r>
            <a:r>
              <a:rPr lang="it-IT" sz="3600" i="1" baseline="-25000" dirty="0" err="1" smtClean="0"/>
              <a:t>display</a:t>
            </a:r>
            <a:r>
              <a:rPr lang="it-IT" sz="3600" baseline="-25000" dirty="0" smtClean="0"/>
              <a:t>)</a:t>
            </a:r>
            <a:r>
              <a:rPr lang="it-IT" sz="3600" dirty="0" smtClean="0"/>
              <a:t>:</a:t>
            </a:r>
          </a:p>
          <a:p>
            <a:pPr marL="0" indent="19050" algn="just">
              <a:buNone/>
            </a:pPr>
            <a:r>
              <a:rPr lang="it-IT" sz="3600" dirty="0" smtClean="0"/>
              <a:t> 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pPr>
              <a:buNone/>
            </a:pPr>
            <a:r>
              <a:rPr lang="it-IT" dirty="0" smtClean="0"/>
              <a:t> 					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805113" y="5013325"/>
          <a:ext cx="26844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zione" r:id="rId3" imgW="1841400" imgH="444240" progId="Equation.3">
                  <p:embed/>
                </p:oleObj>
              </mc:Choice>
              <mc:Fallback>
                <p:oleObj name="Equazione" r:id="rId3" imgW="184140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5013325"/>
                        <a:ext cx="2684462" cy="647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b="1" dirty="0" smtClean="0"/>
              <a:t>Misure di volume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Il volume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b="1" dirty="0" smtClean="0"/>
              <a:t>Il volume </a:t>
            </a:r>
            <a:r>
              <a:rPr lang="it-IT" dirty="0" smtClean="0"/>
              <a:t>è definito come la quantità di spazio occupata da un oggetto tridimensionale.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La misura di un volume può essere indiretta e diretta.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La </a:t>
            </a:r>
            <a:r>
              <a:rPr lang="it-IT" i="1" dirty="0" smtClean="0"/>
              <a:t>misura indiretta </a:t>
            </a:r>
            <a:r>
              <a:rPr lang="it-IT" dirty="0" smtClean="0"/>
              <a:t>del volume di un corpo solido che ha forma geometrica regolare può essere ottenuta attraverso misure lineari e l’utilizzo di formule.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433574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sz="3400" dirty="0" smtClean="0"/>
              <a:t>Il volume è una </a:t>
            </a:r>
            <a:r>
              <a:rPr lang="it-IT" sz="3400" u="sng" dirty="0" smtClean="0"/>
              <a:t>grandezza estensiva </a:t>
            </a:r>
            <a:r>
              <a:rPr lang="it-IT" sz="3400" dirty="0" smtClean="0"/>
              <a:t>perché dipende dalla massa del campione.</a:t>
            </a:r>
          </a:p>
          <a:p>
            <a:pPr marL="0" indent="0" algn="just">
              <a:buNone/>
            </a:pPr>
            <a:endParaRPr lang="it-IT" sz="3400" dirty="0" smtClean="0"/>
          </a:p>
          <a:p>
            <a:pPr marL="0" indent="0" algn="just">
              <a:buNone/>
            </a:pPr>
            <a:r>
              <a:rPr lang="it-IT" sz="3400" dirty="0" smtClean="0"/>
              <a:t>Nel Sistema Internazionale l’unità di misura del volume (grandezza derivata) è il metro cubo (m</a:t>
            </a:r>
            <a:r>
              <a:rPr lang="it-IT" sz="3400" baseline="30000" dirty="0" smtClean="0"/>
              <a:t>3</a:t>
            </a:r>
            <a:r>
              <a:rPr lang="it-IT" sz="3400" dirty="0" smtClean="0"/>
              <a:t>).</a:t>
            </a:r>
          </a:p>
          <a:p>
            <a:pPr marL="0" indent="0" algn="just">
              <a:buNone/>
            </a:pPr>
            <a:endParaRPr lang="it-IT" sz="3400" dirty="0" smtClean="0"/>
          </a:p>
          <a:p>
            <a:pPr marL="0" indent="0" algn="just">
              <a:buNone/>
            </a:pPr>
            <a:r>
              <a:rPr lang="it-IT" sz="3400" dirty="0" smtClean="0"/>
              <a:t>Poiché si tratta di una unità di misura piuttosto grande, se ne utilizzano più spesso i sottomultipli, il decimetro cubo e il centimetro cubo.</a:t>
            </a:r>
          </a:p>
          <a:p>
            <a:pPr marL="0" indent="0" algn="just">
              <a:buNone/>
            </a:pPr>
            <a:r>
              <a:rPr lang="it-IT" sz="3400" dirty="0" smtClean="0"/>
              <a:t>I chimici utilizzano il litro (L), definito nel SI come l’equivalente di 1 dm</a:t>
            </a:r>
            <a:r>
              <a:rPr lang="it-IT" sz="3400" baseline="30000" dirty="0" smtClean="0"/>
              <a:t>3</a:t>
            </a:r>
            <a:r>
              <a:rPr lang="it-IT" sz="3400" dirty="0" smtClean="0"/>
              <a:t> (o 1000 cm</a:t>
            </a:r>
            <a:r>
              <a:rPr lang="it-IT" sz="3400" baseline="30000" dirty="0" smtClean="0"/>
              <a:t>3</a:t>
            </a:r>
            <a:r>
              <a:rPr lang="it-IT" sz="3400" dirty="0" smtClean="0"/>
              <a:t>).</a:t>
            </a:r>
          </a:p>
          <a:p>
            <a:pPr marL="0" indent="0" algn="just">
              <a:buNone/>
            </a:pPr>
            <a:endParaRPr lang="it-IT" sz="3400" dirty="0" smtClean="0"/>
          </a:p>
          <a:p>
            <a:pPr marL="0" indent="0" algn="just">
              <a:buNone/>
            </a:pPr>
            <a:r>
              <a:rPr lang="it-IT" sz="3400" dirty="0" smtClean="0"/>
              <a:t>Per i liquidi risulta più semplice misurare il volume piuttosto che la massa. Tuttavia, mentre la massa è una proprietà che resta sempre costante, il volume varia al variare della temperatura e della pressione.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densità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19050">
              <a:buNone/>
            </a:pPr>
            <a:r>
              <a:rPr lang="it-IT" sz="2000" dirty="0" smtClean="0"/>
              <a:t>Volume e massa sono correlati attraverso la </a:t>
            </a:r>
            <a:r>
              <a:rPr lang="it-IT" sz="2000" b="1" dirty="0" smtClean="0"/>
              <a:t>densità </a:t>
            </a:r>
            <a:r>
              <a:rPr lang="it-IT" sz="2000" dirty="0" smtClean="0"/>
              <a:t>(</a:t>
            </a:r>
            <a:r>
              <a:rPr lang="it-IT" sz="2000" b="1" dirty="0" smtClean="0"/>
              <a:t>massa volumica</a:t>
            </a:r>
            <a:r>
              <a:rPr lang="it-IT" sz="2000" dirty="0" smtClean="0"/>
              <a:t> nel SI).</a:t>
            </a:r>
          </a:p>
          <a:p>
            <a:pPr marL="0" indent="19050" algn="just">
              <a:buNone/>
            </a:pPr>
            <a:r>
              <a:rPr lang="it-IT" sz="2000" dirty="0" smtClean="0"/>
              <a:t>A parità di volume, l’acqua ha una massa maggiore dell’olio. Questi due materiali si differenziano perché hanno una diversa densità (nel SI la densità viene definita massa volumica).</a:t>
            </a:r>
          </a:p>
          <a:p>
            <a:pPr marL="0" indent="19050">
              <a:buNone/>
            </a:pPr>
            <a:r>
              <a:rPr lang="it-IT" sz="2000" dirty="0" smtClean="0"/>
              <a:t> </a:t>
            </a:r>
          </a:p>
          <a:p>
            <a:pPr marL="0" indent="19050">
              <a:buNone/>
            </a:pPr>
            <a:r>
              <a:rPr lang="it-IT" sz="2000" dirty="0" smtClean="0"/>
              <a:t> </a:t>
            </a:r>
          </a:p>
          <a:p>
            <a:pPr marL="0" indent="19050">
              <a:buNone/>
            </a:pPr>
            <a:r>
              <a:rPr lang="it-IT" sz="2000" dirty="0" smtClean="0"/>
              <a:t> </a:t>
            </a:r>
          </a:p>
          <a:p>
            <a:pPr marL="0" indent="19050">
              <a:buNone/>
            </a:pPr>
            <a:endParaRPr lang="it-IT" sz="2000" dirty="0" smtClean="0"/>
          </a:p>
          <a:p>
            <a:pPr marL="0" indent="19050">
              <a:buNone/>
            </a:pPr>
            <a:endParaRPr lang="it-IT" sz="2000" dirty="0" smtClean="0"/>
          </a:p>
          <a:p>
            <a:pPr marL="0" indent="19050">
              <a:buNone/>
            </a:pPr>
            <a:endParaRPr lang="it-IT" sz="2000" dirty="0" smtClean="0"/>
          </a:p>
          <a:p>
            <a:pPr marL="0" indent="19050" algn="just">
              <a:buNone/>
            </a:pPr>
            <a:r>
              <a:rPr lang="it-IT" sz="2000" dirty="0" smtClean="0"/>
              <a:t>Così come il volume, anche la densità varia al variare della temperatura e della pressione, ma è una grandezza intensiva (cioè raddoppiando il volume, si raddoppia anche la massa   </a:t>
            </a:r>
            <a:r>
              <a:rPr lang="it-IT" sz="2000" dirty="0" smtClean="0">
                <a:sym typeface="Wingdings 3"/>
              </a:rPr>
              <a:t>  </a:t>
            </a:r>
            <a:r>
              <a:rPr lang="it-IT" sz="2000" dirty="0" smtClean="0"/>
              <a:t>il rapporto massa/volume rimane identico). </a:t>
            </a:r>
          </a:p>
          <a:p>
            <a:pPr>
              <a:buNone/>
            </a:pP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546728" cy="19258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4427984" y="270892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d</a:t>
            </a:r>
            <a:r>
              <a:rPr lang="it-IT" dirty="0" smtClean="0"/>
              <a:t> = </a:t>
            </a:r>
            <a:r>
              <a:rPr lang="it-IT" i="1" dirty="0" smtClean="0"/>
              <a:t>m</a:t>
            </a:r>
            <a:r>
              <a:rPr lang="it-IT" dirty="0" smtClean="0"/>
              <a:t>/</a:t>
            </a:r>
            <a:r>
              <a:rPr lang="it-IT" i="1" dirty="0" smtClean="0"/>
              <a:t>V</a:t>
            </a:r>
          </a:p>
          <a:p>
            <a:r>
              <a:rPr lang="it-IT" dirty="0" smtClean="0"/>
              <a:t>dell’unità di misura nel SI è kg/m</a:t>
            </a:r>
            <a:r>
              <a:rPr lang="it-IT" baseline="30000" dirty="0" smtClean="0"/>
              <a:t>3</a:t>
            </a:r>
            <a:r>
              <a:rPr lang="it-IT" dirty="0" smtClean="0"/>
              <a:t>. Più frequentemente però si usano altre due unità di misura, fra loro equivalenti, i cui simboli sono kg/dm</a:t>
            </a:r>
            <a:r>
              <a:rPr lang="it-IT" baseline="30000" dirty="0" smtClean="0"/>
              <a:t>3</a:t>
            </a:r>
            <a:r>
              <a:rPr lang="it-IT" dirty="0" smtClean="0"/>
              <a:t> e g/cm</a:t>
            </a:r>
            <a:r>
              <a:rPr lang="it-IT" baseline="30000" dirty="0" smtClean="0"/>
              <a:t>3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Materiale dei dispositivi volumetrici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dirty="0" smtClean="0"/>
              <a:t>VETRO </a:t>
            </a:r>
            <a:r>
              <a:rPr lang="it-IT" sz="1800" b="1" i="1" dirty="0" smtClean="0"/>
              <a:t>SODA-LIME</a:t>
            </a:r>
            <a:r>
              <a:rPr lang="it-IT" sz="1800" dirty="0" smtClean="0"/>
              <a:t>,</a:t>
            </a:r>
          </a:p>
          <a:p>
            <a:pPr marL="0" indent="0">
              <a:buNone/>
            </a:pPr>
            <a:r>
              <a:rPr lang="it-IT" sz="1800" dirty="0" smtClean="0"/>
              <a:t>È stato uno dei primi materiali usati per la vetreria. Si ottiene combinando la sabbia (SiO</a:t>
            </a:r>
            <a:r>
              <a:rPr lang="it-IT" sz="1800" baseline="-25000" dirty="0" smtClean="0"/>
              <a:t>2</a:t>
            </a:r>
            <a:r>
              <a:rPr lang="it-IT" sz="1800" dirty="0" smtClean="0"/>
              <a:t>) con calcare (CaCO</a:t>
            </a:r>
            <a:r>
              <a:rPr lang="it-IT" sz="1800" baseline="-25000" dirty="0" smtClean="0"/>
              <a:t>3</a:t>
            </a:r>
            <a:r>
              <a:rPr lang="it-IT" sz="1800" dirty="0" smtClean="0"/>
              <a:t>) e carbonato di sodio (Na</a:t>
            </a:r>
            <a:r>
              <a:rPr lang="it-IT" sz="1800" baseline="-25000" dirty="0" smtClean="0"/>
              <a:t>2</a:t>
            </a:r>
            <a:r>
              <a:rPr lang="it-IT" sz="1800" dirty="0" smtClean="0"/>
              <a:t>CO</a:t>
            </a:r>
            <a:r>
              <a:rPr lang="it-IT" sz="1800" baseline="-25000" dirty="0" smtClean="0"/>
              <a:t>3</a:t>
            </a:r>
            <a:r>
              <a:rPr lang="it-IT" sz="1800" dirty="0" smtClean="0"/>
              <a:t>). </a:t>
            </a:r>
          </a:p>
          <a:p>
            <a:pPr marL="0" indent="0">
              <a:buNone/>
            </a:pPr>
            <a:r>
              <a:rPr lang="it-IT" sz="1800" b="1" i="1" dirty="0" smtClean="0"/>
              <a:t>VETRO BOROSILICATO</a:t>
            </a:r>
          </a:p>
          <a:p>
            <a:pPr marL="0" indent="0">
              <a:buNone/>
            </a:pPr>
            <a:r>
              <a:rPr lang="it-IT" sz="1800" dirty="0" smtClean="0"/>
              <a:t>Oggi è il vetro più utilizzato  per </a:t>
            </a:r>
            <a:r>
              <a:rPr lang="it-IT" sz="1800" dirty="0" err="1" smtClean="0"/>
              <a:t>fabricare</a:t>
            </a:r>
            <a:r>
              <a:rPr lang="it-IT" sz="1800" dirty="0" smtClean="0"/>
              <a:t> la vetreria. Rispetto al vetro ordinario, </a:t>
            </a:r>
            <a:r>
              <a:rPr lang="it-IT" sz="1800" dirty="0" err="1" smtClean="0"/>
              <a:t>contine</a:t>
            </a:r>
            <a:r>
              <a:rPr lang="it-IT" sz="1800" dirty="0" smtClean="0"/>
              <a:t> una notevole quantità di boro (B</a:t>
            </a:r>
            <a:r>
              <a:rPr lang="it-IT" sz="1800" baseline="-25000" dirty="0" smtClean="0"/>
              <a:t>2</a:t>
            </a:r>
            <a:r>
              <a:rPr lang="it-IT" sz="1800" dirty="0" smtClean="0"/>
              <a:t>O</a:t>
            </a:r>
            <a:r>
              <a:rPr lang="it-IT" sz="1800" baseline="-25000" dirty="0" smtClean="0"/>
              <a:t>3</a:t>
            </a:r>
            <a:r>
              <a:rPr lang="it-IT" sz="1800" dirty="0" smtClean="0"/>
              <a:t>) e una minore percentuale di ossido di sodio (Na</a:t>
            </a:r>
            <a:r>
              <a:rPr lang="it-IT" sz="1800" baseline="-25000" dirty="0" smtClean="0"/>
              <a:t>2</a:t>
            </a:r>
            <a:r>
              <a:rPr lang="it-IT" sz="1800" dirty="0" smtClean="0"/>
              <a:t>O) e altri ossidi.</a:t>
            </a:r>
          </a:p>
          <a:p>
            <a:pPr marL="0" indent="0">
              <a:buNone/>
            </a:pPr>
            <a:r>
              <a:rPr lang="it-IT" sz="1800" dirty="0" smtClean="0"/>
              <a:t>È più resistente agli acidi e alle basi forti e, al variare della temperatura, subisce cambiamenti di dimensione e volume pari a 1/3 rispetto al vetro ordinario</a:t>
            </a:r>
            <a:r>
              <a:rPr lang="it-IT" sz="1800" dirty="0" smtClean="0"/>
              <a:t>.</a:t>
            </a:r>
            <a:endParaRPr lang="it-IT" sz="18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Immagine 5" descr="vetri"/>
          <p:cNvPicPr/>
          <p:nvPr/>
        </p:nvPicPr>
        <p:blipFill>
          <a:blip r:embed="rId2" cstate="print"/>
          <a:srcRect l="2054" b="37503"/>
          <a:stretch>
            <a:fillRect/>
          </a:stretch>
        </p:blipFill>
        <p:spPr bwMode="auto">
          <a:xfrm>
            <a:off x="179512" y="692696"/>
            <a:ext cx="48245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vetri"/>
          <p:cNvPicPr/>
          <p:nvPr/>
        </p:nvPicPr>
        <p:blipFill>
          <a:blip r:embed="rId3" cstate="print"/>
          <a:srcRect l="3081" t="65681" r="5841"/>
          <a:stretch>
            <a:fillRect/>
          </a:stretch>
        </p:blipFill>
        <p:spPr bwMode="auto">
          <a:xfrm>
            <a:off x="4716016" y="2348880"/>
            <a:ext cx="42165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b="1" dirty="0" smtClean="0"/>
              <a:t>Misure di massa</a:t>
            </a:r>
            <a:endParaRPr lang="it-IT" sz="54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it-IT" dirty="0" smtClean="0"/>
              <a:t>Matracci tarati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 marL="0" indent="19050">
              <a:buNone/>
            </a:pPr>
            <a:r>
              <a:rPr lang="it-IT" dirty="0" smtClean="0"/>
              <a:t>Un matraccio tarato è un contenitore utilizzato per preparare soluzioni e diluirle fino ad uno specifico volume (in genere 1-2000 </a:t>
            </a:r>
            <a:r>
              <a:rPr lang="it-IT" dirty="0" err="1" smtClean="0"/>
              <a:t>mL</a:t>
            </a:r>
            <a:r>
              <a:rPr lang="it-IT" dirty="0" smtClean="0"/>
              <a:t>). </a:t>
            </a:r>
          </a:p>
          <a:p>
            <a:pPr marL="0" indent="19050">
              <a:buNone/>
            </a:pPr>
            <a:r>
              <a:rPr lang="it-IT" dirty="0" smtClean="0"/>
              <a:t> </a:t>
            </a:r>
          </a:p>
          <a:p>
            <a:pPr marL="0" indent="19050">
              <a:buNone/>
            </a:pPr>
            <a:r>
              <a:rPr lang="it-IT" dirty="0" smtClean="0"/>
              <a:t> </a:t>
            </a:r>
          </a:p>
          <a:p>
            <a:pPr marL="0" indent="19050">
              <a:buNone/>
            </a:pPr>
            <a:r>
              <a:rPr lang="it-IT" dirty="0" smtClean="0"/>
              <a:t>La maggior parte dei matracci tarati mostra lateralmente la sigla “TC” (“</a:t>
            </a:r>
            <a:r>
              <a:rPr lang="it-IT" i="1" dirty="0" err="1" smtClean="0"/>
              <a:t>to</a:t>
            </a:r>
            <a:r>
              <a:rPr lang="it-IT" i="1" dirty="0" smtClean="0"/>
              <a:t> </a:t>
            </a:r>
            <a:r>
              <a:rPr lang="it-IT" i="1" dirty="0" err="1" smtClean="0"/>
              <a:t>contain</a:t>
            </a:r>
            <a:r>
              <a:rPr lang="it-IT" i="1" dirty="0" smtClean="0"/>
              <a:t>”</a:t>
            </a:r>
            <a:r>
              <a:rPr lang="it-IT" dirty="0" smtClean="0"/>
              <a:t>) .</a:t>
            </a:r>
          </a:p>
          <a:p>
            <a:pPr marL="0" indent="19050">
              <a:buNone/>
            </a:pPr>
            <a:r>
              <a:rPr lang="it-IT" dirty="0" smtClean="0"/>
              <a:t>Dato che il volume di una massa liquida varia con la temperatura, le attrezzature volumetriche sono calibrate per convenzione, alla temperatura di 20°C.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3860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980728"/>
            <a:ext cx="324036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Su un matraccio tarato sono di solito riportate le lettere “A” o “B” ad indicare che si tratta di vetreria di </a:t>
            </a:r>
            <a:r>
              <a:rPr lang="it-IT" b="1" i="1" dirty="0" smtClean="0"/>
              <a:t>classe A</a:t>
            </a:r>
            <a:r>
              <a:rPr lang="it-IT" dirty="0" smtClean="0"/>
              <a:t> o </a:t>
            </a:r>
            <a:r>
              <a:rPr lang="it-IT" b="1" i="1" dirty="0" smtClean="0"/>
              <a:t>B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L’errore con i matracci di classe A è in genere la metà dell’errore associato alle misure effettuate con i matracci di classe B.</a:t>
            </a:r>
          </a:p>
          <a:p>
            <a:pPr marL="0" indent="0">
              <a:buNone/>
            </a:pPr>
            <a:r>
              <a:rPr lang="it-IT" dirty="0" smtClean="0"/>
              <a:t>I tappi sono in Teflon.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465504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Preparazione </a:t>
            </a:r>
            <a:r>
              <a:rPr lang="it-IT" dirty="0" smtClean="0"/>
              <a:t>di una soluzione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76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964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Meniscus right at mark on the flas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0506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elliss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8"/>
            <a:ext cx="2743200" cy="253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752528" cy="922114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b="1" dirty="0" smtClean="0"/>
              <a:t>Pipette volumetriche o per trasferimento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84784"/>
            <a:ext cx="3600400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Questo tipo di pipetta serve per trasferire uno specifico volume di liquido in un secondo contenitore, come per esempio un matraccio tarato. </a:t>
            </a:r>
          </a:p>
          <a:p>
            <a:pPr marL="0" indent="0">
              <a:buNone/>
            </a:pPr>
            <a:r>
              <a:rPr lang="it-IT" dirty="0" smtClean="0"/>
              <a:t>Le pipette volumetriche sono utilizzate per maneggiare volumi che vanno da 0.5 </a:t>
            </a:r>
            <a:r>
              <a:rPr lang="it-IT" dirty="0" err="1" smtClean="0"/>
              <a:t>mL</a:t>
            </a:r>
            <a:r>
              <a:rPr lang="it-IT" dirty="0" smtClean="0"/>
              <a:t> a 100 </a:t>
            </a:r>
            <a:r>
              <a:rPr lang="it-IT" dirty="0" err="1" smtClean="0"/>
              <a:t>mL</a:t>
            </a:r>
            <a:r>
              <a:rPr lang="it-IT" dirty="0" smtClean="0"/>
              <a:t> e quando serve che le misure siano affidabili entro pochi centesimi di millilitro. Come per i matracci tarati, anche le pipette hanno un’etichetta che riporta volume, temperatura di taratura e classe (A o B).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355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662" y="0"/>
            <a:ext cx="4189338" cy="63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481167"/>
            <a:ext cx="388843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differenza dei matracci tarati, le pipette servo per trasferire, come indicato dalla sigla “TD” (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deliver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La sigla è la seguente: TD 20°C= TO DELIVER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pipette volumetriche o di trasferimento erogano un volume fisso e sono provviste di una tacca superiore; vengono vuotate per scolamento (l’ultima goccia deve rimanere all’interno della pipetta (pipette scolamento parziale /totale)). prima di essere usata deve essere “avvinata”, cioè lavata un paio di volte con lo stesso solvente della soluzione che si dovrà prelevare, per eliminare eventuale polvere o sostanze chimiche da esperimenti precedenti. Si utilizza un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propipetta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 prelevare il liquido. la pro pipetta viene poi rimossa e prontamente tappata con un dito. La punta viene pulita con un fazzoletto per rimuovere il liquido in eccesso. Si lascia scaricare la pipetta senza forzare ( per esempio soffiando).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162"/>
            <a:ext cx="9144000" cy="1143000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BURETTE E ALTRI DISPOSITIVI VOLUMETRICI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14" y="980728"/>
            <a:ext cx="9144000" cy="4929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b="1" dirty="0" smtClean="0"/>
              <a:t>Burette, pipette graduate o di </a:t>
            </a:r>
            <a:r>
              <a:rPr lang="it-IT" sz="1600" b="1" dirty="0" err="1" smtClean="0"/>
              <a:t>Mohr</a:t>
            </a:r>
            <a:endParaRPr lang="it-IT" sz="1600" dirty="0" smtClean="0"/>
          </a:p>
          <a:p>
            <a:pPr marL="0" indent="0" algn="just">
              <a:buNone/>
            </a:pPr>
            <a:r>
              <a:rPr lang="it-IT" sz="1600" dirty="0" smtClean="0"/>
              <a:t>Vengono utilizzate per erogare accuratamente volumi variabili di liquido.</a:t>
            </a:r>
          </a:p>
          <a:p>
            <a:pPr marL="0" indent="0" algn="just">
              <a:buNone/>
            </a:pPr>
            <a:r>
              <a:rPr lang="it-IT" sz="1600" dirty="0" smtClean="0"/>
              <a:t>La </a:t>
            </a:r>
            <a:r>
              <a:rPr lang="it-IT" sz="1600" b="1" dirty="0" smtClean="0"/>
              <a:t>buretta</a:t>
            </a:r>
            <a:r>
              <a:rPr lang="it-IT" sz="1600" dirty="0" smtClean="0"/>
              <a:t> viene utilizzata per nella tecnica della titolazione, nella quale si sfruttano misure precise ed accurate del volume di un reagente a concentrazione nota con un altro reagente a concentrazione incognita presente nella soluzione da titolare. Anche le burette si distinguono in classe A e classe B e, in generale, possono contenere volumi variabili tra i 10 e i 100 </a:t>
            </a:r>
            <a:r>
              <a:rPr lang="it-IT" sz="1600" dirty="0" err="1" smtClean="0"/>
              <a:t>mL</a:t>
            </a:r>
            <a:r>
              <a:rPr lang="it-IT" sz="1600" dirty="0" smtClean="0"/>
              <a:t>. </a:t>
            </a:r>
          </a:p>
          <a:p>
            <a:pPr marL="0" indent="0" algn="just">
              <a:buNone/>
            </a:pPr>
            <a:r>
              <a:rPr lang="it-IT" sz="1600" dirty="0" smtClean="0"/>
              <a:t>Le burette di classe A da 10 </a:t>
            </a:r>
            <a:r>
              <a:rPr lang="it-IT" sz="1600" dirty="0" err="1" smtClean="0"/>
              <a:t>mL</a:t>
            </a:r>
            <a:r>
              <a:rPr lang="it-IT" sz="1600" dirty="0" smtClean="0"/>
              <a:t> presentano una fine suddivisione della scala con un errore massimo ammissibile di ± 0.02 </a:t>
            </a:r>
            <a:r>
              <a:rPr lang="it-IT" sz="1600" dirty="0" err="1" smtClean="0"/>
              <a:t>mL</a:t>
            </a:r>
            <a:r>
              <a:rPr lang="it-IT" sz="1600" dirty="0" smtClean="0"/>
              <a:t>; quelle da 100 </a:t>
            </a:r>
            <a:r>
              <a:rPr lang="it-IT" sz="1600" dirty="0" err="1" smtClean="0"/>
              <a:t>mL</a:t>
            </a:r>
            <a:r>
              <a:rPr lang="it-IT" sz="1600" dirty="0" smtClean="0"/>
              <a:t> hanno una suddivisione da 0.20 </a:t>
            </a:r>
            <a:r>
              <a:rPr lang="it-IT" sz="1600" dirty="0" err="1" smtClean="0"/>
              <a:t>mL</a:t>
            </a:r>
            <a:r>
              <a:rPr lang="it-IT" sz="1600" dirty="0" smtClean="0"/>
              <a:t> con un errore massimo associato da ± 0.1 </a:t>
            </a:r>
            <a:r>
              <a:rPr lang="it-IT" sz="1600" dirty="0" err="1" smtClean="0"/>
              <a:t>mL</a:t>
            </a:r>
            <a:endParaRPr lang="it-IT" sz="1600" dirty="0" smtClean="0"/>
          </a:p>
          <a:p>
            <a:pPr marL="0" indent="0" algn="just">
              <a:buNone/>
            </a:pPr>
            <a:r>
              <a:rPr lang="it-IT" sz="1600" dirty="0" smtClean="0"/>
              <a:t>Un altro tipo di dispositivo volumetrico è </a:t>
            </a:r>
            <a:r>
              <a:rPr lang="it-IT" sz="1600" b="1" dirty="0" smtClean="0"/>
              <a:t>la pipetta di </a:t>
            </a:r>
            <a:r>
              <a:rPr lang="it-IT" sz="1600" b="1" dirty="0" err="1" smtClean="0"/>
              <a:t>Mohr</a:t>
            </a:r>
            <a:r>
              <a:rPr lang="it-IT" sz="1600" b="1" dirty="0" smtClean="0"/>
              <a:t> </a:t>
            </a:r>
            <a:r>
              <a:rPr lang="it-IT" sz="1600" dirty="0" smtClean="0"/>
              <a:t>(o</a:t>
            </a:r>
            <a:r>
              <a:rPr lang="it-IT" sz="1600" b="1" dirty="0" smtClean="0"/>
              <a:t> pipetta di misurazione</a:t>
            </a:r>
            <a:r>
              <a:rPr lang="it-IT" sz="1600" dirty="0" smtClean="0"/>
              <a:t>). le pipette di </a:t>
            </a:r>
            <a:r>
              <a:rPr lang="it-IT" sz="1600" dirty="0" err="1" smtClean="0"/>
              <a:t>Mohr</a:t>
            </a:r>
            <a:r>
              <a:rPr lang="it-IT" sz="1600" dirty="0" smtClean="0"/>
              <a:t> possono contenere volumi massimi che vanno da 0.1 a 25 </a:t>
            </a:r>
            <a:r>
              <a:rPr lang="it-IT" sz="1600" dirty="0" err="1" smtClean="0"/>
              <a:t>mL</a:t>
            </a:r>
            <a:r>
              <a:rPr lang="it-IT" sz="1600" dirty="0" smtClean="0"/>
              <a:t> e tacche di suddivisione di 0.1, 0.01 e 0.001 </a:t>
            </a:r>
            <a:r>
              <a:rPr lang="it-IT" sz="1600" dirty="0" err="1" smtClean="0"/>
              <a:t>mL</a:t>
            </a:r>
            <a:r>
              <a:rPr lang="it-IT" sz="1600" dirty="0" smtClean="0"/>
              <a:t>. Non hanno la stessa accuratezza delle pipette volumetriche, ma sono più versatili potendo erogare volumi diversi.</a:t>
            </a:r>
          </a:p>
          <a:p>
            <a:pPr marL="0" indent="0" algn="just">
              <a:buNone/>
            </a:pPr>
            <a:r>
              <a:rPr lang="it-IT" sz="1600" dirty="0" smtClean="0"/>
              <a:t>La </a:t>
            </a:r>
            <a:r>
              <a:rPr lang="it-IT" sz="1600" b="1" dirty="0" smtClean="0"/>
              <a:t>pipetta sierologica </a:t>
            </a:r>
            <a:r>
              <a:rPr lang="it-IT" sz="1600" dirty="0" smtClean="0"/>
              <a:t>e la </a:t>
            </a:r>
            <a:r>
              <a:rPr lang="it-IT" sz="1600" b="1" dirty="0" smtClean="0"/>
              <a:t>pipetta di </a:t>
            </a:r>
            <a:r>
              <a:rPr lang="it-IT" sz="1600" b="1" dirty="0" err="1" smtClean="0"/>
              <a:t>Ostwald-Folin</a:t>
            </a:r>
            <a:r>
              <a:rPr lang="it-IT" sz="1600" b="1" dirty="0" smtClean="0"/>
              <a:t> </a:t>
            </a:r>
            <a:r>
              <a:rPr lang="it-IT" sz="1600" dirty="0" smtClean="0"/>
              <a:t>si usano quando occorre misurare piccoli volumi oppure si vuole trasferire completamente un certo volume di liquido. Tali pipette sembrano apparentemente simili alla pipetta di </a:t>
            </a:r>
            <a:r>
              <a:rPr lang="it-IT" sz="1600" dirty="0" err="1" smtClean="0"/>
              <a:t>Mohr</a:t>
            </a:r>
            <a:r>
              <a:rPr lang="it-IT" sz="1600" dirty="0" smtClean="0"/>
              <a:t> e alla pipetta volumetrica rispettivamente. la differenza sta nello svuotamento che deve essere realizzato spingendo via il liquido con una </a:t>
            </a:r>
            <a:r>
              <a:rPr lang="it-IT" sz="1600" dirty="0" err="1" smtClean="0"/>
              <a:t>propipetta</a:t>
            </a:r>
            <a:r>
              <a:rPr lang="it-IT" sz="1600" dirty="0" smtClean="0"/>
              <a:t>. </a:t>
            </a:r>
          </a:p>
          <a:p>
            <a:pPr marL="0" indent="0" algn="just">
              <a:buNone/>
            </a:pPr>
            <a:r>
              <a:rPr lang="it-IT" sz="1600" dirty="0" smtClean="0"/>
              <a:t>Quando si deve lavorare con volumi molto piccoli si utilizza una </a:t>
            </a:r>
            <a:r>
              <a:rPr lang="it-IT" sz="1600" b="1" dirty="0" smtClean="0"/>
              <a:t>micro pipetta</a:t>
            </a:r>
            <a:r>
              <a:rPr lang="it-IT" sz="1600" dirty="0" smtClean="0"/>
              <a:t> o </a:t>
            </a:r>
            <a:r>
              <a:rPr lang="it-IT" sz="1600" b="1" dirty="0" err="1" smtClean="0"/>
              <a:t>pipettatore</a:t>
            </a:r>
            <a:r>
              <a:rPr lang="it-IT" sz="1600" b="1" dirty="0" smtClean="0"/>
              <a:t>.</a:t>
            </a:r>
            <a:r>
              <a:rPr lang="it-IT" sz="1600" dirty="0" smtClean="0"/>
              <a:t> questo tipo di dispositivo possiede capacità di volume da 0.1 μL a 5000 μL ed errori ammissibili di ± 0.5-2.0 %. Una micro pipetta richiede puntali monouso. Alcune sono gestibili elettronicamente e possono misurare e trasferire fino a 8-12 campioni alla volta. </a:t>
            </a: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80648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522840" cy="559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/>
              <a:t>Buone pratiche di laboratorio per l’impiego della vetreria volumetrica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Peso e massa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2400" dirty="0" smtClean="0"/>
              <a:t>La </a:t>
            </a:r>
            <a:r>
              <a:rPr lang="it-IT" sz="2400" b="1" dirty="0" smtClean="0"/>
              <a:t>massa</a:t>
            </a:r>
            <a:r>
              <a:rPr lang="it-IT" sz="2400" dirty="0" smtClean="0"/>
              <a:t> è una grandezza fondamentale estensiva. </a:t>
            </a:r>
          </a:p>
          <a:p>
            <a:pPr marL="0" indent="0" algn="just">
              <a:buNone/>
            </a:pPr>
            <a:r>
              <a:rPr lang="it-IT" sz="2400" u="sng" dirty="0" smtClean="0"/>
              <a:t>Può essere definita come la </a:t>
            </a:r>
            <a:r>
              <a:rPr lang="it-IT" sz="2400" u="sng" dirty="0"/>
              <a:t>quantità di materia contenuta in un </a:t>
            </a:r>
            <a:r>
              <a:rPr lang="it-IT" sz="2400" u="sng" dirty="0" smtClean="0"/>
              <a:t>corpo </a:t>
            </a:r>
            <a:r>
              <a:rPr lang="it-IT" sz="2400" dirty="0" smtClean="0"/>
              <a:t>o come </a:t>
            </a:r>
            <a:r>
              <a:rPr lang="it-IT" sz="2400" u="sng" dirty="0" smtClean="0"/>
              <a:t>misura </a:t>
            </a:r>
            <a:r>
              <a:rPr lang="it-IT" sz="2400" u="sng" dirty="0"/>
              <a:t>della resistenza che un corpo oppone alla variazione del suo stato di quiete e di </a:t>
            </a:r>
            <a:r>
              <a:rPr lang="it-IT" sz="2400" u="sng" dirty="0" smtClean="0"/>
              <a:t>moto</a:t>
            </a:r>
            <a:r>
              <a:rPr lang="it-IT" sz="2400" dirty="0"/>
              <a:t> </a:t>
            </a:r>
            <a:r>
              <a:rPr lang="it-IT" sz="2400" dirty="0" smtClean="0"/>
              <a:t>(m </a:t>
            </a:r>
            <a:r>
              <a:rPr lang="it-IT" sz="2400" dirty="0" err="1"/>
              <a:t>=</a:t>
            </a:r>
            <a:r>
              <a:rPr lang="it-IT" sz="2400" dirty="0" err="1" smtClean="0"/>
              <a:t>F</a:t>
            </a:r>
            <a:r>
              <a:rPr lang="it-IT" sz="2400" dirty="0" smtClean="0"/>
              <a:t>/a)</a:t>
            </a:r>
            <a:r>
              <a:rPr lang="it-IT" sz="2400" u="sng" dirty="0" smtClean="0"/>
              <a:t>.</a:t>
            </a:r>
          </a:p>
          <a:p>
            <a:pPr marL="0" indent="0" algn="just">
              <a:buNone/>
            </a:pPr>
            <a:r>
              <a:rPr lang="it-IT" sz="2400" u="sng" dirty="0" smtClean="0"/>
              <a:t>Nel SI </a:t>
            </a:r>
            <a:r>
              <a:rPr lang="it-IT" sz="2400" u="sng" dirty="0"/>
              <a:t>l’unità di misura </a:t>
            </a:r>
            <a:r>
              <a:rPr lang="it-IT" sz="2400" u="sng" dirty="0" smtClean="0"/>
              <a:t>è </a:t>
            </a:r>
            <a:r>
              <a:rPr lang="it-IT" sz="2400" u="sng" dirty="0"/>
              <a:t>il chilogrammo (kg</a:t>
            </a:r>
            <a:r>
              <a:rPr lang="it-IT" sz="2400" u="sng" dirty="0" smtClean="0"/>
              <a:t>).</a:t>
            </a:r>
          </a:p>
          <a:p>
            <a:pPr marL="0" indent="0" algn="just">
              <a:buNone/>
            </a:pPr>
            <a:endParaRPr lang="it-IT" sz="2400" u="sng" dirty="0"/>
          </a:p>
          <a:p>
            <a:pPr marL="3175" indent="17463" algn="just">
              <a:buNone/>
            </a:pPr>
            <a:r>
              <a:rPr lang="it-IT" sz="2400" u="sng" dirty="0"/>
              <a:t>Il </a:t>
            </a:r>
            <a:r>
              <a:rPr lang="it-IT" sz="2400" b="1" u="sng" dirty="0"/>
              <a:t>peso</a:t>
            </a:r>
            <a:r>
              <a:rPr lang="it-IT" sz="2400" u="sng" dirty="0"/>
              <a:t> è una grandezza derivata in quanto rappresenta una misura della forza esercitata su un </a:t>
            </a:r>
            <a:r>
              <a:rPr lang="it-IT" sz="2400" u="sng" dirty="0" smtClean="0"/>
              <a:t>oggetto (P = mg; g 0 accelerazione di gravità </a:t>
            </a:r>
            <a:r>
              <a:rPr lang="it-IT" sz="2400" dirty="0" smtClean="0"/>
              <a:t>circa = 9,8 m/s</a:t>
            </a:r>
            <a:r>
              <a:rPr lang="it-IT" sz="2400" baseline="30000" dirty="0" smtClean="0"/>
              <a:t>2 </a:t>
            </a:r>
            <a:r>
              <a:rPr lang="it-IT" sz="2400" dirty="0" smtClean="0"/>
              <a:t>a livello del mare).</a:t>
            </a:r>
          </a:p>
          <a:p>
            <a:pPr marL="3175" indent="17463" algn="just">
              <a:buNone/>
            </a:pPr>
            <a:r>
              <a:rPr lang="it-IT" sz="2400" u="sng" dirty="0" smtClean="0"/>
              <a:t>Il peso si misura in newton (N; (</a:t>
            </a:r>
            <a:r>
              <a:rPr lang="it-IT" sz="2400" u="sng" dirty="0" err="1" smtClean="0"/>
              <a:t>kgx</a:t>
            </a:r>
            <a:r>
              <a:rPr lang="it-IT" sz="2400" dirty="0" err="1" smtClean="0"/>
              <a:t>m</a:t>
            </a:r>
            <a:r>
              <a:rPr lang="it-IT" sz="2400" dirty="0" smtClean="0"/>
              <a:t>)/s</a:t>
            </a:r>
            <a:r>
              <a:rPr lang="it-IT" sz="2400" baseline="30000" dirty="0" smtClean="0"/>
              <a:t>2</a:t>
            </a:r>
            <a:r>
              <a:rPr lang="it-IT" sz="2400" dirty="0" smtClean="0"/>
              <a:t>).</a:t>
            </a:r>
          </a:p>
          <a:p>
            <a:pPr marL="3175" indent="17463" algn="just">
              <a:buNone/>
            </a:pPr>
            <a:endParaRPr lang="it-IT" sz="2400" dirty="0" smtClean="0"/>
          </a:p>
          <a:p>
            <a:pPr marL="3175" indent="17463" algn="just">
              <a:buNone/>
            </a:pPr>
            <a:r>
              <a:rPr lang="it-IT" sz="2400" dirty="0" smtClean="0"/>
              <a:t>Nel </a:t>
            </a:r>
            <a:r>
              <a:rPr lang="it-IT" sz="2400" dirty="0"/>
              <a:t>momento in cui </a:t>
            </a:r>
            <a:r>
              <a:rPr lang="it-IT" sz="2400" dirty="0" smtClean="0"/>
              <a:t>un oggetto viene pesato per determinarne la massa, oltre alla </a:t>
            </a:r>
            <a:r>
              <a:rPr lang="it-IT" sz="2400" u="sng" dirty="0" smtClean="0"/>
              <a:t>gravità</a:t>
            </a:r>
            <a:r>
              <a:rPr lang="it-IT" sz="2400" dirty="0" smtClean="0"/>
              <a:t> entra in gioco un’altra forza nota come </a:t>
            </a:r>
            <a:r>
              <a:rPr lang="it-IT" sz="2400" u="sng" dirty="0" smtClean="0"/>
              <a:t>galleggiamento</a:t>
            </a:r>
            <a:r>
              <a:rPr lang="it-IT" sz="2400" dirty="0" smtClean="0"/>
              <a:t>.</a:t>
            </a:r>
            <a:endParaRPr lang="it-IT" sz="2400" dirty="0"/>
          </a:p>
          <a:p>
            <a:pPr marL="0" indent="0" algn="just">
              <a:buNone/>
            </a:pPr>
            <a:endParaRPr lang="it-IT" sz="2400" u="sng" dirty="0" smtClean="0"/>
          </a:p>
          <a:p>
            <a:pPr marL="0" indent="0" algn="just">
              <a:buNone/>
            </a:pPr>
            <a:endParaRPr lang="it-IT" sz="2400" u="sng" dirty="0" smtClean="0"/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Taratura dei dispositivi volumetrici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La tabella indica che un matraccio da 1000.00 </a:t>
            </a:r>
            <a:r>
              <a:rPr lang="it-IT" dirty="0" err="1" smtClean="0"/>
              <a:t>mL</a:t>
            </a:r>
            <a:r>
              <a:rPr lang="it-IT" dirty="0" smtClean="0"/>
              <a:t> in vetro borosilicato subirà una variazione di volume di circa 0.01 </a:t>
            </a:r>
            <a:r>
              <a:rPr lang="it-IT" dirty="0" err="1" smtClean="0"/>
              <a:t>mL</a:t>
            </a:r>
            <a:r>
              <a:rPr lang="it-IT" dirty="0" smtClean="0"/>
              <a:t> (o dello 0.001%) per ogni variazione di 1 °C della temperatura. Questa variazione relativa è valida per qualsiasi dispositivo in vetro borosilicato.</a:t>
            </a:r>
          </a:p>
          <a:p>
            <a:pPr marL="0" indent="0">
              <a:buNone/>
            </a:pPr>
            <a:r>
              <a:rPr lang="it-IT" dirty="0" smtClean="0"/>
              <a:t>Per esempio, un matraccio da 250.00 </a:t>
            </a:r>
            <a:r>
              <a:rPr lang="it-IT" dirty="0" err="1" smtClean="0"/>
              <a:t>mL</a:t>
            </a:r>
            <a:r>
              <a:rPr lang="it-IT" dirty="0" smtClean="0"/>
              <a:t> tarato a 20°C dovrebbe avere un volume previsto di 0.99950 x 250 </a:t>
            </a:r>
            <a:r>
              <a:rPr lang="it-IT" dirty="0" err="1" smtClean="0"/>
              <a:t>mL</a:t>
            </a:r>
            <a:r>
              <a:rPr lang="it-IT" dirty="0" smtClean="0"/>
              <a:t> = 249.88 </a:t>
            </a:r>
            <a:r>
              <a:rPr lang="it-IT" dirty="0" err="1" smtClean="0"/>
              <a:t>mL</a:t>
            </a:r>
            <a:r>
              <a:rPr lang="it-IT" dirty="0" smtClean="0"/>
              <a:t> a 15 °C.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44580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3898776" cy="5793507"/>
          </a:xfrm>
        </p:spPr>
        <p:txBody>
          <a:bodyPr>
            <a:normAutofit fontScale="77500" lnSpcReduction="20000"/>
          </a:bodyPr>
          <a:lstStyle/>
          <a:p>
            <a:pPr marL="0" indent="19050">
              <a:buNone/>
            </a:pPr>
            <a:r>
              <a:rPr lang="it-IT" dirty="0" smtClean="0"/>
              <a:t>Un modo semplice per determinare il volume vero di un matraccio è quello di utilizzarlo per misurare un campione d’acqua distillata. Si misura la massa d’acqua nel dispositivo in esame e, nota la densità dell’acqua a varie temperature (tabella 3.7), si può calcolare il volume d’acqua e quindi quello del contenitore. E’ importante in questo caso correggere gli effetti di galleggiamento, perché le misure di massa vengono registrate con 4-5 cifre significative.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6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248472" cy="68580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Esempio di calibrazione di un matraccio volumetrico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5600" b="1" dirty="0" smtClean="0"/>
              <a:t>Qual è il volume vero di un </a:t>
            </a:r>
            <a:r>
              <a:rPr lang="it-IT" sz="5600" b="1" dirty="0" err="1" smtClean="0"/>
              <a:t>matraccioa</a:t>
            </a:r>
            <a:r>
              <a:rPr lang="it-IT" sz="5600" b="1" dirty="0" smtClean="0"/>
              <a:t> da  matraccio 200.00 </a:t>
            </a:r>
            <a:r>
              <a:rPr lang="it-IT" sz="5600" b="1" dirty="0" err="1" smtClean="0"/>
              <a:t>mL</a:t>
            </a:r>
            <a:r>
              <a:rPr lang="it-IT" sz="5600" b="1" dirty="0" smtClean="0"/>
              <a:t> a 25°C?</a:t>
            </a:r>
          </a:p>
          <a:p>
            <a:pPr marL="0" indent="0" algn="just">
              <a:buNone/>
            </a:pPr>
            <a:r>
              <a:rPr lang="it-IT" sz="5600" b="1" dirty="0" smtClean="0"/>
              <a:t>Si pesa il matraccio e si fa la tara. Si riempie con acqua distillata </a:t>
            </a:r>
            <a:r>
              <a:rPr lang="it-IT" sz="5600" b="1" dirty="0" smtClean="0">
                <a:sym typeface="Wingdings 3"/>
              </a:rPr>
              <a:t> </a:t>
            </a:r>
            <a:r>
              <a:rPr lang="it-IT" sz="5600" b="1" dirty="0" smtClean="0"/>
              <a:t>massa d’acqua a 25°C = 199.2094 g.</a:t>
            </a:r>
          </a:p>
          <a:p>
            <a:pPr marL="0" indent="0" algn="just">
              <a:buNone/>
            </a:pPr>
            <a:r>
              <a:rPr lang="it-IT" sz="5600" b="1" dirty="0" smtClean="0"/>
              <a:t>La densità dell’aria circostante è di 1.20 x 10</a:t>
            </a:r>
            <a:r>
              <a:rPr lang="it-IT" sz="5600" b="1" baseline="30000" dirty="0" smtClean="0"/>
              <a:t>-3</a:t>
            </a:r>
            <a:r>
              <a:rPr lang="it-IT" sz="5600" b="1" dirty="0" smtClean="0"/>
              <a:t> g/cm</a:t>
            </a:r>
            <a:r>
              <a:rPr lang="it-IT" sz="5600" b="1" baseline="30000" dirty="0" smtClean="0"/>
              <a:t>3</a:t>
            </a:r>
            <a:r>
              <a:rPr lang="it-IT" sz="5600" b="1" dirty="0" smtClean="0"/>
              <a:t>;</a:t>
            </a:r>
          </a:p>
          <a:p>
            <a:pPr marL="0" indent="0" algn="just">
              <a:buNone/>
            </a:pPr>
            <a:r>
              <a:rPr lang="it-IT" sz="5600" b="1" dirty="0" smtClean="0"/>
              <a:t>La densità dei pesi di riferimento per la taratura della bilancia è pari a 8.00 g/cm</a:t>
            </a:r>
            <a:r>
              <a:rPr lang="it-IT" sz="5600" b="1" baseline="30000" dirty="0" smtClean="0"/>
              <a:t>3</a:t>
            </a:r>
            <a:r>
              <a:rPr lang="it-IT" sz="5600" b="1" dirty="0" smtClean="0"/>
              <a:t>. </a:t>
            </a:r>
          </a:p>
          <a:p>
            <a:pPr algn="ctr">
              <a:buNone/>
            </a:pPr>
            <a:r>
              <a:rPr lang="it-IT" sz="5600" b="1" dirty="0" smtClean="0"/>
              <a:t>Soluzione</a:t>
            </a:r>
          </a:p>
          <a:p>
            <a:pPr marL="0" indent="0" algn="just">
              <a:buNone/>
            </a:pPr>
            <a:r>
              <a:rPr lang="it-IT" sz="5600" b="1" dirty="0" smtClean="0"/>
              <a:t>Poiché è necessario utilizzare un valore per la massa dell’acqua con almeno 4 cifre significative, la massa d’acqua indicata deve essere innanzitutto corretta per gli effetti di galleggiamento. Utilizzando la  tabella 3.7: </a:t>
            </a:r>
          </a:p>
          <a:p>
            <a:pPr marL="0" indent="0" algn="just">
              <a:buNone/>
            </a:pPr>
            <a:r>
              <a:rPr lang="it-IT" sz="5600" b="1" dirty="0" smtClean="0"/>
              <a:t>m = 199.2094 x 1.001055 = 199.4196 g</a:t>
            </a:r>
          </a:p>
          <a:p>
            <a:pPr marL="0" indent="0" algn="just">
              <a:buNone/>
            </a:pPr>
            <a:r>
              <a:rPr lang="it-IT" sz="5600" b="1" dirty="0" smtClean="0"/>
              <a:t>Lo stesso risultato è ottenibile utilizzando l’equazione 2 e le densità dell’aria, del riferimento e dell’acqua:</a:t>
            </a:r>
          </a:p>
          <a:p>
            <a:pPr marL="0" indent="0" algn="just">
              <a:buNone/>
            </a:pPr>
            <a:endParaRPr lang="it-IT" sz="5600" b="1" dirty="0" smtClean="0"/>
          </a:p>
          <a:p>
            <a:pPr marL="0" indent="0" algn="just">
              <a:buNone/>
            </a:pPr>
            <a:endParaRPr lang="it-IT" sz="5600" b="1" dirty="0" smtClean="0"/>
          </a:p>
          <a:p>
            <a:pPr marL="0" indent="0" algn="just">
              <a:buNone/>
            </a:pPr>
            <a:endParaRPr lang="it-IT" sz="5600" b="1" dirty="0" smtClean="0"/>
          </a:p>
          <a:p>
            <a:pPr marL="0" indent="0" algn="just">
              <a:buNone/>
            </a:pPr>
            <a:endParaRPr lang="it-IT" sz="5600" b="1" dirty="0" smtClean="0"/>
          </a:p>
          <a:p>
            <a:pPr marL="0" indent="0" algn="just">
              <a:buNone/>
            </a:pPr>
            <a:endParaRPr lang="it-IT" sz="5600" b="1" dirty="0" smtClean="0"/>
          </a:p>
          <a:p>
            <a:pPr marL="0" indent="0" algn="just">
              <a:buNone/>
            </a:pPr>
            <a:endParaRPr lang="it-IT" sz="5600" b="1" dirty="0" smtClean="0"/>
          </a:p>
          <a:p>
            <a:pPr marL="0" indent="0">
              <a:buNone/>
            </a:pPr>
            <a:r>
              <a:rPr lang="it-IT" sz="5600" b="1" dirty="0" smtClean="0"/>
              <a:t>Una volta nota la massa d’acqua nel matraccio, il suo volume può essere determinato come il rapporto tra la massa misurata e la densità dell’acqua, fornendo così il valore vero a 25 °C</a:t>
            </a:r>
          </a:p>
          <a:p>
            <a:pPr marL="0" indent="0">
              <a:buNone/>
            </a:pPr>
            <a:endParaRPr lang="it-IT" sz="5600" b="1" dirty="0" smtClean="0"/>
          </a:p>
          <a:p>
            <a:pPr marL="0" indent="0">
              <a:buNone/>
            </a:pPr>
            <a:endParaRPr lang="it-IT" sz="5600" b="1" dirty="0" smtClean="0"/>
          </a:p>
          <a:p>
            <a:pPr marL="0" indent="0">
              <a:buNone/>
            </a:pPr>
            <a:endParaRPr lang="it-IT" sz="5600" b="1" dirty="0" smtClean="0"/>
          </a:p>
          <a:p>
            <a:pPr marL="0" indent="19050" algn="just">
              <a:buNone/>
            </a:pPr>
            <a:endParaRPr lang="it-IT" sz="5600" b="1" dirty="0" smtClean="0"/>
          </a:p>
          <a:p>
            <a:pPr marL="0" indent="19050" algn="just">
              <a:buNone/>
            </a:pPr>
            <a:endParaRPr lang="it-IT" sz="5600" b="1" dirty="0" smtClean="0"/>
          </a:p>
          <a:p>
            <a:pPr marL="0" indent="19050" algn="just">
              <a:buNone/>
            </a:pPr>
            <a:r>
              <a:rPr lang="it-IT" sz="5600" b="1" dirty="0" smtClean="0"/>
              <a:t>Il risultato finale è stato arrotondato considerando l’errore previsto nell’utilizzare questo tipo di matraccio (± 0.1 </a:t>
            </a:r>
            <a:r>
              <a:rPr lang="it-IT" sz="5600" b="1" dirty="0" err="1" smtClean="0"/>
              <a:t>mL</a:t>
            </a:r>
            <a:r>
              <a:rPr lang="it-IT" sz="5600" b="1" dirty="0" smtClean="0"/>
              <a:t>). Si può utilizzare questa procedura per stimare il volume ad altre temperature.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539552" y="2924944"/>
          <a:ext cx="813690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quazione" r:id="rId3" imgW="5930640" imgH="787320" progId="Equation.3">
                  <p:embed/>
                </p:oleObj>
              </mc:Choice>
              <mc:Fallback>
                <p:oleObj name="Equazione" r:id="rId3" imgW="5930640" imgH="787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924944"/>
                        <a:ext cx="8136904" cy="1008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2051720" y="4437112"/>
          <a:ext cx="4752528" cy="77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Equazione" r:id="rId5" imgW="3352680" imgH="545760" progId="Equation.3">
                  <p:embed/>
                </p:oleObj>
              </mc:Choice>
              <mc:Fallback>
                <p:oleObj name="Equazione" r:id="rId5" imgW="3352680" imgH="5457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437112"/>
                        <a:ext cx="4752528" cy="7740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Gravità e galleggiabilità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8" name="Segnaposto contenuto 7" descr="Figure 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96944" cy="47920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25000" lnSpcReduction="20000"/>
          </a:bodyPr>
          <a:lstStyle/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Forza dovuta alla gravità = P =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oggetto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g</a:t>
            </a:r>
          </a:p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Forza dovuta alla galleggiabilità =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aria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g</a:t>
            </a:r>
          </a:p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dove la massa d’aria spostata può essere determinata come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aria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aria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ogg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. Un altro modo per determinare la massa d’aria spostata è attraverso la seguente relazione: </a:t>
            </a:r>
          </a:p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sz="8000" baseline="-25000" dirty="0" smtClean="0">
                <a:latin typeface="Times New Roman" pitchFamily="18" charset="0"/>
                <a:cs typeface="Times New Roman" pitchFamily="18" charset="0"/>
              </a:rPr>
              <a:t>aria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ogg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;       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aria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aria</a:t>
            </a:r>
            <a:r>
              <a:rPr lang="it-IT" sz="8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ogg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ogg</a:t>
            </a:r>
            <a:r>
              <a:rPr lang="it-IT" sz="80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    da cui 	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aria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ogg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aria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ogg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su una bilancia, quando i pesi dell’oggetto e del riferimento si bilanciano,:</a:t>
            </a:r>
          </a:p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peso oggetto = peso riferimento 			(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P-F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ogg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P-F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rif</a:t>
            </a:r>
            <a:r>
              <a:rPr lang="it-IT" sz="8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175" indent="-3175" algn="ctr">
              <a:buNone/>
            </a:pP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ogg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g -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ogg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aria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ogg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) g =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rif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g – 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rif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aria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sz="8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8000" baseline="-25000" dirty="0" err="1" smtClean="0">
                <a:latin typeface="Times New Roman" pitchFamily="18" charset="0"/>
                <a:cs typeface="Times New Roman" pitchFamily="18" charset="0"/>
              </a:rPr>
              <a:t>rif</a:t>
            </a: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) g</a:t>
            </a:r>
          </a:p>
          <a:p>
            <a:pPr marL="3175" indent="-3175" algn="ctr">
              <a:buNone/>
            </a:pPr>
            <a:endParaRPr lang="it-IT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-3175" algn="ctr">
              <a:buNone/>
            </a:pPr>
            <a:endParaRPr lang="it-IT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175" indent="-3175">
              <a:buNone/>
            </a:pPr>
            <a:r>
              <a:rPr lang="it-IT" sz="3000" dirty="0" smtClean="0">
                <a:latin typeface="Times New Roman" pitchFamily="18" charset="0"/>
                <a:cs typeface="Times New Roman" pitchFamily="18" charset="0"/>
              </a:rPr>
              <a:t> 					</a:t>
            </a:r>
          </a:p>
          <a:p>
            <a:pPr marL="3175" indent="-3175">
              <a:buNone/>
            </a:pPr>
            <a:r>
              <a:rPr lang="it-IT" sz="3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175" indent="-3175">
              <a:buNone/>
            </a:pPr>
            <a:r>
              <a:rPr lang="it-IT" sz="8000" dirty="0" smtClean="0">
                <a:latin typeface="Times New Roman" pitchFamily="18" charset="0"/>
                <a:cs typeface="Times New Roman" pitchFamily="18" charset="0"/>
              </a:rPr>
              <a:t>questo è il principio che permette di determinare la massa di un oggetto tramite una bilancia. 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zione" r:id="rId3" imgW="114120" imgH="215640" progId="Equation.3">
                  <p:embed/>
                </p:oleObj>
              </mc:Choice>
              <mc:Fallback>
                <p:oleObj name="Equazione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2915816" y="5013176"/>
          <a:ext cx="246267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zione" r:id="rId5" imgW="1688760" imgH="444240" progId="Equation.3">
                  <p:embed/>
                </p:oleObj>
              </mc:Choice>
              <mc:Fallback>
                <p:oleObj name="Equazione" r:id="rId5" imgW="168876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013176"/>
                        <a:ext cx="2462674" cy="6480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Bilance meccaniche</a:t>
            </a:r>
            <a:endParaRPr lang="it-IT" sz="3600" dirty="0"/>
          </a:p>
        </p:txBody>
      </p:sp>
      <p:pic>
        <p:nvPicPr>
          <p:cNvPr id="7" name="Immagine 6" descr="Figure 2 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2200656" cy="27432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771800" y="1124744"/>
            <a:ext cx="1944216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/>
              <a:t>Bilancia a bracci uguali o a due piatti</a:t>
            </a:r>
            <a:endParaRPr lang="it-IT" dirty="0" smtClean="0"/>
          </a:p>
          <a:p>
            <a:r>
              <a:rPr lang="it-IT" dirty="0" smtClean="0"/>
              <a:t>Su un piatto si pone l’oggetto da pesare, sull’altro i pesi di riferimento</a:t>
            </a:r>
            <a:endParaRPr lang="it-IT" dirty="0"/>
          </a:p>
        </p:txBody>
      </p:sp>
      <p:pic>
        <p:nvPicPr>
          <p:cNvPr id="9" name="Immagine 8" descr="bilancia a un piatt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2200" y="1268760"/>
            <a:ext cx="2304288" cy="27432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67544" y="4149080"/>
            <a:ext cx="8460432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Bilancia analitica meccanica a piatto singolo o bilancia per sostituzione</a:t>
            </a:r>
            <a:endParaRPr lang="it-IT" dirty="0" smtClean="0"/>
          </a:p>
          <a:p>
            <a:pPr algn="just"/>
            <a:r>
              <a:rPr lang="it-IT" dirty="0" smtClean="0"/>
              <a:t>Questo dispositivo è formato da un singolo piatto collocato su uno dei due lati dell’asta insieme ad una serie di pesi removibili. Dalla parte opposta l’asta è connessa ad un contrappeso fisso. Quando non ci sono campioni sulla bilancia, i due lati dell’asta sono in equilibrio. quando sul piatto viene collocato il campione, l’equilibrio è perturbato e per ripristinarlo occorre rimuovere alcuni pesi dalla parte del campione. la massa dei pesi rimossi fornisce la massa del campione.</a:t>
            </a:r>
            <a:endParaRPr lang="it-IT" dirty="0"/>
          </a:p>
        </p:txBody>
      </p:sp>
      <p:cxnSp>
        <p:nvCxnSpPr>
          <p:cNvPr id="14" name="Connettore 1 13"/>
          <p:cNvCxnSpPr>
            <a:stCxn id="10" idx="0"/>
          </p:cNvCxnSpPr>
          <p:nvPr/>
        </p:nvCxnSpPr>
        <p:spPr>
          <a:xfrm flipV="1">
            <a:off x="4697760" y="2924944"/>
            <a:ext cx="167444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676456" y="3068960"/>
            <a:ext cx="21602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it-IT" dirty="0" smtClean="0"/>
              <a:t>Bilancia elettronica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Chimica Analitica </a:t>
            </a:r>
            <a:r>
              <a:rPr lang="it-IT" dirty="0" err="1" smtClean="0"/>
              <a:t>I-Prof.ssa</a:t>
            </a:r>
            <a:r>
              <a:rPr lang="it-IT" dirty="0" smtClean="0"/>
              <a:t> A Gentili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6" name="Segnaposto contenuto 5" descr="020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78488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4653136"/>
            <a:ext cx="896448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004048" y="1124744"/>
            <a:ext cx="4139952" cy="507831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La </a:t>
            </a:r>
            <a:r>
              <a:rPr lang="it-IT" b="1" dirty="0" smtClean="0"/>
              <a:t>bilancia elettronica a un piatto</a:t>
            </a:r>
            <a:r>
              <a:rPr lang="it-IT" dirty="0" smtClean="0"/>
              <a:t> è il tipo più comune nei laboratori moderni. Per determinare la massa di un oggetto si sfrutta il collegamento del piatto-campione ad una o più barre collegate tra le due estremità di un magnete permanente. Si posiziona l’oggetto sul piatto. Il rivelatore di azzeramento avverte uno spostamento e invia un segnale al circuito che genera una corrente di correzione. Tale corrente attraversa la bobina alla base del piatto della bilancia e genera un campo magnetico che fa ritornare il piatto nella posizione di partenza. La corrente richiesta per riportare il piatto nella sua posizione iniziale è direttamente proporzionale alla massa dell’oggetto.</a:t>
            </a:r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1763688" y="1484784"/>
            <a:ext cx="201622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619672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3491880" y="2564904"/>
            <a:ext cx="136815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427984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8" name="Segnaposto contenuto 7" descr="Figure 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09270" cy="56886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bilance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it-IT" sz="5800" b="1" dirty="0" smtClean="0"/>
              <a:t>Carico massimo o portata</a:t>
            </a:r>
            <a:r>
              <a:rPr lang="it-IT" sz="5800" dirty="0" smtClean="0"/>
              <a:t>: quantità massima che una bilancia è in grado di pesare in maniera attendibile.</a:t>
            </a:r>
          </a:p>
          <a:p>
            <a:pPr algn="just">
              <a:buNone/>
            </a:pPr>
            <a:r>
              <a:rPr lang="it-IT" sz="5800" b="1" dirty="0" smtClean="0"/>
              <a:t>Leggibilità</a:t>
            </a:r>
            <a:r>
              <a:rPr lang="it-IT" sz="5800" dirty="0" smtClean="0"/>
              <a:t>: è la più piccola frazione di massa che la bilancia è in grado di pesare (e che appare sul display). E’ una sorta di limite di rilevabilità strumentale.</a:t>
            </a:r>
          </a:p>
          <a:p>
            <a:pPr algn="just">
              <a:buNone/>
            </a:pPr>
            <a:r>
              <a:rPr lang="it-IT" sz="5800" b="1" dirty="0" smtClean="0"/>
              <a:t>Risoluzione: </a:t>
            </a:r>
            <a:r>
              <a:rPr lang="it-IT" sz="5800" dirty="0" smtClean="0"/>
              <a:t>è data dal rapporto</a:t>
            </a:r>
            <a:r>
              <a:rPr lang="it-IT" sz="5800" b="1" dirty="0" smtClean="0"/>
              <a:t> </a:t>
            </a:r>
            <a:r>
              <a:rPr lang="it-IT" sz="5800" dirty="0" smtClean="0"/>
              <a:t>. In sostanza, indica quante masse distinte è in grado di determinare (</a:t>
            </a:r>
            <a:r>
              <a:rPr lang="it-IT" sz="5800" dirty="0" err="1" smtClean="0"/>
              <a:t>es</a:t>
            </a:r>
            <a:r>
              <a:rPr lang="it-IT" sz="5800" dirty="0" smtClean="0"/>
              <a:t> 1000 g/1.000 g). La maggior parte delle  bilance da laboratorio ha una risoluzione di circa 10000, mentre alcune arrivano fino a 20 milioni (cioè se la capacità è alta e la leggibilità è piccola).</a:t>
            </a:r>
          </a:p>
          <a:p>
            <a:pPr algn="just">
              <a:buNone/>
            </a:pPr>
            <a:r>
              <a:rPr lang="it-IT" sz="5800" dirty="0" smtClean="0"/>
              <a:t> </a:t>
            </a:r>
          </a:p>
          <a:p>
            <a:pPr algn="just">
              <a:buNone/>
            </a:pPr>
            <a:r>
              <a:rPr lang="it-IT" sz="5800" dirty="0" smtClean="0"/>
              <a:t>Le bilance possono essere classificate in funzione alla loro leggibilità e al </a:t>
            </a:r>
            <a:r>
              <a:rPr lang="it-IT" sz="5800" i="1" dirty="0" smtClean="0"/>
              <a:t>design.</a:t>
            </a:r>
          </a:p>
          <a:p>
            <a:pPr algn="just">
              <a:buNone/>
            </a:pPr>
            <a:endParaRPr lang="it-IT" sz="5800" dirty="0" smtClean="0"/>
          </a:p>
          <a:p>
            <a:pPr marL="0" indent="0" algn="just">
              <a:buNone/>
            </a:pPr>
            <a:r>
              <a:rPr lang="it-IT" sz="5800" dirty="0" smtClean="0"/>
              <a:t>Una bilancia dotata di uno scomparto per la pesata chiuso (maggiore stabilità e precisione della misura) e che legge entro il decimo di milligrammo (0.1 mg = 0.0001 g) prende il nome di </a:t>
            </a:r>
            <a:r>
              <a:rPr lang="it-IT" sz="5800" b="1" dirty="0" smtClean="0"/>
              <a:t>bilancia analitica</a:t>
            </a:r>
            <a:r>
              <a:rPr lang="it-IT" sz="5800" dirty="0" smtClean="0"/>
              <a:t>.</a:t>
            </a:r>
          </a:p>
          <a:p>
            <a:pPr marL="0" indent="0" algn="just">
              <a:buNone/>
            </a:pPr>
            <a:r>
              <a:rPr lang="it-IT" sz="5800" dirty="0" smtClean="0"/>
              <a:t> </a:t>
            </a:r>
          </a:p>
          <a:p>
            <a:pPr marL="0" indent="0" algn="just">
              <a:buNone/>
            </a:pPr>
            <a:r>
              <a:rPr lang="it-IT" sz="5800" dirty="0" smtClean="0"/>
              <a:t>Se l’area su cui avviene la pesata è aperta, allora si parla di </a:t>
            </a:r>
            <a:r>
              <a:rPr lang="it-IT" sz="5800" b="1" dirty="0" smtClean="0"/>
              <a:t>bilancia di precisione</a:t>
            </a:r>
            <a:r>
              <a:rPr lang="it-IT" sz="5800" dirty="0" smtClean="0"/>
              <a:t> (o </a:t>
            </a:r>
            <a:r>
              <a:rPr lang="it-IT" sz="5800" b="1" dirty="0" smtClean="0"/>
              <a:t>con carica dall’alto</a:t>
            </a:r>
            <a:r>
              <a:rPr lang="it-IT" sz="5800" dirty="0" smtClean="0"/>
              <a:t>)</a:t>
            </a:r>
            <a:r>
              <a:rPr lang="it-IT" sz="5800" b="1" dirty="0" smtClean="0"/>
              <a:t>. </a:t>
            </a:r>
            <a:endParaRPr lang="it-IT" sz="5800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Chimica Analitica I-Prof.ssa A Gentili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7536-6CA2-4C9C-8B45-01A1D1D9A4A8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2251</Words>
  <Application>Microsoft Office PowerPoint</Application>
  <PresentationFormat>Presentazione su schermo (4:3)</PresentationFormat>
  <Paragraphs>216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Equazione</vt:lpstr>
      <vt:lpstr>Misure di massa e volume</vt:lpstr>
      <vt:lpstr>Misure di massa</vt:lpstr>
      <vt:lpstr>Peso e massa</vt:lpstr>
      <vt:lpstr>Gravità e galleggiabilità</vt:lpstr>
      <vt:lpstr>Presentazione standard di PowerPoint</vt:lpstr>
      <vt:lpstr>Bilance meccaniche</vt:lpstr>
      <vt:lpstr>Bilancia elettronica</vt:lpstr>
      <vt:lpstr>Presentazione standard di PowerPoint</vt:lpstr>
      <vt:lpstr>Caratteristiche bilance</vt:lpstr>
      <vt:lpstr>Tipi di bilance</vt:lpstr>
      <vt:lpstr>Presentazione standard di PowerPoint</vt:lpstr>
      <vt:lpstr>Correzione di galleggiabilità </vt:lpstr>
      <vt:lpstr>Misure di volume</vt:lpstr>
      <vt:lpstr>Il volume</vt:lpstr>
      <vt:lpstr>Presentazione standard di PowerPoint</vt:lpstr>
      <vt:lpstr>Presentazione standard di PowerPoint</vt:lpstr>
      <vt:lpstr>La densità</vt:lpstr>
      <vt:lpstr>Materiale dei dispositivi volumetrici </vt:lpstr>
      <vt:lpstr>Presentazione standard di PowerPoint</vt:lpstr>
      <vt:lpstr>Matracci tarati</vt:lpstr>
      <vt:lpstr>Presentazione standard di PowerPoint</vt:lpstr>
      <vt:lpstr>Preparazione di una soluzione</vt:lpstr>
      <vt:lpstr>Presentazione standard di PowerPoint</vt:lpstr>
      <vt:lpstr>Pipette volumetriche o per trasferimento </vt:lpstr>
      <vt:lpstr>Presentazione standard di PowerPoint</vt:lpstr>
      <vt:lpstr>BURETTE E ALTRI DISPOSITIVI VOLUMETRICI</vt:lpstr>
      <vt:lpstr>Presentazione standard di PowerPoint</vt:lpstr>
      <vt:lpstr>Presentazione standard di PowerPoint</vt:lpstr>
      <vt:lpstr>Buone pratiche di laboratorio per l’impiego della vetreria volumetrica </vt:lpstr>
      <vt:lpstr>Taratura dei dispositivi volumetrici </vt:lpstr>
      <vt:lpstr>Presentazione standard di PowerPoint</vt:lpstr>
      <vt:lpstr>Esempio di calibrazione di un matraccio volumetrico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Misure di massa</dc:title>
  <dc:creator>Alessandra Gentili</dc:creator>
  <cp:lastModifiedBy>Alessandra Gentili</cp:lastModifiedBy>
  <cp:revision>87</cp:revision>
  <dcterms:created xsi:type="dcterms:W3CDTF">2014-02-03T09:36:00Z</dcterms:created>
  <dcterms:modified xsi:type="dcterms:W3CDTF">2014-03-14T05:49:02Z</dcterms:modified>
</cp:coreProperties>
</file>