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70" r:id="rId6"/>
    <p:sldId id="262" r:id="rId7"/>
    <p:sldId id="266" r:id="rId8"/>
    <p:sldId id="263" r:id="rId9"/>
    <p:sldId id="265" r:id="rId10"/>
    <p:sldId id="267" r:id="rId11"/>
    <p:sldId id="269" r:id="rId12"/>
    <p:sldId id="268" r:id="rId13"/>
    <p:sldId id="264" r:id="rId14"/>
    <p:sldId id="271" r:id="rId15"/>
    <p:sldId id="272" r:id="rId16"/>
    <p:sldId id="273" r:id="rId17"/>
    <p:sldId id="274" r:id="rId18"/>
    <p:sldId id="275" r:id="rId19"/>
    <p:sldId id="276" r:id="rId20"/>
    <p:sldId id="290" r:id="rId21"/>
    <p:sldId id="291" r:id="rId22"/>
    <p:sldId id="277" r:id="rId23"/>
    <p:sldId id="278" r:id="rId24"/>
    <p:sldId id="279" r:id="rId25"/>
    <p:sldId id="280" r:id="rId26"/>
    <p:sldId id="281" r:id="rId27"/>
    <p:sldId id="297" r:id="rId28"/>
    <p:sldId id="282" r:id="rId29"/>
    <p:sldId id="283" r:id="rId30"/>
    <p:sldId id="284" r:id="rId31"/>
    <p:sldId id="285" r:id="rId32"/>
    <p:sldId id="286" r:id="rId33"/>
    <p:sldId id="298" r:id="rId34"/>
    <p:sldId id="288" r:id="rId35"/>
    <p:sldId id="289" r:id="rId36"/>
    <p:sldId id="299" r:id="rId37"/>
    <p:sldId id="300" r:id="rId38"/>
    <p:sldId id="301" r:id="rId39"/>
    <p:sldId id="302" r:id="rId40"/>
    <p:sldId id="292" r:id="rId41"/>
    <p:sldId id="293" r:id="rId42"/>
    <p:sldId id="294" r:id="rId43"/>
    <p:sldId id="295" r:id="rId44"/>
    <p:sldId id="296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3" r:id="rId55"/>
    <p:sldId id="317" r:id="rId56"/>
    <p:sldId id="318" r:id="rId57"/>
    <p:sldId id="316" r:id="rId58"/>
    <p:sldId id="320" r:id="rId59"/>
    <p:sldId id="314" r:id="rId60"/>
    <p:sldId id="321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B6055F8-1D02-4417-9241-55C834FD9970}" type="datetimeFigureOut">
              <a:rPr lang="it-IT" smtClean="0"/>
              <a:pPr/>
              <a:t>28/02/2019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81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wmf"/><Relationship Id="rId4" Type="http://schemas.openxmlformats.org/officeDocument/2006/relationships/image" Target="../media/image1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12" Type="http://schemas.openxmlformats.org/officeDocument/2006/relationships/image" Target="../media/image222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11" Type="http://schemas.openxmlformats.org/officeDocument/2006/relationships/image" Target="../media/image221.jpeg"/><Relationship Id="rId5" Type="http://schemas.openxmlformats.org/officeDocument/2006/relationships/image" Target="../media/image215.jpeg"/><Relationship Id="rId10" Type="http://schemas.openxmlformats.org/officeDocument/2006/relationships/image" Target="../media/image220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Relationship Id="rId9" Type="http://schemas.openxmlformats.org/officeDocument/2006/relationships/image" Target="../media/image2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279.png"/><Relationship Id="rId7" Type="http://schemas.openxmlformats.org/officeDocument/2006/relationships/image" Target="../media/image283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11" Type="http://schemas.openxmlformats.org/officeDocument/2006/relationships/image" Target="../media/image287.jpeg"/><Relationship Id="rId5" Type="http://schemas.openxmlformats.org/officeDocument/2006/relationships/image" Target="../media/image281.jpeg"/><Relationship Id="rId10" Type="http://schemas.openxmlformats.org/officeDocument/2006/relationships/image" Target="../media/image286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eg"/><Relationship Id="rId3" Type="http://schemas.openxmlformats.org/officeDocument/2006/relationships/image" Target="../media/image289.jpeg"/><Relationship Id="rId7" Type="http://schemas.openxmlformats.org/officeDocument/2006/relationships/image" Target="../media/image293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296.jpeg"/><Relationship Id="rId7" Type="http://schemas.openxmlformats.org/officeDocument/2006/relationships/image" Target="../media/image300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eg"/><Relationship Id="rId3" Type="http://schemas.openxmlformats.org/officeDocument/2006/relationships/image" Target="../media/image303.jpeg"/><Relationship Id="rId7" Type="http://schemas.openxmlformats.org/officeDocument/2006/relationships/image" Target="../media/image307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3" Type="http://schemas.openxmlformats.org/officeDocument/2006/relationships/image" Target="../media/image316.jpeg"/><Relationship Id="rId7" Type="http://schemas.openxmlformats.org/officeDocument/2006/relationships/image" Target="../media/image320.pn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10" Type="http://schemas.openxmlformats.org/officeDocument/2006/relationships/image" Target="../media/image323.jpeg"/><Relationship Id="rId4" Type="http://schemas.openxmlformats.org/officeDocument/2006/relationships/image" Target="../media/image317.jpeg"/><Relationship Id="rId9" Type="http://schemas.openxmlformats.org/officeDocument/2006/relationships/image" Target="../media/image3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7" Type="http://schemas.openxmlformats.org/officeDocument/2006/relationships/image" Target="../media/image329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8.jpeg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13" Type="http://schemas.openxmlformats.org/officeDocument/2006/relationships/image" Target="../media/image338.jpeg"/><Relationship Id="rId3" Type="http://schemas.openxmlformats.org/officeDocument/2006/relationships/image" Target="../media/image279.png"/><Relationship Id="rId7" Type="http://schemas.openxmlformats.org/officeDocument/2006/relationships/image" Target="../media/image332.jpeg"/><Relationship Id="rId12" Type="http://schemas.openxmlformats.org/officeDocument/2006/relationships/image" Target="../media/image337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9.jpeg"/><Relationship Id="rId11" Type="http://schemas.openxmlformats.org/officeDocument/2006/relationships/image" Target="../media/image336.jpeg"/><Relationship Id="rId5" Type="http://schemas.openxmlformats.org/officeDocument/2006/relationships/image" Target="../media/image331.jpeg"/><Relationship Id="rId10" Type="http://schemas.openxmlformats.org/officeDocument/2006/relationships/image" Target="../media/image335.jpeg"/><Relationship Id="rId4" Type="http://schemas.openxmlformats.org/officeDocument/2006/relationships/image" Target="../media/image330.jpeg"/><Relationship Id="rId9" Type="http://schemas.openxmlformats.org/officeDocument/2006/relationships/image" Target="../media/image334.jpeg"/><Relationship Id="rId14" Type="http://schemas.openxmlformats.org/officeDocument/2006/relationships/image" Target="../media/image3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58299" y="914400"/>
            <a:ext cx="66179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FFFF99"/>
                </a:solidFill>
              </a:rPr>
              <a:t>Le </a:t>
            </a:r>
            <a:r>
              <a:rPr lang="en-GB" sz="2400" dirty="0" err="1">
                <a:solidFill>
                  <a:srgbClr val="FFFF99"/>
                </a:solidFill>
              </a:rPr>
              <a:t>tombe</a:t>
            </a:r>
            <a:r>
              <a:rPr lang="en-GB" sz="2400" dirty="0">
                <a:solidFill>
                  <a:srgbClr val="FFFF99"/>
                </a:solidFill>
              </a:rPr>
              <a:t> “</a:t>
            </a:r>
            <a:r>
              <a:rPr lang="en-GB" sz="2400" dirty="0" err="1">
                <a:solidFill>
                  <a:srgbClr val="FFFF99"/>
                </a:solidFill>
              </a:rPr>
              <a:t>principesche</a:t>
            </a:r>
            <a:r>
              <a:rPr lang="en-GB" sz="2400" dirty="0">
                <a:solidFill>
                  <a:srgbClr val="FFFF99"/>
                </a:solidFill>
              </a:rPr>
              <a:t>”: la </a:t>
            </a:r>
            <a:r>
              <a:rPr lang="en-GB" sz="2400" dirty="0" err="1">
                <a:solidFill>
                  <a:srgbClr val="FFFF99"/>
                </a:solidFill>
              </a:rPr>
              <a:t>tomba</a:t>
            </a:r>
            <a:r>
              <a:rPr lang="en-GB" sz="2400" dirty="0">
                <a:solidFill>
                  <a:srgbClr val="FFFF99"/>
                </a:solidFill>
              </a:rPr>
              <a:t> Regolini-Galassi</a:t>
            </a:r>
            <a:endParaRPr lang="it-IT" sz="2400" dirty="0">
              <a:solidFill>
                <a:srgbClr val="FFFF99"/>
              </a:solidFill>
            </a:endParaRPr>
          </a:p>
          <a:p>
            <a:pPr algn="ctr"/>
            <a:endParaRPr lang="it-IT" sz="2400" dirty="0">
              <a:solidFill>
                <a:srgbClr val="FFFF99"/>
              </a:solidFill>
            </a:endParaRPr>
          </a:p>
        </p:txBody>
      </p:sp>
      <p:pic>
        <p:nvPicPr>
          <p:cNvPr id="4101" name="Picture 5" descr="Inv 20563 part I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90800"/>
            <a:ext cx="5029200" cy="39338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8" name="Picture 18" descr="Gordion Tumulo M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419600"/>
            <a:ext cx="3521075" cy="2173288"/>
          </a:xfrm>
          <a:prstGeom prst="rect">
            <a:avLst/>
          </a:prstGeom>
          <a:noFill/>
        </p:spPr>
      </p:pic>
      <p:pic>
        <p:nvPicPr>
          <p:cNvPr id="10244" name="Picture 4" descr="Immagine da libro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581400" cy="2276475"/>
          </a:xfrm>
          <a:prstGeom prst="rect">
            <a:avLst/>
          </a:prstGeom>
          <a:noFill/>
        </p:spPr>
      </p:pic>
      <p:pic>
        <p:nvPicPr>
          <p:cNvPr id="10245" name="Picture 5" descr="Cerveteri Banditacc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28600"/>
            <a:ext cx="3505200" cy="3143250"/>
          </a:xfrm>
          <a:prstGeom prst="rect">
            <a:avLst/>
          </a:prstGeom>
          <a:noFill/>
        </p:spPr>
      </p:pic>
      <p:pic>
        <p:nvPicPr>
          <p:cNvPr id="10257" name="Picture 17" descr="Gordion Citadel e tumuli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971800"/>
            <a:ext cx="3429000" cy="2330450"/>
          </a:xfrm>
          <a:prstGeom prst="rect">
            <a:avLst/>
          </a:prstGeom>
          <a:noFill/>
        </p:spPr>
      </p:pic>
      <p:pic>
        <p:nvPicPr>
          <p:cNvPr id="10259" name="Picture 19" descr="Situla tumulo M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800600"/>
            <a:ext cx="3306763" cy="1412875"/>
          </a:xfrm>
          <a:prstGeom prst="rect">
            <a:avLst/>
          </a:prstGeom>
          <a:noFill/>
        </p:spPr>
      </p:pic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304800" y="5943600"/>
            <a:ext cx="1481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Midas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Mound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740  </a:t>
            </a:r>
            <a:r>
              <a:rPr lang="it-IT" dirty="0" err="1">
                <a:solidFill>
                  <a:srgbClr val="FFFF00"/>
                </a:solidFill>
              </a:rPr>
              <a:t>a.C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>
            <a:off x="1219200" y="6477000"/>
            <a:ext cx="53340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0264" name="Picture 24" descr="Situla a testa leone Veio 725-700a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895600"/>
            <a:ext cx="2212975" cy="1827213"/>
          </a:xfrm>
          <a:prstGeom prst="rect">
            <a:avLst/>
          </a:prstGeom>
          <a:noFill/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28600" y="5257800"/>
            <a:ext cx="168507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Gordion</a:t>
            </a:r>
            <a:r>
              <a:rPr lang="it-IT" sz="2400" dirty="0">
                <a:solidFill>
                  <a:srgbClr val="C00000"/>
                </a:solidFill>
              </a:rPr>
              <a:t>:</a:t>
            </a:r>
          </a:p>
          <a:p>
            <a:r>
              <a:rPr lang="it-IT" dirty="0" err="1">
                <a:solidFill>
                  <a:srgbClr val="C00000"/>
                </a:solidFill>
              </a:rPr>
              <a:t>Citadel</a:t>
            </a:r>
            <a:r>
              <a:rPr lang="it-IT" dirty="0">
                <a:solidFill>
                  <a:srgbClr val="C00000"/>
                </a:solidFill>
              </a:rPr>
              <a:t> e tumuli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410200" y="6172200"/>
            <a:ext cx="3350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Situla in bronzo dal </a:t>
            </a:r>
            <a:r>
              <a:rPr lang="it-IT" dirty="0" err="1">
                <a:solidFill>
                  <a:srgbClr val="FFFF00"/>
                </a:solidFill>
              </a:rPr>
              <a:t>Midas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Mound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355976" y="3645024"/>
            <a:ext cx="19543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Situla in bronzo da</a:t>
            </a:r>
          </a:p>
          <a:p>
            <a:r>
              <a:rPr lang="it-IT" dirty="0" err="1">
                <a:solidFill>
                  <a:schemeClr val="tx1">
                    <a:lumMod val="95000"/>
                  </a:schemeClr>
                </a:solidFill>
              </a:rPr>
              <a:t>Veio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. 725-700 a.C.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854950" y="685800"/>
            <a:ext cx="12890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Cerveteri: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Necropoli</a:t>
            </a:r>
          </a:p>
          <a:p>
            <a:r>
              <a:rPr lang="it-IT" sz="1600" dirty="0">
                <a:solidFill>
                  <a:srgbClr val="FFFF99"/>
                </a:solidFill>
              </a:rPr>
              <a:t>della Banditaccia </a:t>
            </a:r>
          </a:p>
          <a:p>
            <a:endParaRPr lang="it-IT" sz="1600" dirty="0">
              <a:solidFill>
                <a:srgbClr val="FFFF99"/>
              </a:solidFill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251520" y="2492896"/>
            <a:ext cx="398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Cerveteri: necropoli del Sorbo (da Canina)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v 20368 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16416" cy="55348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30723" name="Picture 3" descr="Grifi 2 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86200" cy="3771900"/>
          </a:xfrm>
          <a:prstGeom prst="rect">
            <a:avLst/>
          </a:prstGeom>
          <a:noFill/>
        </p:spPr>
      </p:pic>
      <p:pic>
        <p:nvPicPr>
          <p:cNvPr id="30726" name="Picture 6" descr="Tessuto da Deir el-Bahri ha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88640"/>
            <a:ext cx="5105400" cy="2786063"/>
          </a:xfrm>
          <a:prstGeom prst="rect">
            <a:avLst/>
          </a:prstGeom>
          <a:noFill/>
        </p:spPr>
      </p:pic>
      <p:pic>
        <p:nvPicPr>
          <p:cNvPr id="30730" name="Picture 10" descr="Arslan Tash Vacca con vite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149080"/>
            <a:ext cx="4757738" cy="2557463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88024" y="2996952"/>
            <a:ext cx="311976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99"/>
                </a:solidFill>
              </a:rPr>
              <a:t>Deir</a:t>
            </a:r>
            <a:r>
              <a:rPr lang="en-US" dirty="0">
                <a:solidFill>
                  <a:srgbClr val="FFFF99"/>
                </a:solidFill>
              </a:rPr>
              <a:t> el-</a:t>
            </a:r>
            <a:r>
              <a:rPr lang="en-US" dirty="0" err="1">
                <a:solidFill>
                  <a:srgbClr val="FFFF99"/>
                </a:solidFill>
              </a:rPr>
              <a:t>Bahri</a:t>
            </a:r>
            <a:r>
              <a:rPr lang="en-US" dirty="0">
                <a:solidFill>
                  <a:srgbClr val="FFFF99"/>
                </a:solidFill>
              </a:rPr>
              <a:t>, </a:t>
            </a:r>
            <a:r>
              <a:rPr lang="en-US" dirty="0" err="1">
                <a:solidFill>
                  <a:srgbClr val="FFFF99"/>
                </a:solidFill>
              </a:rPr>
              <a:t>tessuto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votivo</a:t>
            </a:r>
            <a:r>
              <a:rPr lang="en-US" dirty="0">
                <a:solidFill>
                  <a:srgbClr val="FFFF99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99"/>
                </a:solidFill>
              </a:rPr>
              <a:t>Hathor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nel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boschetto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di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papiri</a:t>
            </a:r>
            <a:r>
              <a:rPr lang="en-US" dirty="0">
                <a:solidFill>
                  <a:srgbClr val="FFFF99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99"/>
                </a:solidFill>
              </a:rPr>
              <a:t>Fine XVIII din., 1333-1307 </a:t>
            </a:r>
            <a:r>
              <a:rPr lang="en-US" dirty="0" err="1">
                <a:solidFill>
                  <a:srgbClr val="FFFF99"/>
                </a:solidFill>
              </a:rPr>
              <a:t>a.C</a:t>
            </a:r>
            <a:r>
              <a:rPr lang="en-US" dirty="0">
                <a:solidFill>
                  <a:srgbClr val="FFFF99"/>
                </a:solidFill>
              </a:rPr>
              <a:t>.</a:t>
            </a:r>
            <a:endParaRPr lang="it-IT" sz="2400" dirty="0">
              <a:solidFill>
                <a:srgbClr val="FFFF99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71600" y="5589240"/>
            <a:ext cx="29908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Avorio da </a:t>
            </a:r>
            <a:r>
              <a:rPr lang="it-IT" dirty="0" err="1">
                <a:solidFill>
                  <a:srgbClr val="FFFF99"/>
                </a:solidFill>
              </a:rPr>
              <a:t>Arslan-Tash</a:t>
            </a:r>
            <a:r>
              <a:rPr lang="it-IT" dirty="0">
                <a:solidFill>
                  <a:srgbClr val="FFFF99"/>
                </a:solidFill>
              </a:rPr>
              <a:t>.</a:t>
            </a:r>
          </a:p>
          <a:p>
            <a:r>
              <a:rPr lang="it-IT" dirty="0">
                <a:solidFill>
                  <a:srgbClr val="FFFF99"/>
                </a:solidFill>
              </a:rPr>
              <a:t>Fine I X – inizi VIII sec. a.C.</a:t>
            </a:r>
          </a:p>
          <a:p>
            <a:r>
              <a:rPr lang="it-IT" sz="1200" dirty="0" err="1">
                <a:solidFill>
                  <a:srgbClr val="FFFF99"/>
                </a:solidFill>
              </a:rPr>
              <a:t>Musée</a:t>
            </a:r>
            <a:r>
              <a:rPr lang="it-IT" sz="1200" dirty="0">
                <a:solidFill>
                  <a:srgbClr val="FFFF99"/>
                </a:solidFill>
              </a:rPr>
              <a:t> </a:t>
            </a:r>
            <a:r>
              <a:rPr lang="it-IT" sz="1200" dirty="0" err="1">
                <a:solidFill>
                  <a:srgbClr val="FFFF99"/>
                </a:solidFill>
              </a:rPr>
              <a:t>du</a:t>
            </a:r>
            <a:r>
              <a:rPr lang="it-IT" sz="1200" dirty="0">
                <a:solidFill>
                  <a:srgbClr val="FFFF99"/>
                </a:solidFill>
              </a:rPr>
              <a:t> Louvre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3861048"/>
            <a:ext cx="368350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it-IT" dirty="0">
                <a:solidFill>
                  <a:srgbClr val="FFFF99"/>
                </a:solidFill>
              </a:rPr>
              <a:t>Patera fenicia in argento dorato.</a:t>
            </a: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rgbClr val="FFFF99"/>
                </a:solidFill>
              </a:rPr>
              <a:t>Tomba Regolini-Galassi. 675-650 a.C.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5004048" y="4797152"/>
            <a:ext cx="4032448" cy="194421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076056" y="2492896"/>
            <a:ext cx="3888432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51520" y="2348880"/>
            <a:ext cx="4536504" cy="43924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79512" y="116632"/>
            <a:ext cx="8784976" cy="216024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nv 20368 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88640"/>
            <a:ext cx="2880320" cy="19169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076056" y="4653136"/>
            <a:ext cx="184544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24117-14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348880"/>
            <a:ext cx="2090806" cy="2088232"/>
          </a:xfrm>
          <a:prstGeom prst="rect">
            <a:avLst/>
          </a:prstGeom>
        </p:spPr>
      </p:pic>
      <p:pic>
        <p:nvPicPr>
          <p:cNvPr id="4" name="Immagine 3" descr="Inv 20365_DP808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60649"/>
            <a:ext cx="2164307" cy="1440159"/>
          </a:xfrm>
          <a:prstGeom prst="rect">
            <a:avLst/>
          </a:prstGeom>
        </p:spPr>
      </p:pic>
      <p:pic>
        <p:nvPicPr>
          <p:cNvPr id="5" name="Immagine 4" descr="Inv 20364 IFC ri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8005" y="260648"/>
            <a:ext cx="1733502" cy="1728192"/>
          </a:xfrm>
          <a:prstGeom prst="rect">
            <a:avLst/>
          </a:prstGeom>
        </p:spPr>
      </p:pic>
      <p:pic>
        <p:nvPicPr>
          <p:cNvPr id="7" name="Immagine 6" descr="VG 61565 (Markoe E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2420888"/>
            <a:ext cx="1900043" cy="1872208"/>
          </a:xfrm>
          <a:prstGeom prst="rect">
            <a:avLst/>
          </a:prstGeom>
        </p:spPr>
      </p:pic>
      <p:pic>
        <p:nvPicPr>
          <p:cNvPr id="9" name="Immagine 8" descr="Tomba Bernardini Gilded silver lebes with snake protom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2492896"/>
            <a:ext cx="1948258" cy="1800200"/>
          </a:xfrm>
          <a:prstGeom prst="rect">
            <a:avLst/>
          </a:prstGeom>
        </p:spPr>
      </p:pic>
      <p:pic>
        <p:nvPicPr>
          <p:cNvPr id="6" name="Immagine 5" descr="Inv 20367 ri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36718" y="260649"/>
            <a:ext cx="1719609" cy="1728192"/>
          </a:xfrm>
          <a:prstGeom prst="rect">
            <a:avLst/>
          </a:prstGeom>
        </p:spPr>
      </p:pic>
      <p:pic>
        <p:nvPicPr>
          <p:cNvPr id="10" name="Picture 14" descr="Patera del faraone t Bernardini ri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4365103"/>
            <a:ext cx="2016224" cy="2039235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251520" y="1772816"/>
            <a:ext cx="2138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Cerveteri: </a:t>
            </a:r>
            <a:r>
              <a:rPr lang="it-IT" sz="1400" dirty="0" err="1"/>
              <a:t>Regolini-Galassi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411760" y="6309320"/>
            <a:ext cx="1940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Palestrina</a:t>
            </a:r>
            <a:r>
              <a:rPr lang="it-IT" sz="1400" dirty="0"/>
              <a:t>: T. Bernardini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380312" y="3212976"/>
            <a:ext cx="15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2">
                    <a:lumMod val="50000"/>
                  </a:schemeClr>
                </a:solidFill>
              </a:rPr>
              <a:t>Pontecagnano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948264" y="5805264"/>
            <a:ext cx="2089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Palestrina</a:t>
            </a:r>
            <a:r>
              <a:rPr lang="it-IT" sz="1600" dirty="0"/>
              <a:t>: T. </a:t>
            </a:r>
            <a:r>
              <a:rPr lang="it-IT" sz="1600" dirty="0" err="1"/>
              <a:t>Barberini</a:t>
            </a:r>
            <a:endParaRPr lang="it-IT" sz="1600" dirty="0"/>
          </a:p>
        </p:txBody>
      </p:sp>
      <p:pic>
        <p:nvPicPr>
          <p:cNvPr id="20" name="Immagine 19" descr="T. Bernardini E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4365104"/>
            <a:ext cx="1929702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Kourion Cesnola 4556 (Cy7) 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4681538" cy="2524125"/>
          </a:xfrm>
          <a:prstGeom prst="rect">
            <a:avLst/>
          </a:prstGeo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827584" y="6093296"/>
            <a:ext cx="306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Kourion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Cesnola</a:t>
            </a:r>
            <a:r>
              <a:rPr lang="it-IT" dirty="0">
                <a:solidFill>
                  <a:srgbClr val="FFFF99"/>
                </a:solidFill>
              </a:rPr>
              <a:t> 4556 (Cy7)</a:t>
            </a:r>
          </a:p>
        </p:txBody>
      </p:sp>
      <p:pic>
        <p:nvPicPr>
          <p:cNvPr id="31754" name="Picture 10" descr="Louvre AO 20135 (Cy1) 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092" y="2667000"/>
            <a:ext cx="4737908" cy="2346176"/>
          </a:xfrm>
          <a:prstGeom prst="rect">
            <a:avLst/>
          </a:prstGeom>
          <a:noFill/>
        </p:spPr>
      </p:pic>
      <p:pic>
        <p:nvPicPr>
          <p:cNvPr id="31755" name="Picture 11" descr="Inv 20368 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208" y="476672"/>
            <a:ext cx="4762792" cy="2088232"/>
          </a:xfrm>
          <a:prstGeom prst="rect">
            <a:avLst/>
          </a:prstGeom>
          <a:noFill/>
        </p:spPr>
      </p:pic>
      <p:pic>
        <p:nvPicPr>
          <p:cNvPr id="31753" name="Picture 9" descr="Louvre AO 20135 (Cy1) 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363" y="4495800"/>
            <a:ext cx="2560637" cy="1951038"/>
          </a:xfrm>
          <a:prstGeom prst="rect">
            <a:avLst/>
          </a:prstGeom>
          <a:noFill/>
        </p:spPr>
      </p:pic>
      <p:pic>
        <p:nvPicPr>
          <p:cNvPr id="31758" name="Picture 14" descr="VG 61565 (Markoe E2) 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672"/>
            <a:ext cx="4280843" cy="1944216"/>
          </a:xfrm>
          <a:prstGeom prst="rect">
            <a:avLst/>
          </a:prstGeom>
          <a:noFill/>
        </p:spPr>
      </p:pic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80112" y="188640"/>
            <a:ext cx="2419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Regolini-Galassi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7544" y="2492896"/>
            <a:ext cx="3143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Palestrina</a:t>
            </a:r>
            <a:r>
              <a:rPr lang="it-IT" dirty="0">
                <a:solidFill>
                  <a:srgbClr val="FFFF99"/>
                </a:solidFill>
              </a:rPr>
              <a:t>, Tomba </a:t>
            </a:r>
            <a:r>
              <a:rPr lang="it-IT" dirty="0" err="1">
                <a:solidFill>
                  <a:srgbClr val="FFFF99"/>
                </a:solidFill>
              </a:rPr>
              <a:t>Bernardini</a:t>
            </a:r>
            <a:endParaRPr lang="it-IT" dirty="0">
              <a:solidFill>
                <a:srgbClr val="FFFF99"/>
              </a:solidFill>
            </a:endParaRPr>
          </a:p>
          <a:p>
            <a:r>
              <a:rPr lang="it-IT" sz="1400" dirty="0">
                <a:solidFill>
                  <a:srgbClr val="FFFF99"/>
                </a:solidFill>
              </a:rPr>
              <a:t>VG 61565 (</a:t>
            </a:r>
            <a:r>
              <a:rPr lang="it-IT" sz="1400" dirty="0" err="1">
                <a:solidFill>
                  <a:srgbClr val="FFFF99"/>
                </a:solidFill>
              </a:rPr>
              <a:t>Markoe</a:t>
            </a:r>
            <a:r>
              <a:rPr lang="it-IT" sz="1400" dirty="0">
                <a:solidFill>
                  <a:srgbClr val="FFFF99"/>
                </a:solidFill>
              </a:rPr>
              <a:t> E2)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724128" y="6309320"/>
            <a:ext cx="2855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Idalion</a:t>
            </a:r>
            <a:r>
              <a:rPr lang="it-IT" dirty="0">
                <a:solidFill>
                  <a:srgbClr val="FFFF99"/>
                </a:solidFill>
              </a:rPr>
              <a:t>: </a:t>
            </a:r>
            <a:r>
              <a:rPr lang="it-IT" sz="1400" dirty="0">
                <a:solidFill>
                  <a:srgbClr val="FFFF99"/>
                </a:solidFill>
              </a:rPr>
              <a:t>Louvre AO 20135 (Cy1)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esnola 4554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4572000" cy="4505325"/>
          </a:xfrm>
          <a:prstGeom prst="rect">
            <a:avLst/>
          </a:prstGeom>
          <a:noFill/>
        </p:spPr>
      </p:pic>
      <p:pic>
        <p:nvPicPr>
          <p:cNvPr id="33798" name="Picture 6" descr="Inv 20368 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276600"/>
            <a:ext cx="3733800" cy="3165475"/>
          </a:xfrm>
          <a:prstGeom prst="rect">
            <a:avLst/>
          </a:prstGeom>
          <a:noFill/>
        </p:spPr>
      </p:pic>
      <p:pic>
        <p:nvPicPr>
          <p:cNvPr id="33799" name="Picture 7" descr="Cesnola 4554 de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"/>
            <a:ext cx="4191000" cy="2392363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5229200"/>
            <a:ext cx="4321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Patera da </a:t>
            </a:r>
            <a:r>
              <a:rPr lang="it-IT" dirty="0" err="1">
                <a:solidFill>
                  <a:srgbClr val="FFFF99"/>
                </a:solidFill>
              </a:rPr>
              <a:t>Kourion</a:t>
            </a:r>
            <a:r>
              <a:rPr lang="it-IT" dirty="0">
                <a:solidFill>
                  <a:srgbClr val="FFFF99"/>
                </a:solidFill>
              </a:rPr>
              <a:t> (</a:t>
            </a:r>
            <a:r>
              <a:rPr lang="it-IT" dirty="0" err="1">
                <a:solidFill>
                  <a:srgbClr val="FFFF99"/>
                </a:solidFill>
              </a:rPr>
              <a:t>Cesnola</a:t>
            </a:r>
            <a:r>
              <a:rPr lang="it-IT" dirty="0">
                <a:solidFill>
                  <a:srgbClr val="FFFF99"/>
                </a:solidFill>
              </a:rPr>
              <a:t> 4554).</a:t>
            </a:r>
          </a:p>
          <a:p>
            <a:r>
              <a:rPr lang="it-IT" dirty="0">
                <a:solidFill>
                  <a:srgbClr val="FFFF99"/>
                </a:solidFill>
              </a:rPr>
              <a:t>Iscrizione: “Io sono di </a:t>
            </a:r>
            <a:r>
              <a:rPr lang="it-IT" dirty="0" err="1">
                <a:solidFill>
                  <a:srgbClr val="FFFF99"/>
                </a:solidFill>
              </a:rPr>
              <a:t>Akestor</a:t>
            </a:r>
            <a:r>
              <a:rPr lang="it-IT" dirty="0">
                <a:solidFill>
                  <a:srgbClr val="FFFF99"/>
                </a:solidFill>
              </a:rPr>
              <a:t>  re di </a:t>
            </a:r>
            <a:r>
              <a:rPr lang="it-IT" dirty="0" err="1">
                <a:solidFill>
                  <a:srgbClr val="FFFF99"/>
                </a:solidFill>
              </a:rPr>
              <a:t>Paphos</a:t>
            </a:r>
            <a:r>
              <a:rPr lang="it-IT" dirty="0">
                <a:solidFill>
                  <a:srgbClr val="FFFF99"/>
                </a:solidFill>
              </a:rPr>
              <a:t>”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997450" y="2780928"/>
            <a:ext cx="414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Patera da </a:t>
            </a:r>
            <a:r>
              <a:rPr lang="it-IT" sz="1600" dirty="0" err="1">
                <a:solidFill>
                  <a:srgbClr val="FFFF99"/>
                </a:solidFill>
              </a:rPr>
              <a:t>Kourion</a:t>
            </a:r>
            <a:r>
              <a:rPr lang="it-IT" sz="1600" dirty="0">
                <a:solidFill>
                  <a:srgbClr val="FFFF99"/>
                </a:solidFill>
              </a:rPr>
              <a:t> (</a:t>
            </a:r>
            <a:r>
              <a:rPr lang="it-IT" sz="1600" dirty="0" err="1">
                <a:solidFill>
                  <a:srgbClr val="FFFF99"/>
                </a:solidFill>
              </a:rPr>
              <a:t>Cesnola</a:t>
            </a:r>
            <a:r>
              <a:rPr lang="it-IT" sz="1600" dirty="0">
                <a:solidFill>
                  <a:srgbClr val="FFFF99"/>
                </a:solidFill>
              </a:rPr>
              <a:t> 4554): dettaglio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3995936" y="980728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9592" y="5949280"/>
            <a:ext cx="4320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Patera (MGE 20368) dalla Tomba Regolini-Galassi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251520" y="2924944"/>
            <a:ext cx="4320480" cy="3933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07504" y="260648"/>
            <a:ext cx="5832648" cy="22322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580" name="Picture 4" descr="Patera Bernardini de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863" y="304800"/>
            <a:ext cx="3005137" cy="2160588"/>
          </a:xfrm>
          <a:prstGeom prst="rect">
            <a:avLst/>
          </a:prstGeom>
          <a:noFill/>
        </p:spPr>
      </p:pic>
      <p:pic>
        <p:nvPicPr>
          <p:cNvPr id="24583" name="Picture 7" descr="Grifi 2a"/>
          <p:cNvPicPr>
            <a:picLocks noChangeAspect="1" noChangeArrowheads="1"/>
          </p:cNvPicPr>
          <p:nvPr/>
        </p:nvPicPr>
        <p:blipFill>
          <a:blip r:embed="rId3" cstate="print"/>
          <a:srcRect l="17296" t="23127" r="22168"/>
          <a:stretch>
            <a:fillRect/>
          </a:stretch>
        </p:blipFill>
        <p:spPr bwMode="auto">
          <a:xfrm>
            <a:off x="3491880" y="291126"/>
            <a:ext cx="2304256" cy="182362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514600" y="2209800"/>
            <a:ext cx="2720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FF99"/>
                </a:solidFill>
              </a:rPr>
              <a:t>Tomba  Regolini-Galassi</a:t>
            </a:r>
          </a:p>
        </p:txBody>
      </p:sp>
      <p:pic>
        <p:nvPicPr>
          <p:cNvPr id="24586" name="Picture 10" descr="24117-14-det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43200"/>
            <a:ext cx="3657600" cy="3556000"/>
          </a:xfrm>
          <a:prstGeom prst="rect">
            <a:avLst/>
          </a:prstGeom>
          <a:noFill/>
        </p:spPr>
      </p:pic>
      <p:pic>
        <p:nvPicPr>
          <p:cNvPr id="24590" name="Picture 14" descr="Patera del faraone t Bernardini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1154" y="2590800"/>
            <a:ext cx="3462971" cy="3502496"/>
          </a:xfrm>
          <a:prstGeom prst="rect">
            <a:avLst/>
          </a:prstGeom>
          <a:noFill/>
        </p:spPr>
      </p:pic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8382000" y="22098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20367- tond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3240360" cy="2044024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04800" y="6216650"/>
            <a:ext cx="396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Pontecagnano</a:t>
            </a:r>
            <a:endParaRPr lang="it-IT" dirty="0">
              <a:solidFill>
                <a:srgbClr val="FFFF99"/>
              </a:solidFill>
            </a:endParaRPr>
          </a:p>
          <a:p>
            <a:r>
              <a:rPr lang="it-IT" dirty="0">
                <a:solidFill>
                  <a:srgbClr val="FFFF99"/>
                </a:solidFill>
              </a:rPr>
              <a:t>Firma di  “</a:t>
            </a:r>
            <a:r>
              <a:rPr lang="it-IT" dirty="0" err="1">
                <a:solidFill>
                  <a:srgbClr val="FFFF99"/>
                </a:solidFill>
              </a:rPr>
              <a:t>Balašī</a:t>
            </a:r>
            <a:r>
              <a:rPr lang="it-IT" dirty="0">
                <a:solidFill>
                  <a:srgbClr val="FFFF99"/>
                </a:solidFill>
              </a:rPr>
              <a:t> , figlio del fonditore” 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060950" y="6021288"/>
            <a:ext cx="408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Palestrina</a:t>
            </a:r>
            <a:r>
              <a:rPr lang="it-IT" dirty="0">
                <a:solidFill>
                  <a:srgbClr val="FFFF99"/>
                </a:solidFill>
              </a:rPr>
              <a:t>: Tomba </a:t>
            </a:r>
            <a:r>
              <a:rPr lang="it-IT" dirty="0" err="1">
                <a:solidFill>
                  <a:srgbClr val="FFFF99"/>
                </a:solidFill>
              </a:rPr>
              <a:t>Bernardini</a:t>
            </a:r>
            <a:r>
              <a:rPr lang="it-IT" dirty="0">
                <a:solidFill>
                  <a:srgbClr val="FFFF99"/>
                </a:solidFill>
              </a:rPr>
              <a:t>.</a:t>
            </a:r>
          </a:p>
          <a:p>
            <a:r>
              <a:rPr lang="it-IT" dirty="0">
                <a:solidFill>
                  <a:srgbClr val="FFFF99"/>
                </a:solidFill>
              </a:rPr>
              <a:t>Firma di  “</a:t>
            </a:r>
            <a:r>
              <a:rPr lang="it-IT" dirty="0" err="1">
                <a:solidFill>
                  <a:srgbClr val="FFFF99"/>
                </a:solidFill>
              </a:rPr>
              <a:t>Ešmunya</a:t>
            </a:r>
            <a:r>
              <a:rPr lang="it-IT" dirty="0">
                <a:solidFill>
                  <a:srgbClr val="FFFF99"/>
                </a:solidFill>
              </a:rPr>
              <a:t>’ad, figlio di  ‘</a:t>
            </a:r>
            <a:r>
              <a:rPr lang="it-IT" dirty="0" err="1">
                <a:solidFill>
                  <a:srgbClr val="FFFF99"/>
                </a:solidFill>
              </a:rPr>
              <a:t>Ašto</a:t>
            </a:r>
            <a:r>
              <a:rPr lang="it-IT" dirty="0">
                <a:solidFill>
                  <a:srgbClr val="FFFF99"/>
                </a:solidFill>
              </a:rPr>
              <a:t>”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nv 20365_DP80821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8640"/>
            <a:ext cx="5400600" cy="3902974"/>
          </a:xfrm>
          <a:prstGeom prst="rect">
            <a:avLst/>
          </a:prstGeom>
        </p:spPr>
      </p:pic>
      <p:pic>
        <p:nvPicPr>
          <p:cNvPr id="2" name="Immagine 1" descr="Inv 20365_DP80814 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17032"/>
            <a:ext cx="4355976" cy="289906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4221088"/>
            <a:ext cx="4091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Coppa in argento dorato a doppia  parete</a:t>
            </a:r>
          </a:p>
          <a:p>
            <a:r>
              <a:rPr lang="it-IT" dirty="0"/>
              <a:t>decorata a sbalzo e cesello.</a:t>
            </a:r>
          </a:p>
          <a:p>
            <a:r>
              <a:rPr lang="it-IT" dirty="0"/>
              <a:t>Tomba Regolini-Galassi</a:t>
            </a:r>
          </a:p>
        </p:txBody>
      </p:sp>
      <p:pic>
        <p:nvPicPr>
          <p:cNvPr id="5" name="Picture 8" descr="20461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88640"/>
            <a:ext cx="1745109" cy="2924157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796136" y="2996952"/>
            <a:ext cx="3156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Oinochoe</a:t>
            </a:r>
            <a:r>
              <a:rPr lang="it-IT" sz="1600" dirty="0"/>
              <a:t>  di tipo fenicio in argento</a:t>
            </a:r>
          </a:p>
          <a:p>
            <a:r>
              <a:rPr lang="it-IT" sz="1600" dirty="0"/>
              <a:t> con  doratura sulla palmetta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364iscr-3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800600"/>
            <a:ext cx="2679700" cy="1781175"/>
          </a:xfrm>
          <a:prstGeom prst="rect">
            <a:avLst/>
          </a:prstGeom>
          <a:noFill/>
        </p:spPr>
      </p:pic>
      <p:pic>
        <p:nvPicPr>
          <p:cNvPr id="32772" name="Picture 4" descr="20364macro-8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419600"/>
            <a:ext cx="2984500" cy="1982788"/>
          </a:xfrm>
          <a:prstGeom prst="rect">
            <a:avLst/>
          </a:prstGeom>
          <a:noFill/>
        </p:spPr>
      </p:pic>
      <p:pic>
        <p:nvPicPr>
          <p:cNvPr id="32773" name="Picture 5" descr="20364macro-10 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029200"/>
            <a:ext cx="2133600" cy="1417638"/>
          </a:xfrm>
          <a:prstGeom prst="rect">
            <a:avLst/>
          </a:prstGeom>
          <a:noFill/>
        </p:spPr>
      </p:pic>
      <p:pic>
        <p:nvPicPr>
          <p:cNvPr id="32775" name="Picture 7" descr="20364 - apograf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429000"/>
            <a:ext cx="2686050" cy="1012825"/>
          </a:xfrm>
          <a:prstGeom prst="rect">
            <a:avLst/>
          </a:prstGeom>
          <a:noFill/>
        </p:spPr>
      </p:pic>
      <p:sp>
        <p:nvSpPr>
          <p:cNvPr id="32776" name="Line 8"/>
          <p:cNvSpPr>
            <a:spLocks noChangeShapeType="1"/>
          </p:cNvSpPr>
          <p:nvPr/>
        </p:nvSpPr>
        <p:spPr bwMode="auto">
          <a:xfrm flipH="1" flipV="1">
            <a:off x="5334000" y="5943600"/>
            <a:ext cx="1066800" cy="152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>
            <a:off x="2743200" y="4191000"/>
            <a:ext cx="228600" cy="83820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2779" name="Picture 11" descr="Tomba Bernardini Gilded silver lebes with snake protom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533400"/>
            <a:ext cx="3181350" cy="2938463"/>
          </a:xfrm>
          <a:prstGeom prst="rect">
            <a:avLst/>
          </a:prstGeom>
          <a:noFill/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4953000" y="3505200"/>
            <a:ext cx="34798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Palestrina, Bernardini Tomb.</a:t>
            </a:r>
          </a:p>
          <a:p>
            <a:r>
              <a:rPr lang="it-IT" sz="1600">
                <a:solidFill>
                  <a:srgbClr val="FFFF99"/>
                </a:solidFill>
              </a:rPr>
              <a:t>Silver-gilt lebes with snake protomes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505200" y="6491288"/>
            <a:ext cx="354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Cerveteri, Regolini-Galassi Tomb</a:t>
            </a:r>
          </a:p>
        </p:txBody>
      </p:sp>
      <p:pic>
        <p:nvPicPr>
          <p:cNvPr id="32782" name="Picture 14" descr="Inv 20364 IFC r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"/>
            <a:ext cx="3327400" cy="3373438"/>
          </a:xfrm>
          <a:prstGeom prst="rect">
            <a:avLst/>
          </a:prstGeom>
          <a:noFill/>
        </p:spPr>
      </p:pic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733800" y="2286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Reworked bowls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9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966369" cy="4464496"/>
          </a:xfrm>
          <a:prstGeom prst="rect">
            <a:avLst/>
          </a:prstGeom>
        </p:spPr>
      </p:pic>
      <p:pic>
        <p:nvPicPr>
          <p:cNvPr id="3" name="Immagine 2" descr="49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620688"/>
            <a:ext cx="4939116" cy="2808312"/>
          </a:xfrm>
          <a:prstGeom prst="rect">
            <a:avLst/>
          </a:prstGeom>
        </p:spPr>
      </p:pic>
      <p:pic>
        <p:nvPicPr>
          <p:cNvPr id="4" name="Immagine 3" descr="49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717032"/>
            <a:ext cx="5220072" cy="29680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9552" y="5157192"/>
            <a:ext cx="275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Situla di </a:t>
            </a:r>
            <a:r>
              <a:rPr lang="it-IT" dirty="0" err="1"/>
              <a:t>Plikaśna</a:t>
            </a:r>
            <a:r>
              <a:rPr lang="it-IT" dirty="0"/>
              <a:t> da Chiusi.</a:t>
            </a:r>
          </a:p>
          <a:p>
            <a:r>
              <a:rPr lang="it-IT" dirty="0"/>
              <a:t>Circa 650 a.C.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DSCN27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0988"/>
            <a:ext cx="4608512" cy="3456384"/>
          </a:xfrm>
          <a:prstGeom prst="rect">
            <a:avLst/>
          </a:prstGeom>
          <a:noFill/>
        </p:spPr>
      </p:pic>
      <p:pic>
        <p:nvPicPr>
          <p:cNvPr id="5123" name="Picture 3" descr="Tomba R-G - Pianta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24" y="4581128"/>
            <a:ext cx="3079399" cy="2127434"/>
          </a:xfrm>
          <a:prstGeom prst="rect">
            <a:avLst/>
          </a:prstGeom>
          <a:noFill/>
        </p:spPr>
      </p:pic>
      <p:pic>
        <p:nvPicPr>
          <p:cNvPr id="5124" name="Picture 4" descr="Immagine da libro 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2948"/>
            <a:ext cx="5328592" cy="3383391"/>
          </a:xfrm>
          <a:prstGeom prst="rect">
            <a:avLst/>
          </a:prstGeom>
          <a:noFill/>
        </p:spPr>
      </p:pic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3657600" y="381000"/>
            <a:ext cx="762000" cy="30480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413125" y="5984875"/>
            <a:ext cx="336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77136" y="188640"/>
            <a:ext cx="35668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99"/>
                </a:solidFill>
              </a:rPr>
              <a:t>I tumuli del </a:t>
            </a:r>
            <a:r>
              <a:rPr lang="en-US" sz="1600" dirty="0" err="1">
                <a:solidFill>
                  <a:srgbClr val="FFFF99"/>
                </a:solidFill>
              </a:rPr>
              <a:t>Sorbo</a:t>
            </a:r>
            <a:r>
              <a:rPr lang="en-US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secondo</a:t>
            </a:r>
            <a:r>
              <a:rPr lang="en-US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Canina</a:t>
            </a:r>
            <a:r>
              <a:rPr lang="en-US" sz="1600" dirty="0">
                <a:solidFill>
                  <a:srgbClr val="FFFF99"/>
                </a:solidFill>
              </a:rPr>
              <a:t>: al </a:t>
            </a:r>
            <a:r>
              <a:rPr lang="en-US" sz="1600" dirty="0" err="1">
                <a:solidFill>
                  <a:srgbClr val="FFFF99"/>
                </a:solidFill>
              </a:rPr>
              <a:t>centro</a:t>
            </a:r>
            <a:r>
              <a:rPr lang="en-US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il</a:t>
            </a:r>
            <a:r>
              <a:rPr lang="en-US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tumulo</a:t>
            </a:r>
            <a:r>
              <a:rPr lang="en-US" sz="1600" dirty="0">
                <a:solidFill>
                  <a:srgbClr val="FFFF99"/>
                </a:solidFill>
              </a:rPr>
              <a:t> Regolini-Galassi</a:t>
            </a:r>
            <a:endParaRPr lang="it-IT" sz="1600" dirty="0">
              <a:solidFill>
                <a:srgbClr val="FFFF99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Cerveteri: Tomba  </a:t>
            </a:r>
            <a:r>
              <a:rPr lang="it-IT" sz="2000" dirty="0" err="1">
                <a:solidFill>
                  <a:schemeClr val="accent6">
                    <a:lumMod val="50000"/>
                  </a:schemeClr>
                </a:solidFill>
              </a:rPr>
              <a:t>Regolini-Galassi</a:t>
            </a:r>
            <a:endParaRPr lang="it-IT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Regolini Galassi veduta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0984" y="1052736"/>
            <a:ext cx="2804983" cy="364477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572000" y="404664"/>
            <a:ext cx="4392488" cy="4032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427984" y="4653136"/>
            <a:ext cx="4464496" cy="22048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Francavilla Maritti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05173" cy="417646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3" name="Immagine 2" descr="Vetulonia Poggio alla Guardia t. V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139952" cy="2704708"/>
          </a:xfrm>
          <a:prstGeom prst="rect">
            <a:avLst/>
          </a:prstGeom>
        </p:spPr>
      </p:pic>
      <p:pic>
        <p:nvPicPr>
          <p:cNvPr id="4" name="Immagine 3" descr="TdG Kat 6 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941168"/>
            <a:ext cx="1739656" cy="1388275"/>
          </a:xfrm>
          <a:prstGeom prst="rect">
            <a:avLst/>
          </a:prstGeom>
        </p:spPr>
      </p:pic>
      <p:pic>
        <p:nvPicPr>
          <p:cNvPr id="5" name="Immagine 4" descr="Vetulonia PaG VII d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140968"/>
            <a:ext cx="1623836" cy="1184733"/>
          </a:xfrm>
          <a:prstGeom prst="rect">
            <a:avLst/>
          </a:prstGeom>
        </p:spPr>
      </p:pic>
      <p:pic>
        <p:nvPicPr>
          <p:cNvPr id="6" name="Immagine 5" descr="Vetulonia PaG VII d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3140968"/>
            <a:ext cx="1709005" cy="1152127"/>
          </a:xfrm>
          <a:prstGeom prst="rect">
            <a:avLst/>
          </a:prstGeom>
        </p:spPr>
      </p:pic>
      <p:pic>
        <p:nvPicPr>
          <p:cNvPr id="7" name="Immagine 6" descr="TdG Kat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4536952"/>
            <a:ext cx="2183595" cy="23210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123728" y="5949280"/>
            <a:ext cx="232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Tomba del Guerriero</a:t>
            </a:r>
          </a:p>
          <a:p>
            <a:r>
              <a:rPr lang="it-IT" dirty="0"/>
              <a:t>Tarquinia. 730-720 a.C.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56176" y="1772816"/>
            <a:ext cx="109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Vetulonia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43608" y="4581128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Francavilla Marittima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51520" y="260648"/>
            <a:ext cx="8712968" cy="24482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 descr="TdG Kat 5 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404664"/>
            <a:ext cx="2334876" cy="1944216"/>
          </a:xfrm>
          <a:prstGeom prst="rect">
            <a:avLst/>
          </a:prstGeom>
        </p:spPr>
      </p:pic>
      <p:pic>
        <p:nvPicPr>
          <p:cNvPr id="4" name="Immagine 3" descr="TdG Kat 5 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2664296" cy="1914879"/>
          </a:xfrm>
          <a:prstGeom prst="rect">
            <a:avLst/>
          </a:prstGeom>
        </p:spPr>
      </p:pic>
      <p:pic>
        <p:nvPicPr>
          <p:cNvPr id="5" name="Immagine 4" descr="TdG Kat 4 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4664"/>
            <a:ext cx="3163448" cy="1682976"/>
          </a:xfrm>
          <a:prstGeom prst="rect">
            <a:avLst/>
          </a:prstGeom>
        </p:spPr>
      </p:pic>
      <p:pic>
        <p:nvPicPr>
          <p:cNvPr id="6" name="Picture 16" descr="Servizio vasi in argen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356992"/>
            <a:ext cx="7772400" cy="3243262"/>
          </a:xfrm>
          <a:prstGeom prst="rect">
            <a:avLst/>
          </a:prstGeom>
          <a:noFill/>
        </p:spPr>
      </p:pic>
      <p:pic>
        <p:nvPicPr>
          <p:cNvPr id="7" name="Picture 5" descr="iscrizione"/>
          <p:cNvPicPr>
            <a:picLocks noChangeAspect="1" noChangeArrowheads="1"/>
          </p:cNvPicPr>
          <p:nvPr/>
        </p:nvPicPr>
        <p:blipFill>
          <a:blip r:embed="rId6" cstate="print"/>
          <a:srcRect l="11226" t="5281" r="8304" b="15020"/>
          <a:stretch>
            <a:fillRect/>
          </a:stretch>
        </p:blipFill>
        <p:spPr bwMode="auto">
          <a:xfrm>
            <a:off x="5580112" y="2852936"/>
            <a:ext cx="2736304" cy="1656184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>
            <a:off x="7092280" y="4365104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_MG_11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212976"/>
            <a:ext cx="3173288" cy="778297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580112" y="2204864"/>
            <a:ext cx="311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Tomba del Guerriero. Tarquinia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4293096"/>
            <a:ext cx="241931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Tomba Regolini-Galassi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oinochoe tipo fenicio San Sever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1277938" cy="3124200"/>
          </a:xfrm>
          <a:prstGeom prst="rect">
            <a:avLst/>
          </a:prstGeom>
          <a:noFill/>
        </p:spPr>
      </p:pic>
      <p:pic>
        <p:nvPicPr>
          <p:cNvPr id="21512" name="Picture 8" descr="20461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8600"/>
            <a:ext cx="1889125" cy="3165475"/>
          </a:xfrm>
          <a:prstGeom prst="rect">
            <a:avLst/>
          </a:prstGeom>
          <a:noFill/>
        </p:spPr>
      </p:pic>
      <p:pic>
        <p:nvPicPr>
          <p:cNvPr id="21513" name="Picture 9" descr="20461 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0999"/>
            <a:ext cx="1681336" cy="2548551"/>
          </a:xfrm>
          <a:prstGeom prst="rect">
            <a:avLst/>
          </a:prstGeom>
          <a:noFill/>
        </p:spPr>
      </p:pic>
      <p:pic>
        <p:nvPicPr>
          <p:cNvPr id="21515" name="Picture 11" descr="Shefton Paradise flower f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60648"/>
            <a:ext cx="2355703" cy="2736304"/>
          </a:xfrm>
          <a:prstGeom prst="rect">
            <a:avLst/>
          </a:prstGeom>
          <a:noFill/>
        </p:spPr>
      </p:pic>
      <p:sp>
        <p:nvSpPr>
          <p:cNvPr id="21516" name="Line 12"/>
          <p:cNvSpPr>
            <a:spLocks noChangeShapeType="1"/>
          </p:cNvSpPr>
          <p:nvPr/>
        </p:nvSpPr>
        <p:spPr bwMode="auto">
          <a:xfrm flipV="1">
            <a:off x="5364088" y="692696"/>
            <a:ext cx="864096" cy="6941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6516216" y="2924944"/>
            <a:ext cx="2002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Avorio  fenicio.</a:t>
            </a:r>
          </a:p>
          <a:p>
            <a:r>
              <a:rPr lang="it-IT" sz="1200" dirty="0">
                <a:solidFill>
                  <a:srgbClr val="FFFF99"/>
                </a:solidFill>
              </a:rPr>
              <a:t>Oxford, </a:t>
            </a:r>
            <a:r>
              <a:rPr lang="it-IT" sz="1200" dirty="0" err="1">
                <a:solidFill>
                  <a:srgbClr val="FFFF99"/>
                </a:solidFill>
              </a:rPr>
              <a:t>Ashmolean</a:t>
            </a:r>
            <a:r>
              <a:rPr lang="it-IT" sz="1200" dirty="0">
                <a:solidFill>
                  <a:srgbClr val="FFFF99"/>
                </a:solidFill>
              </a:rPr>
              <a:t> </a:t>
            </a:r>
            <a:r>
              <a:rPr lang="it-IT" sz="1200" dirty="0" err="1">
                <a:solidFill>
                  <a:srgbClr val="FFFF99"/>
                </a:solidFill>
              </a:rPr>
              <a:t>Museum</a:t>
            </a:r>
            <a:endParaRPr lang="it-IT" sz="1200" dirty="0">
              <a:solidFill>
                <a:srgbClr val="FFFF99"/>
              </a:solidFill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228600" y="3276600"/>
            <a:ext cx="1927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San Severino </a:t>
            </a:r>
          </a:p>
          <a:p>
            <a:r>
              <a:rPr lang="it-IT" sz="1400" dirty="0">
                <a:solidFill>
                  <a:srgbClr val="FFFF99"/>
                </a:solidFill>
              </a:rPr>
              <a:t>Monte Penna tomba 14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28600" y="228600"/>
            <a:ext cx="1905000" cy="3657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3962400" y="20574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5" name="Immagine 14" descr="Inv 20217 d.jpg"/>
          <p:cNvPicPr>
            <a:picLocks noChangeAspect="1"/>
          </p:cNvPicPr>
          <p:nvPr/>
        </p:nvPicPr>
        <p:blipFill>
          <a:blip r:embed="rId6" cstate="print"/>
          <a:srcRect l="12498" t="13586" r="12515" b="8781"/>
          <a:stretch>
            <a:fillRect/>
          </a:stretch>
        </p:blipFill>
        <p:spPr>
          <a:xfrm>
            <a:off x="2267744" y="3645024"/>
            <a:ext cx="1800200" cy="3000333"/>
          </a:xfrm>
          <a:prstGeom prst="rect">
            <a:avLst/>
          </a:prstGeom>
        </p:spPr>
      </p:pic>
      <p:pic>
        <p:nvPicPr>
          <p:cNvPr id="16" name="Immagine 15" descr="Vivaro Brocca fenicia.jpg"/>
          <p:cNvPicPr>
            <a:picLocks noChangeAspect="1"/>
          </p:cNvPicPr>
          <p:nvPr/>
        </p:nvPicPr>
        <p:blipFill>
          <a:blip r:embed="rId7" cstate="print"/>
          <a:srcRect l="16687" r="5582" b="3403"/>
          <a:stretch>
            <a:fillRect/>
          </a:stretch>
        </p:blipFill>
        <p:spPr>
          <a:xfrm>
            <a:off x="4283968" y="3356992"/>
            <a:ext cx="2016224" cy="298549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9512" y="5589240"/>
            <a:ext cx="2007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Cerveteri.</a:t>
            </a:r>
          </a:p>
          <a:p>
            <a:r>
              <a:rPr lang="it-IT" dirty="0"/>
              <a:t>Tomba del Tripode.</a:t>
            </a:r>
          </a:p>
          <a:p>
            <a:r>
              <a:rPr lang="it-IT" dirty="0"/>
              <a:t>700-675 a.C.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83969" y="6211669"/>
            <a:ext cx="208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Tomba del </a:t>
            </a:r>
            <a:r>
              <a:rPr lang="it-IT" sz="1600" dirty="0" err="1">
                <a:solidFill>
                  <a:srgbClr val="FF0000"/>
                </a:solidFill>
              </a:rPr>
              <a:t>Vivaro</a:t>
            </a:r>
            <a:r>
              <a:rPr lang="it-IT" sz="1600" dirty="0">
                <a:solidFill>
                  <a:srgbClr val="FF0000"/>
                </a:solidFill>
              </a:rPr>
              <a:t> .</a:t>
            </a:r>
          </a:p>
          <a:p>
            <a:r>
              <a:rPr lang="it-IT" sz="1600" dirty="0">
                <a:solidFill>
                  <a:srgbClr val="FF0000"/>
                </a:solidFill>
              </a:rPr>
              <a:t>720-675 a.C.</a:t>
            </a:r>
            <a:endParaRPr lang="it-IT" dirty="0"/>
          </a:p>
        </p:txBody>
      </p:sp>
      <p:pic>
        <p:nvPicPr>
          <p:cNvPr id="19" name="Immagine 18" descr="TdG Kat 77 di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3573016"/>
            <a:ext cx="1955314" cy="2664296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732955" y="6273225"/>
            <a:ext cx="213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Tarquinia. T. del Guerriero.</a:t>
            </a:r>
          </a:p>
          <a:p>
            <a:r>
              <a:rPr lang="it-IT" sz="1400" dirty="0"/>
              <a:t>730-720 a.C.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995936" y="2924944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Regolini-Galassi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Pisside Baltimora (ex R-G 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788" y="228600"/>
            <a:ext cx="3097212" cy="5334000"/>
          </a:xfrm>
          <a:prstGeom prst="rect">
            <a:avLst/>
          </a:prstGeom>
          <a:noFill/>
        </p:spPr>
      </p:pic>
      <p:pic>
        <p:nvPicPr>
          <p:cNvPr id="34823" name="Picture 7" descr="20443 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62400"/>
            <a:ext cx="2378075" cy="2019300"/>
          </a:xfrm>
          <a:prstGeom prst="rect">
            <a:avLst/>
          </a:prstGeom>
          <a:noFill/>
        </p:spPr>
      </p:pic>
      <p:pic>
        <p:nvPicPr>
          <p:cNvPr id="34824" name="Picture 8" descr="20443 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"/>
            <a:ext cx="3206750" cy="2776538"/>
          </a:xfrm>
          <a:prstGeom prst="rect">
            <a:avLst/>
          </a:prstGeom>
          <a:noFill/>
        </p:spPr>
      </p:pic>
      <p:pic>
        <p:nvPicPr>
          <p:cNvPr id="34825" name="Picture 9" descr="20443 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429000"/>
            <a:ext cx="2935288" cy="2506663"/>
          </a:xfrm>
          <a:prstGeom prst="rect">
            <a:avLst/>
          </a:prstGeom>
          <a:noFill/>
        </p:spPr>
      </p:pic>
      <p:pic>
        <p:nvPicPr>
          <p:cNvPr id="34826" name="Picture 10" descr="20443 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066800"/>
            <a:ext cx="2438400" cy="2103438"/>
          </a:xfrm>
          <a:prstGeom prst="rect">
            <a:avLst/>
          </a:prstGeom>
          <a:noFill/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838200" y="6019800"/>
            <a:ext cx="3591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Pisside in avorio. T. Regolini-Galassi 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6161088" y="5791200"/>
            <a:ext cx="27963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Pisside in avorio.</a:t>
            </a:r>
          </a:p>
          <a:p>
            <a:r>
              <a:rPr lang="it-IT" sz="1600" dirty="0">
                <a:solidFill>
                  <a:srgbClr val="FFFF99"/>
                </a:solidFill>
              </a:rPr>
              <a:t>Baltimore, </a:t>
            </a:r>
            <a:r>
              <a:rPr lang="it-IT" sz="1600" dirty="0" err="1">
                <a:solidFill>
                  <a:srgbClr val="FFFF99"/>
                </a:solidFill>
              </a:rPr>
              <a:t>Walters</a:t>
            </a:r>
            <a:r>
              <a:rPr lang="it-IT" sz="1600" dirty="0">
                <a:solidFill>
                  <a:srgbClr val="FFFF99"/>
                </a:solidFill>
              </a:rPr>
              <a:t> Art </a:t>
            </a:r>
            <a:r>
              <a:rPr lang="it-IT" sz="1600" dirty="0" err="1">
                <a:solidFill>
                  <a:srgbClr val="FFFF99"/>
                </a:solidFill>
              </a:rPr>
              <a:t>Gallery</a:t>
            </a:r>
            <a:r>
              <a:rPr lang="it-IT" sz="1600" dirty="0"/>
              <a:t>.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0443 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3359150" cy="2908300"/>
          </a:xfrm>
          <a:prstGeom prst="rect">
            <a:avLst/>
          </a:prstGeom>
          <a:noFill/>
        </p:spPr>
      </p:pic>
      <p:pic>
        <p:nvPicPr>
          <p:cNvPr id="35846" name="Picture 6" descr="20234 Piatto Calabresi de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57200"/>
            <a:ext cx="2884488" cy="4038600"/>
          </a:xfrm>
          <a:prstGeom prst="rect">
            <a:avLst/>
          </a:prstGeom>
          <a:noFill/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181600" y="5791200"/>
            <a:ext cx="2514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Ceramica </a:t>
            </a:r>
            <a:r>
              <a:rPr lang="it-IT" sz="1600" dirty="0" err="1">
                <a:solidFill>
                  <a:srgbClr val="FFFF99"/>
                </a:solidFill>
              </a:rPr>
              <a:t>white-on-red</a:t>
            </a:r>
            <a:r>
              <a:rPr lang="it-IT" sz="1600" dirty="0">
                <a:solidFill>
                  <a:srgbClr val="FFFF99"/>
                </a:solidFill>
              </a:rPr>
              <a:t>.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Tomba Regolini-Galassi.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867400" y="4572000"/>
            <a:ext cx="28414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Piatto in bucchero.</a:t>
            </a:r>
          </a:p>
          <a:p>
            <a:r>
              <a:rPr lang="it-IT" dirty="0">
                <a:solidFill>
                  <a:srgbClr val="FFFF99"/>
                </a:solidFill>
              </a:rPr>
              <a:t>Cerveteri.  Tomba Calabresi.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971600" y="3212976"/>
            <a:ext cx="36689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Pisside in avorio. Tomba Regolini-Galassi.</a:t>
            </a:r>
          </a:p>
        </p:txBody>
      </p:sp>
      <p:pic>
        <p:nvPicPr>
          <p:cNvPr id="8" name="Immagine 7" descr="IMG_9381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17032"/>
            <a:ext cx="4320480" cy="2880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Sannibale\Desktop\Foto di confronto\Andrews fig 67 Bracciali di Ramesse 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434" y="3140968"/>
            <a:ext cx="3618566" cy="2251050"/>
          </a:xfrm>
          <a:prstGeom prst="rect">
            <a:avLst/>
          </a:prstGeom>
          <a:noFill/>
        </p:spPr>
      </p:pic>
      <p:pic>
        <p:nvPicPr>
          <p:cNvPr id="15363" name="Picture 3" descr="C:\Documents and Settings\Sannibale\Desktop\Foto di confronto\Fibula Tarqui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28600"/>
            <a:ext cx="3641079" cy="2264296"/>
          </a:xfrm>
          <a:prstGeom prst="rect">
            <a:avLst/>
          </a:prstGeom>
          <a:noFill/>
        </p:spPr>
      </p:pic>
      <p:pic>
        <p:nvPicPr>
          <p:cNvPr id="15364" name="Picture 4" descr="C:\Documents and Settings\Sannibale\Desktop\Foto di confronto\collana Dilbat Wolters fig 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4664"/>
            <a:ext cx="3478088" cy="2256833"/>
          </a:xfrm>
          <a:prstGeom prst="rect">
            <a:avLst/>
          </a:prstGeom>
          <a:noFill/>
        </p:spPr>
      </p:pic>
      <p:pic>
        <p:nvPicPr>
          <p:cNvPr id="15365" name="Picture 5" descr="C:\Documents and Settings\Sannibale\Desktop\Foto di confronto\Mardikh t Signore dei Capri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24944"/>
            <a:ext cx="2771800" cy="2662231"/>
          </a:xfrm>
          <a:prstGeom prst="rect">
            <a:avLst/>
          </a:prstGeom>
          <a:noFill/>
        </p:spPr>
      </p:pic>
      <p:pic>
        <p:nvPicPr>
          <p:cNvPr id="15366" name="Picture 6" descr="C:\Documents and Settings\Sannibale\Desktop\Foto di confronto\Wolters fig 68 Orecchino da Tepe Sial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6320" y="4005064"/>
            <a:ext cx="2274762" cy="2088232"/>
          </a:xfrm>
          <a:prstGeom prst="rect">
            <a:avLst/>
          </a:prstGeom>
          <a:noFill/>
        </p:spPr>
      </p:pic>
      <p:pic>
        <p:nvPicPr>
          <p:cNvPr id="15367" name="Picture 7" descr="C:\Documents and Settings\Sannibale\Desktop\Foto di confronto\Wolters 1983 n 57 Susa Ir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548680"/>
            <a:ext cx="1101122" cy="2448272"/>
          </a:xfrm>
          <a:prstGeom prst="rect">
            <a:avLst/>
          </a:prstGeom>
          <a:noFill/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11560" y="2420888"/>
            <a:ext cx="275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>
                <a:solidFill>
                  <a:srgbClr val="990000"/>
                </a:solidFill>
              </a:rPr>
              <a:t>Tarquinia, 750 a.C.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0" y="5661248"/>
            <a:ext cx="3216275" cy="72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it-IT" sz="1600" dirty="0" err="1">
                <a:solidFill>
                  <a:srgbClr val="990000"/>
                </a:solidFill>
                <a:cs typeface="Times New Roman" pitchFamily="18" charset="0"/>
              </a:rPr>
              <a:t>Mardikh</a:t>
            </a:r>
            <a:r>
              <a:rPr lang="it-IT" sz="1600" dirty="0">
                <a:solidFill>
                  <a:srgbClr val="990000"/>
                </a:solidFill>
                <a:cs typeface="Times New Roman" pitchFamily="18" charset="0"/>
              </a:rPr>
              <a:t> IIIB (</a:t>
            </a:r>
            <a:r>
              <a:rPr lang="it-IT" sz="1600" dirty="0" err="1">
                <a:solidFill>
                  <a:srgbClr val="990000"/>
                </a:solidFill>
                <a:cs typeface="Times New Roman" pitchFamily="18" charset="0"/>
              </a:rPr>
              <a:t>Ebla</a:t>
            </a:r>
            <a:r>
              <a:rPr lang="it-IT" sz="1600" dirty="0">
                <a:solidFill>
                  <a:srgbClr val="990000"/>
                </a:solidFill>
                <a:cs typeface="Times New Roman" pitchFamily="18" charset="0"/>
              </a:rPr>
              <a:t>), Tomba del Signore dei </a:t>
            </a:r>
            <a:r>
              <a:rPr lang="it-IT" sz="1600" dirty="0" err="1">
                <a:solidFill>
                  <a:srgbClr val="990000"/>
                </a:solidFill>
                <a:cs typeface="Times New Roman" pitchFamily="18" charset="0"/>
              </a:rPr>
              <a:t>Capridi</a:t>
            </a:r>
            <a:endParaRPr lang="it-IT" sz="1600" dirty="0">
              <a:solidFill>
                <a:srgbClr val="990000"/>
              </a:solidFill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it-IT" sz="1600" dirty="0">
                <a:solidFill>
                  <a:srgbClr val="990000"/>
                </a:solidFill>
                <a:cs typeface="Times New Roman" pitchFamily="18" charset="0"/>
              </a:rPr>
              <a:t> 1650-1600 a.C.</a:t>
            </a:r>
            <a:r>
              <a:rPr lang="it-IT" sz="1600" dirty="0"/>
              <a:t> 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943600" y="2636912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 err="1">
                <a:solidFill>
                  <a:srgbClr val="990000"/>
                </a:solidFill>
                <a:cs typeface="Times New Roman" pitchFamily="18" charset="0"/>
              </a:rPr>
              <a:t>Dilbat</a:t>
            </a:r>
            <a:r>
              <a:rPr lang="it-IT" dirty="0">
                <a:solidFill>
                  <a:srgbClr val="990000"/>
                </a:solidFill>
                <a:cs typeface="Times New Roman" pitchFamily="18" charset="0"/>
              </a:rPr>
              <a:t>, 1700-1600 a.C.</a:t>
            </a:r>
            <a:r>
              <a:rPr lang="it-IT" dirty="0"/>
              <a:t> 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699125" y="5445224"/>
            <a:ext cx="3444875" cy="5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it-IT" dirty="0">
                <a:solidFill>
                  <a:srgbClr val="990000"/>
                </a:solidFill>
                <a:cs typeface="Times New Roman" pitchFamily="18" charset="0"/>
              </a:rPr>
              <a:t>Bracciali di </a:t>
            </a:r>
            <a:r>
              <a:rPr lang="it-IT" dirty="0" err="1">
                <a:solidFill>
                  <a:srgbClr val="990000"/>
                </a:solidFill>
                <a:cs typeface="Times New Roman" pitchFamily="18" charset="0"/>
              </a:rPr>
              <a:t>Ramesse</a:t>
            </a:r>
            <a:r>
              <a:rPr lang="it-IT" dirty="0">
                <a:solidFill>
                  <a:srgbClr val="990000"/>
                </a:solidFill>
                <a:cs typeface="Times New Roman" pitchFamily="18" charset="0"/>
              </a:rPr>
              <a:t> II.</a:t>
            </a:r>
          </a:p>
          <a:p>
            <a:pPr>
              <a:lnSpc>
                <a:spcPct val="85000"/>
              </a:lnSpc>
            </a:pPr>
            <a:r>
              <a:rPr lang="it-IT" dirty="0">
                <a:solidFill>
                  <a:srgbClr val="990000"/>
                </a:solidFill>
                <a:cs typeface="Times New Roman" pitchFamily="18" charset="0"/>
              </a:rPr>
              <a:t>1279-1213 a.C.</a:t>
            </a:r>
            <a:r>
              <a:rPr lang="it-IT" dirty="0"/>
              <a:t> 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048000" y="61722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solidFill>
                  <a:srgbClr val="990000"/>
                </a:solidFill>
                <a:cs typeface="Times New Roman" pitchFamily="18" charset="0"/>
              </a:rPr>
              <a:t>Susa, Sialk A, XI sec.a.C.</a:t>
            </a:r>
            <a:r>
              <a:rPr lang="it-IT"/>
              <a:t> 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779912" y="306896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990000"/>
                </a:solidFill>
                <a:cs typeface="Times New Roman" pitchFamily="18" charset="0"/>
              </a:rPr>
              <a:t>Susa</a:t>
            </a:r>
            <a:r>
              <a:rPr lang="it-IT" dirty="0">
                <a:solidFill>
                  <a:srgbClr val="990000"/>
                </a:solidFill>
                <a:cs typeface="Times New Roman" pitchFamily="18" charset="0"/>
              </a:rPr>
              <a:t>, 1130 a.C.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323528" y="5373216"/>
            <a:ext cx="4392488" cy="1484784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4" name="Picture 2" descr="20553-b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022647" cy="4680520"/>
          </a:xfrm>
          <a:prstGeom prst="rect">
            <a:avLst/>
          </a:prstGeom>
          <a:noFill/>
        </p:spPr>
      </p:pic>
      <p:pic>
        <p:nvPicPr>
          <p:cNvPr id="13315" name="Picture 3" descr="20553 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057400"/>
            <a:ext cx="1905000" cy="1855788"/>
          </a:xfrm>
          <a:prstGeom prst="rect">
            <a:avLst/>
          </a:prstGeom>
          <a:noFill/>
        </p:spPr>
      </p:pic>
      <p:pic>
        <p:nvPicPr>
          <p:cNvPr id="13316" name="Picture 4" descr="20553 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445224"/>
            <a:ext cx="2305037" cy="1043136"/>
          </a:xfrm>
          <a:prstGeom prst="rect">
            <a:avLst/>
          </a:prstGeom>
          <a:noFill/>
        </p:spPr>
      </p:pic>
      <p:pic>
        <p:nvPicPr>
          <p:cNvPr id="13318" name="Picture 6" descr="20553 d4 da EKTA 5809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28600"/>
            <a:ext cx="2057400" cy="1741488"/>
          </a:xfrm>
          <a:prstGeom prst="rect">
            <a:avLst/>
          </a:prstGeom>
          <a:noFill/>
        </p:spPr>
      </p:pic>
      <p:pic>
        <p:nvPicPr>
          <p:cNvPr id="13319" name="Picture 7" descr="20553 d3 da EKTA 5809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962400"/>
            <a:ext cx="2133600" cy="1289050"/>
          </a:xfrm>
          <a:prstGeom prst="rect">
            <a:avLst/>
          </a:prstGeom>
          <a:noFill/>
        </p:spPr>
      </p:pic>
      <p:pic>
        <p:nvPicPr>
          <p:cNvPr id="13321" name="Picture 9" descr="20553 d9 pegas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32656"/>
            <a:ext cx="1440160" cy="1513745"/>
          </a:xfrm>
          <a:prstGeom prst="rect">
            <a:avLst/>
          </a:prstGeom>
          <a:noFill/>
        </p:spPr>
      </p:pic>
      <p:pic>
        <p:nvPicPr>
          <p:cNvPr id="13325" name="Picture 13" descr="20553 d8 leone con lot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916832"/>
            <a:ext cx="1370013" cy="1447800"/>
          </a:xfrm>
          <a:prstGeom prst="rect">
            <a:avLst/>
          </a:prstGeom>
          <a:noFill/>
        </p:spPr>
      </p:pic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059832" y="5013176"/>
            <a:ext cx="26338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Pettorale Regolini-Galassi</a:t>
            </a:r>
            <a:endParaRPr lang="it-IT" dirty="0"/>
          </a:p>
        </p:txBody>
      </p:sp>
      <p:pic>
        <p:nvPicPr>
          <p:cNvPr id="11" name="Immagine 10" descr="20553 dett. III riga grifone (2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5445224"/>
            <a:ext cx="1249680" cy="975360"/>
          </a:xfrm>
          <a:prstGeom prst="rect">
            <a:avLst/>
          </a:prstGeom>
        </p:spPr>
      </p:pic>
      <p:pic>
        <p:nvPicPr>
          <p:cNvPr id="13" name="Immagine 12" descr="20553 dett. IV riga chimera (2).jpg"/>
          <p:cNvPicPr>
            <a:picLocks noChangeAspect="1"/>
          </p:cNvPicPr>
          <p:nvPr/>
        </p:nvPicPr>
        <p:blipFill>
          <a:blip r:embed="rId10" cstate="print"/>
          <a:srcRect l="18214" t="13044" r="16216" b="13043"/>
          <a:stretch>
            <a:fillRect/>
          </a:stretch>
        </p:blipFill>
        <p:spPr>
          <a:xfrm>
            <a:off x="467544" y="3501008"/>
            <a:ext cx="1512169" cy="1428160"/>
          </a:xfrm>
          <a:prstGeom prst="rect">
            <a:avLst/>
          </a:prstGeom>
        </p:spPr>
      </p:pic>
      <p:pic>
        <p:nvPicPr>
          <p:cNvPr id="14" name="Immagine 13" descr="Vetulonia T del Littore fibula Chimer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5085184"/>
            <a:ext cx="1650492" cy="144018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95736" y="5877272"/>
            <a:ext cx="245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Vetulonia</a:t>
            </a:r>
            <a:r>
              <a:rPr lang="it-IT" dirty="0"/>
              <a:t>. T. del Littore.</a:t>
            </a:r>
          </a:p>
          <a:p>
            <a:r>
              <a:rPr lang="it-IT" dirty="0"/>
              <a:t>Fibula. </a:t>
            </a:r>
            <a:r>
              <a:rPr lang="it-IT" dirty="0" err="1"/>
              <a:t>Dett</a:t>
            </a:r>
            <a:r>
              <a:rPr lang="it-IT" dirty="0"/>
              <a:t>. Chimera.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Tell Halaf Leone.jpg"/>
          <p:cNvPicPr>
            <a:picLocks noChangeAspect="1"/>
          </p:cNvPicPr>
          <p:nvPr/>
        </p:nvPicPr>
        <p:blipFill>
          <a:blip r:embed="rId2" cstate="print"/>
          <a:srcRect l="1792" r="5008"/>
          <a:stretch>
            <a:fillRect/>
          </a:stretch>
        </p:blipFill>
        <p:spPr>
          <a:xfrm>
            <a:off x="2627784" y="548680"/>
            <a:ext cx="3935317" cy="2376264"/>
          </a:xfrm>
          <a:prstGeom prst="rect">
            <a:avLst/>
          </a:prstGeom>
        </p:spPr>
      </p:pic>
      <p:sp>
        <p:nvSpPr>
          <p:cNvPr id="19" name="Ovale 18"/>
          <p:cNvSpPr/>
          <p:nvPr/>
        </p:nvSpPr>
        <p:spPr>
          <a:xfrm rot="17748891">
            <a:off x="2906445" y="1006830"/>
            <a:ext cx="944517" cy="2571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003 dett triangoli.jpg"/>
          <p:cNvPicPr>
            <a:picLocks noChangeAspect="1"/>
          </p:cNvPicPr>
          <p:nvPr/>
        </p:nvPicPr>
        <p:blipFill>
          <a:blip r:embed="rId3" cstate="print"/>
          <a:srcRect l="11337" t="-3602" r="12670" b="20221"/>
          <a:stretch>
            <a:fillRect/>
          </a:stretch>
        </p:blipFill>
        <p:spPr>
          <a:xfrm>
            <a:off x="0" y="332656"/>
            <a:ext cx="2540854" cy="1872208"/>
          </a:xfrm>
          <a:prstGeom prst="rect">
            <a:avLst/>
          </a:prstGeom>
        </p:spPr>
      </p:pic>
      <p:pic>
        <p:nvPicPr>
          <p:cNvPr id="4" name="Immagine 3" descr="Bologna Arnoaldi T 110.jpg"/>
          <p:cNvPicPr>
            <a:picLocks noChangeAspect="1"/>
          </p:cNvPicPr>
          <p:nvPr/>
        </p:nvPicPr>
        <p:blipFill>
          <a:blip r:embed="rId4" cstate="print"/>
          <a:srcRect b="20380"/>
          <a:stretch>
            <a:fillRect/>
          </a:stretch>
        </p:blipFill>
        <p:spPr>
          <a:xfrm>
            <a:off x="6228184" y="3284984"/>
            <a:ext cx="2589885" cy="28803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2200" y="6093296"/>
            <a:ext cx="2174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Bologna </a:t>
            </a:r>
            <a:r>
              <a:rPr lang="it-IT" sz="1600" dirty="0" err="1"/>
              <a:t>Arnoaldi</a:t>
            </a:r>
            <a:r>
              <a:rPr lang="it-IT" sz="1600" dirty="0"/>
              <a:t> T 110.</a:t>
            </a:r>
          </a:p>
          <a:p>
            <a:r>
              <a:rPr lang="it-IT" sz="1600" dirty="0"/>
              <a:t>450-400 a.C.</a:t>
            </a:r>
          </a:p>
        </p:txBody>
      </p:sp>
      <p:pic>
        <p:nvPicPr>
          <p:cNvPr id="6" name="Immagine 5" descr="Veio Tomba Campana ri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414598"/>
            <a:ext cx="4923304" cy="2953983"/>
          </a:xfrm>
          <a:prstGeom prst="rect">
            <a:avLst/>
          </a:prstGeom>
        </p:spPr>
      </p:pic>
      <p:pic>
        <p:nvPicPr>
          <p:cNvPr id="8" name="Immagine 7" descr="Fibula Vyulci dett triangol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260648"/>
            <a:ext cx="2483768" cy="214858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347864" y="2996952"/>
            <a:ext cx="225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Tell</a:t>
            </a:r>
            <a:r>
              <a:rPr lang="it-IT" dirty="0"/>
              <a:t> </a:t>
            </a:r>
            <a:r>
              <a:rPr lang="it-IT" dirty="0" err="1"/>
              <a:t>Halaf</a:t>
            </a:r>
            <a:r>
              <a:rPr lang="it-IT" dirty="0"/>
              <a:t> . IX sec. a.C.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475656" y="6309320"/>
            <a:ext cx="319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Veio</a:t>
            </a:r>
            <a:r>
              <a:rPr lang="it-IT" dirty="0"/>
              <a:t>. Tomba Campana. 600 a.C.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2204864"/>
            <a:ext cx="23850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Pettorale: Denti di lupo</a:t>
            </a:r>
          </a:p>
          <a:p>
            <a:r>
              <a:rPr lang="it-IT" sz="1600" dirty="0"/>
              <a:t>T. </a:t>
            </a:r>
            <a:r>
              <a:rPr lang="it-IT" sz="1600" dirty="0" err="1"/>
              <a:t>Regolini</a:t>
            </a:r>
            <a:r>
              <a:rPr lang="it-IT" sz="1600" dirty="0"/>
              <a:t> </a:t>
            </a:r>
            <a:r>
              <a:rPr lang="it-IT" sz="1600" dirty="0" err="1"/>
              <a:t>Galassi</a:t>
            </a:r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526809" y="2348880"/>
            <a:ext cx="2617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Fibula da Vulci – Ponte Sodo.</a:t>
            </a:r>
          </a:p>
          <a:p>
            <a:r>
              <a:rPr lang="it-IT" sz="1600" dirty="0"/>
              <a:t>675-650 a.C.</a:t>
            </a:r>
          </a:p>
          <a:p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3563888" y="1700808"/>
            <a:ext cx="1440160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323528" y="4005064"/>
            <a:ext cx="3816424" cy="266429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427984" y="188640"/>
            <a:ext cx="4320480" cy="64807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Picture 2" descr="Maschera Tutankhamon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143000"/>
            <a:ext cx="2339975" cy="3429000"/>
          </a:xfrm>
          <a:prstGeom prst="rect">
            <a:avLst/>
          </a:prstGeom>
          <a:noFill/>
        </p:spPr>
      </p:pic>
      <p:pic>
        <p:nvPicPr>
          <p:cNvPr id="14339" name="Picture 3" descr="Ka di Tutankhamon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33400"/>
            <a:ext cx="1758950" cy="6019800"/>
          </a:xfrm>
          <a:prstGeom prst="rect">
            <a:avLst/>
          </a:prstGeom>
          <a:noFill/>
        </p:spPr>
      </p:pic>
      <p:pic>
        <p:nvPicPr>
          <p:cNvPr id="14340" name="Picture 4" descr="Pettorale argento urarteo (von Hase 2000 t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25875"/>
            <a:ext cx="3352800" cy="2276475"/>
          </a:xfrm>
          <a:prstGeom prst="rect">
            <a:avLst/>
          </a:prstGeom>
          <a:noFill/>
        </p:spPr>
      </p:pic>
      <p:pic>
        <p:nvPicPr>
          <p:cNvPr id="14341" name="Picture 5" descr="20553-b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28600"/>
            <a:ext cx="2554288" cy="29718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27584" y="3212976"/>
            <a:ext cx="19461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it-IT" sz="2000" dirty="0">
                <a:solidFill>
                  <a:srgbClr val="FFFF99"/>
                </a:solidFill>
              </a:rPr>
              <a:t>Regolini-Galassi:</a:t>
            </a:r>
          </a:p>
          <a:p>
            <a:pPr>
              <a:lnSpc>
                <a:spcPct val="85000"/>
              </a:lnSpc>
            </a:pPr>
            <a:r>
              <a:rPr lang="it-IT" sz="2000" dirty="0">
                <a:solidFill>
                  <a:srgbClr val="FFFF99"/>
                </a:solidFill>
              </a:rPr>
              <a:t>675-650  a.C.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990600" y="6172200"/>
            <a:ext cx="2246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rgbClr val="FFFF99"/>
                </a:solidFill>
              </a:rPr>
              <a:t>Urartu</a:t>
            </a:r>
            <a:r>
              <a:rPr lang="it-IT" sz="2000" dirty="0">
                <a:solidFill>
                  <a:srgbClr val="FFFF99"/>
                </a:solidFill>
              </a:rPr>
              <a:t>: VIII sec. a.C.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724400" y="228600"/>
            <a:ext cx="2785827" cy="61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dirty="0" err="1">
                <a:solidFill>
                  <a:srgbClr val="FFFF99"/>
                </a:solidFill>
              </a:rPr>
              <a:t>Tomba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n-US" sz="2000" dirty="0" err="1">
                <a:solidFill>
                  <a:srgbClr val="FFFF99"/>
                </a:solidFill>
              </a:rPr>
              <a:t>di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it-IT" sz="2000" dirty="0">
                <a:solidFill>
                  <a:srgbClr val="FFFF99"/>
                </a:solidFill>
              </a:rPr>
              <a:t>Tutankhamon:</a:t>
            </a:r>
          </a:p>
          <a:p>
            <a:pPr>
              <a:lnSpc>
                <a:spcPct val="85000"/>
              </a:lnSpc>
            </a:pPr>
            <a:r>
              <a:rPr lang="it-IT" sz="2000" dirty="0">
                <a:solidFill>
                  <a:srgbClr val="FFFF99"/>
                </a:solidFill>
              </a:rPr>
              <a:t>1333-1323 a.C.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629400" y="6172200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Ka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410200" y="4572000"/>
            <a:ext cx="11112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Maschera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51520" y="260648"/>
            <a:ext cx="4283968" cy="64087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1520" y="5445224"/>
            <a:ext cx="16018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Pettorale in bronzo</a:t>
            </a:r>
          </a:p>
          <a:p>
            <a:r>
              <a:rPr lang="it-IT" sz="1400" dirty="0">
                <a:solidFill>
                  <a:srgbClr val="FFFF99"/>
                </a:solidFill>
              </a:rPr>
              <a:t> (</a:t>
            </a:r>
            <a:r>
              <a:rPr lang="it-IT" sz="1400" i="1" dirty="0" err="1">
                <a:solidFill>
                  <a:srgbClr val="FFFF99"/>
                </a:solidFill>
              </a:rPr>
              <a:t>Kardiophylax</a:t>
            </a:r>
            <a:r>
              <a:rPr lang="it-IT" sz="1400" dirty="0">
                <a:solidFill>
                  <a:srgbClr val="FFFF99"/>
                </a:solidFill>
              </a:rPr>
              <a:t>) 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 b="7933"/>
          <a:stretch>
            <a:fillRect/>
          </a:stretch>
        </p:blipFill>
        <p:spPr bwMode="auto">
          <a:xfrm>
            <a:off x="179512" y="836712"/>
            <a:ext cx="191590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51520" y="332656"/>
            <a:ext cx="4915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Tarquinia: </a:t>
            </a:r>
            <a:r>
              <a:rPr lang="en-US" sz="1600" dirty="0" err="1">
                <a:solidFill>
                  <a:srgbClr val="FFFF99"/>
                </a:solidFill>
              </a:rPr>
              <a:t>Tomba</a:t>
            </a:r>
            <a:r>
              <a:rPr lang="en-US" sz="1600" dirty="0">
                <a:solidFill>
                  <a:srgbClr val="FFFF99"/>
                </a:solidFill>
              </a:rPr>
              <a:t>  del </a:t>
            </a:r>
            <a:r>
              <a:rPr lang="it-IT" sz="1600" dirty="0">
                <a:solidFill>
                  <a:srgbClr val="FFFF99"/>
                </a:solidFill>
              </a:rPr>
              <a:t> Guerriero. 730-720 a.C.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195736" y="3789040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Pettorale in oro.</a:t>
            </a:r>
          </a:p>
          <a:p>
            <a:r>
              <a:rPr lang="it-IT" sz="1400" dirty="0">
                <a:solidFill>
                  <a:srgbClr val="FFFF99"/>
                </a:solidFill>
              </a:rPr>
              <a:t>Già a Berlino</a:t>
            </a:r>
          </a:p>
        </p:txBody>
      </p:sp>
      <p:pic>
        <p:nvPicPr>
          <p:cNvPr id="10" name="Immagine 9" descr="Pettorale Tarquinia t. 55 1885.jpg"/>
          <p:cNvPicPr>
            <a:picLocks noChangeAspect="1"/>
          </p:cNvPicPr>
          <p:nvPr/>
        </p:nvPicPr>
        <p:blipFill>
          <a:blip r:embed="rId3" cstate="print"/>
          <a:srcRect r="6048" b="2189"/>
          <a:stretch>
            <a:fillRect/>
          </a:stretch>
        </p:blipFill>
        <p:spPr>
          <a:xfrm>
            <a:off x="6084168" y="3789040"/>
            <a:ext cx="2786573" cy="2591024"/>
          </a:xfrm>
          <a:prstGeom prst="rect">
            <a:avLst/>
          </a:prstGeom>
        </p:spPr>
      </p:pic>
      <p:pic>
        <p:nvPicPr>
          <p:cNvPr id="11" name="Immagine 10" descr="Pettorale Baltimo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88640"/>
            <a:ext cx="3347582" cy="333903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509120"/>
            <a:ext cx="196329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5364088" y="3284984"/>
            <a:ext cx="1125629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Baltimora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716016" y="5157192"/>
            <a:ext cx="1444434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Tarquinia. T. 55</a:t>
            </a:r>
          </a:p>
          <a:p>
            <a:r>
              <a:rPr lang="it-IT" sz="1600" dirty="0"/>
              <a:t>700-675 a.C.</a:t>
            </a:r>
          </a:p>
        </p:txBody>
      </p:sp>
      <p:pic>
        <p:nvPicPr>
          <p:cNvPr id="15" name="Immagine 14" descr="TdG Kat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836712"/>
            <a:ext cx="1998671" cy="29249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golini-Galassi da Grifi 18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552" y="6021288"/>
            <a:ext cx="81748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La Tomba </a:t>
            </a:r>
            <a:r>
              <a:rPr lang="it-IT" dirty="0" err="1">
                <a:solidFill>
                  <a:srgbClr val="FFFF99"/>
                </a:solidFill>
              </a:rPr>
              <a:t>Regolini-Galassi</a:t>
            </a:r>
            <a:r>
              <a:rPr lang="it-IT" dirty="0">
                <a:solidFill>
                  <a:srgbClr val="FFFF99"/>
                </a:solidFill>
              </a:rPr>
              <a:t>: disposizione degli elementi principali del corredo.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Incisione di Giovanni </a:t>
            </a:r>
            <a:r>
              <a:rPr lang="it-IT" sz="1600" dirty="0" err="1">
                <a:solidFill>
                  <a:srgbClr val="FFFF99"/>
                </a:solidFill>
              </a:rPr>
              <a:t>Montiroli</a:t>
            </a:r>
            <a:r>
              <a:rPr lang="it-IT" sz="1600" dirty="0">
                <a:solidFill>
                  <a:srgbClr val="FFFF99"/>
                </a:solidFill>
              </a:rPr>
              <a:t> rielaborata da Canina 1838 (da </a:t>
            </a:r>
            <a:r>
              <a:rPr lang="it-IT" sz="1600" i="1" dirty="0">
                <a:solidFill>
                  <a:srgbClr val="FFFF99"/>
                </a:solidFill>
              </a:rPr>
              <a:t>Musei </a:t>
            </a:r>
            <a:r>
              <a:rPr lang="it-IT" sz="1600" i="1" dirty="0" err="1">
                <a:solidFill>
                  <a:srgbClr val="FFFF99"/>
                </a:solidFill>
              </a:rPr>
              <a:t>Etrusci…</a:t>
            </a:r>
            <a:r>
              <a:rPr lang="it-IT" sz="1600" i="1" dirty="0">
                <a:solidFill>
                  <a:srgbClr val="FFFF99"/>
                </a:solidFill>
              </a:rPr>
              <a:t> </a:t>
            </a:r>
            <a:r>
              <a:rPr lang="it-IT" sz="1600" i="1" dirty="0" err="1">
                <a:solidFill>
                  <a:srgbClr val="FFFF99"/>
                </a:solidFill>
              </a:rPr>
              <a:t>monimenta</a:t>
            </a:r>
            <a:r>
              <a:rPr lang="it-IT" sz="1600" dirty="0">
                <a:solidFill>
                  <a:srgbClr val="FFFF99"/>
                </a:solidFill>
              </a:rPr>
              <a:t> 1842)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alestrina - Tomba Galeas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114800"/>
            <a:ext cx="3535363" cy="2420938"/>
          </a:xfrm>
          <a:prstGeom prst="rect">
            <a:avLst/>
          </a:prstGeom>
          <a:noFill/>
        </p:spPr>
      </p:pic>
      <p:pic>
        <p:nvPicPr>
          <p:cNvPr id="16390" name="Picture 6" descr="20553-b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938" y="381000"/>
            <a:ext cx="2290762" cy="2667000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14600" y="6491288"/>
            <a:ext cx="2812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Palestrina</a:t>
            </a:r>
            <a:r>
              <a:rPr lang="it-IT" dirty="0">
                <a:solidFill>
                  <a:srgbClr val="FFFF99"/>
                </a:solidFill>
              </a:rPr>
              <a:t>:  Tomba </a:t>
            </a:r>
            <a:r>
              <a:rPr lang="it-IT" dirty="0" err="1">
                <a:solidFill>
                  <a:srgbClr val="FFFF99"/>
                </a:solidFill>
              </a:rPr>
              <a:t>Galeassi</a:t>
            </a:r>
            <a:r>
              <a:rPr lang="it-IT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04800" y="5943600"/>
            <a:ext cx="15197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 di</a:t>
            </a:r>
          </a:p>
          <a:p>
            <a:r>
              <a:rPr lang="it-IT" dirty="0">
                <a:solidFill>
                  <a:srgbClr val="FFFF99"/>
                </a:solidFill>
              </a:rPr>
              <a:t>Tutankhamon</a:t>
            </a:r>
          </a:p>
        </p:txBody>
      </p:sp>
      <p:pic>
        <p:nvPicPr>
          <p:cNvPr id="16393" name="Picture 9" descr="20557-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3048000" cy="4816475"/>
          </a:xfrm>
          <a:prstGeom prst="rect">
            <a:avLst/>
          </a:prstGeom>
          <a:noFill/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019800" y="609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FFFF99"/>
                </a:solidFill>
              </a:rPr>
              <a:t>Tomba Regolini-Galassi</a:t>
            </a:r>
          </a:p>
        </p:txBody>
      </p:sp>
      <p:pic>
        <p:nvPicPr>
          <p:cNvPr id="16395" name="Picture 11" descr="Tutankhamon 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1590675" cy="5638800"/>
          </a:xfrm>
          <a:prstGeom prst="rect">
            <a:avLst/>
          </a:prstGeom>
          <a:noFill/>
        </p:spPr>
      </p:pic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1143000" y="1828800"/>
            <a:ext cx="4572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6397" name="Picture 13" descr="Tutankhamon ka d1 pettor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2133600"/>
            <a:ext cx="1600200" cy="15478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05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0"/>
            <a:ext cx="5594350" cy="6858000"/>
          </a:xfrm>
          <a:prstGeom prst="rect">
            <a:avLst/>
          </a:prstGeom>
          <a:noFill/>
        </p:spPr>
      </p:pic>
      <p:pic>
        <p:nvPicPr>
          <p:cNvPr id="17411" name="Picture 3" descr="20552-b dettaglio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9225"/>
            <a:ext cx="1676400" cy="1639888"/>
          </a:xfrm>
          <a:prstGeom prst="rect">
            <a:avLst/>
          </a:prstGeom>
          <a:noFill/>
        </p:spPr>
      </p:pic>
      <p:pic>
        <p:nvPicPr>
          <p:cNvPr id="17412" name="Picture 4" descr="20552-b dett traver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124200"/>
            <a:ext cx="2895600" cy="1735138"/>
          </a:xfrm>
          <a:prstGeom prst="rect">
            <a:avLst/>
          </a:prstGeom>
          <a:noFill/>
        </p:spPr>
      </p:pic>
      <p:pic>
        <p:nvPicPr>
          <p:cNvPr id="17413" name="Picture 5" descr="Fibula R-G- dettaglio ocherel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097463"/>
            <a:ext cx="3432175" cy="1524000"/>
          </a:xfrm>
          <a:prstGeom prst="rect">
            <a:avLst/>
          </a:prstGeom>
          <a:noFill/>
        </p:spPr>
      </p:pic>
      <p:pic>
        <p:nvPicPr>
          <p:cNvPr id="17415" name="Picture 7" descr="20552-b dettaglio leo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600200"/>
            <a:ext cx="2971800" cy="1379538"/>
          </a:xfrm>
          <a:prstGeom prst="rect">
            <a:avLst/>
          </a:prstGeom>
          <a:noFill/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286000" y="304800"/>
            <a:ext cx="21916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FF99"/>
                </a:solidFill>
              </a:rPr>
              <a:t>La Fibula da parata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4716016" y="3861048"/>
            <a:ext cx="4248472" cy="28083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434" name="Picture 2" descr="Wolters coppa Victoria and Alb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2830016" cy="2169679"/>
          </a:xfrm>
          <a:prstGeom prst="rect">
            <a:avLst/>
          </a:prstGeom>
          <a:noFill/>
        </p:spPr>
      </p:pic>
      <p:pic>
        <p:nvPicPr>
          <p:cNvPr id="18435" name="Picture 3" descr="Pettorale Sheshonq I rid"/>
          <p:cNvPicPr>
            <a:picLocks noChangeAspect="1" noChangeArrowheads="1"/>
          </p:cNvPicPr>
          <p:nvPr/>
        </p:nvPicPr>
        <p:blipFill>
          <a:blip r:embed="rId3" cstate="print"/>
          <a:srcRect t="4349" b="4334"/>
          <a:stretch>
            <a:fillRect/>
          </a:stretch>
        </p:blipFill>
        <p:spPr bwMode="auto">
          <a:xfrm>
            <a:off x="5292080" y="188640"/>
            <a:ext cx="3547120" cy="3124729"/>
          </a:xfrm>
          <a:prstGeom prst="rect">
            <a:avLst/>
          </a:prstGeom>
          <a:noFill/>
        </p:spPr>
      </p:pic>
      <p:pic>
        <p:nvPicPr>
          <p:cNvPr id="18436" name="Picture 4" descr="20552-b dett traver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2808312" cy="1683083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436096" y="3212976"/>
            <a:ext cx="26052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  <a:cs typeface="Times New Roman" pitchFamily="18" charset="0"/>
              </a:rPr>
              <a:t>Sheshonq</a:t>
            </a:r>
            <a:r>
              <a:rPr lang="it-IT" dirty="0">
                <a:solidFill>
                  <a:srgbClr val="FFFF99"/>
                </a:solidFill>
                <a:cs typeface="Times New Roman" pitchFamily="18" charset="0"/>
              </a:rPr>
              <a:t> I: 945-924 a.C.</a:t>
            </a:r>
            <a:r>
              <a:rPr lang="it-IT" dirty="0">
                <a:solidFill>
                  <a:srgbClr val="FFFF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23528" y="5229200"/>
            <a:ext cx="18002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Palestrina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(Lazio).</a:t>
            </a:r>
          </a:p>
          <a:p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680-660 a.C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8439" name="Picture 7" descr="K36812"/>
          <p:cNvPicPr>
            <a:picLocks noChangeAspect="1" noChangeArrowheads="1"/>
          </p:cNvPicPr>
          <p:nvPr/>
        </p:nvPicPr>
        <p:blipFill>
          <a:blip r:embed="rId5" cstate="print"/>
          <a:srcRect l="19516" r="20857" b="6796"/>
          <a:stretch>
            <a:fillRect/>
          </a:stretch>
        </p:blipFill>
        <p:spPr bwMode="auto">
          <a:xfrm>
            <a:off x="3563888" y="980728"/>
            <a:ext cx="1152128" cy="275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475656" y="2564904"/>
            <a:ext cx="229582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Egitto: 1900-1800 a.C.</a:t>
            </a:r>
          </a:p>
        </p:txBody>
      </p:sp>
      <p:pic>
        <p:nvPicPr>
          <p:cNvPr id="18441" name="Picture 9" descr="Vago da Alalakh (Max-Hysl tav 100)"/>
          <p:cNvPicPr>
            <a:picLocks noChangeAspect="1" noChangeArrowheads="1"/>
          </p:cNvPicPr>
          <p:nvPr/>
        </p:nvPicPr>
        <p:blipFill>
          <a:blip r:embed="rId6" cstate="print"/>
          <a:srcRect l="13420" t="7340" r="19480" b="4584"/>
          <a:stretch>
            <a:fillRect/>
          </a:stretch>
        </p:blipFill>
        <p:spPr bwMode="auto">
          <a:xfrm>
            <a:off x="3347864" y="3832245"/>
            <a:ext cx="936104" cy="224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051720" y="6093296"/>
            <a:ext cx="2170594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FFFF99"/>
                </a:solidFill>
                <a:cs typeface="Times New Roman" pitchFamily="18" charset="0"/>
              </a:rPr>
              <a:t>Alalakh</a:t>
            </a:r>
            <a:r>
              <a:rPr lang="it-IT" sz="1600" dirty="0">
                <a:solidFill>
                  <a:srgbClr val="FFFF99"/>
                </a:solidFill>
                <a:cs typeface="Times New Roman" pitchFamily="18" charset="0"/>
              </a:rPr>
              <a:t>, Siria: 1460 a.C.</a:t>
            </a:r>
            <a:endParaRPr lang="it-IT" sz="1600" dirty="0">
              <a:latin typeface="Times New Roman" pitchFamily="18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04800" y="279400"/>
            <a:ext cx="4473532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FF99"/>
                </a:solidFill>
              </a:rPr>
              <a:t>Rappresentazione schematica dell’acqua</a:t>
            </a:r>
            <a:endParaRPr lang="it-IT" sz="2000" dirty="0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95536" y="2132856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Regolini-Galassi</a:t>
            </a:r>
          </a:p>
        </p:txBody>
      </p:sp>
      <p:pic>
        <p:nvPicPr>
          <p:cNvPr id="14" name="Immagine 13" descr="Nimrud Patera Yaba d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3645024"/>
            <a:ext cx="2503024" cy="295232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860032" y="5085184"/>
            <a:ext cx="1397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Nimrud</a:t>
            </a:r>
            <a:r>
              <a:rPr lang="it-IT" dirty="0"/>
              <a:t>.</a:t>
            </a:r>
          </a:p>
          <a:p>
            <a:r>
              <a:rPr lang="it-IT" dirty="0"/>
              <a:t>Tomba della</a:t>
            </a:r>
          </a:p>
          <a:p>
            <a:r>
              <a:rPr lang="it-IT" dirty="0"/>
              <a:t>Regina </a:t>
            </a:r>
            <a:r>
              <a:rPr lang="it-IT" dirty="0" err="1"/>
              <a:t>Yabâ</a:t>
            </a:r>
            <a:r>
              <a:rPr lang="it-IT" dirty="0"/>
              <a:t>.</a:t>
            </a:r>
          </a:p>
          <a:p>
            <a:r>
              <a:rPr lang="it-IT" dirty="0"/>
              <a:t>745-727 a.C.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552-b d leone cen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522" y="3429000"/>
            <a:ext cx="2982893" cy="2520280"/>
          </a:xfrm>
          <a:prstGeom prst="rect">
            <a:avLst/>
          </a:prstGeom>
        </p:spPr>
      </p:pic>
      <p:pic>
        <p:nvPicPr>
          <p:cNvPr id="4" name="Immagine 3" descr="Urartu Placca Le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356992"/>
            <a:ext cx="3816424" cy="2803789"/>
          </a:xfrm>
          <a:prstGeom prst="rect">
            <a:avLst/>
          </a:prstGeom>
        </p:spPr>
      </p:pic>
      <p:pic>
        <p:nvPicPr>
          <p:cNvPr id="5" name="Picture 4" descr="Pettorale argento urarteo (von Hase 2000 ta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76672"/>
            <a:ext cx="3605823" cy="244827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475656" y="6165304"/>
            <a:ext cx="198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Urartu</a:t>
            </a:r>
            <a:r>
              <a:rPr lang="it-IT" dirty="0"/>
              <a:t>. VII sec. a.C.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796136" y="2852936"/>
            <a:ext cx="204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Urartu</a:t>
            </a:r>
            <a:r>
              <a:rPr lang="it-IT" dirty="0"/>
              <a:t>. VIII sec. a.C.</a:t>
            </a:r>
          </a:p>
        </p:txBody>
      </p:sp>
      <p:pic>
        <p:nvPicPr>
          <p:cNvPr id="8" name="Immagine 7" descr="20552-b dettaglio leon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20688"/>
            <a:ext cx="4655165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SC_0551"/>
          <p:cNvPicPr>
            <a:picLocks noChangeAspect="1" noChangeArrowheads="1"/>
          </p:cNvPicPr>
          <p:nvPr/>
        </p:nvPicPr>
        <p:blipFill>
          <a:blip r:embed="rId2" cstate="print"/>
          <a:srcRect t="3546" r="3326" b="14633"/>
          <a:stretch>
            <a:fillRect/>
          </a:stretch>
        </p:blipFill>
        <p:spPr bwMode="auto">
          <a:xfrm>
            <a:off x="251520" y="260648"/>
            <a:ext cx="2899048" cy="2304256"/>
          </a:xfrm>
          <a:prstGeom prst="rect">
            <a:avLst/>
          </a:prstGeom>
          <a:noFill/>
        </p:spPr>
      </p:pic>
      <p:pic>
        <p:nvPicPr>
          <p:cNvPr id="35847" name="Picture 7" descr="20552-de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869160"/>
            <a:ext cx="4495800" cy="1420813"/>
          </a:xfrm>
          <a:prstGeom prst="rect">
            <a:avLst/>
          </a:prstGeom>
          <a:noFill/>
        </p:spPr>
      </p:pic>
      <p:pic>
        <p:nvPicPr>
          <p:cNvPr id="35848" name="Picture 8" descr="DSCN25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636912"/>
            <a:ext cx="2029158" cy="1944216"/>
          </a:xfrm>
          <a:prstGeom prst="rect">
            <a:avLst/>
          </a:prstGeom>
          <a:noFill/>
        </p:spPr>
      </p:pic>
      <p:pic>
        <p:nvPicPr>
          <p:cNvPr id="35846" name="Picture 6" descr="Fibula RG - dettaglio testa hathorica"/>
          <p:cNvPicPr>
            <a:picLocks noChangeAspect="1" noChangeArrowheads="1"/>
          </p:cNvPicPr>
          <p:nvPr/>
        </p:nvPicPr>
        <p:blipFill>
          <a:blip r:embed="rId5" cstate="print"/>
          <a:srcRect l="25061" t="36042" r="14809"/>
          <a:stretch>
            <a:fillRect/>
          </a:stretch>
        </p:blipFill>
        <p:spPr bwMode="auto">
          <a:xfrm>
            <a:off x="2483768" y="1505782"/>
            <a:ext cx="1584176" cy="1203138"/>
          </a:xfrm>
          <a:prstGeom prst="rect">
            <a:avLst/>
          </a:prstGeom>
          <a:noFill/>
        </p:spPr>
      </p:pic>
      <p:pic>
        <p:nvPicPr>
          <p:cNvPr id="35853" name="Picture 13" descr="DSCN25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636912"/>
            <a:ext cx="2606983" cy="1860922"/>
          </a:xfrm>
          <a:prstGeom prst="rect">
            <a:avLst/>
          </a:prstGeom>
          <a:noFill/>
        </p:spPr>
      </p:pic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644008" y="6309320"/>
            <a:ext cx="3867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Fibula da parata R-G: grifi e albero sacro</a:t>
            </a:r>
          </a:p>
        </p:txBody>
      </p:sp>
      <p:pic>
        <p:nvPicPr>
          <p:cNvPr id="14" name="Immagine 13" descr="20552-b uccelli traver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332656"/>
            <a:ext cx="3615544" cy="1971855"/>
          </a:xfrm>
          <a:prstGeom prst="rect">
            <a:avLst/>
          </a:prstGeom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64088" y="4365104"/>
            <a:ext cx="2471959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99"/>
                </a:solidFill>
              </a:rPr>
              <a:t>Nimrud, Fort </a:t>
            </a:r>
            <a:r>
              <a:rPr lang="en-GB" sz="1600" dirty="0" err="1">
                <a:solidFill>
                  <a:srgbClr val="FFFF99"/>
                </a:solidFill>
              </a:rPr>
              <a:t>Shalmaneser</a:t>
            </a:r>
            <a:r>
              <a:rPr lang="it-IT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16" name="Immagine 15" descr="Bronzo Carriaz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2780928"/>
            <a:ext cx="2808312" cy="1877661"/>
          </a:xfrm>
          <a:prstGeom prst="rect">
            <a:avLst/>
          </a:prstGeom>
        </p:spPr>
      </p:pic>
      <p:pic>
        <p:nvPicPr>
          <p:cNvPr id="15" name="Picture 6" descr="Stele da Cipro-ri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1" y="4293096"/>
            <a:ext cx="1687934" cy="2376264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539552" y="4653136"/>
            <a:ext cx="159050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Bronzo </a:t>
            </a:r>
            <a:r>
              <a:rPr lang="it-IT" sz="1600" dirty="0" err="1"/>
              <a:t>Carriazo</a:t>
            </a:r>
            <a:r>
              <a:rPr lang="it-IT" sz="1600" dirty="0"/>
              <a:t>.</a:t>
            </a:r>
          </a:p>
          <a:p>
            <a:r>
              <a:rPr lang="it-IT" sz="1600" dirty="0"/>
              <a:t>Da Siviglia.</a:t>
            </a:r>
          </a:p>
          <a:p>
            <a:r>
              <a:rPr lang="it-IT" sz="1600" dirty="0"/>
              <a:t>625-525 a.C.</a:t>
            </a:r>
            <a:endParaRPr lang="it-IT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9513" y="5805264"/>
            <a:ext cx="230425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Stele con testa di </a:t>
            </a:r>
            <a:r>
              <a:rPr lang="it-IT" sz="1600" dirty="0" err="1">
                <a:solidFill>
                  <a:srgbClr val="FFFF99"/>
                </a:solidFill>
              </a:rPr>
              <a:t>Hathor</a:t>
            </a:r>
            <a:r>
              <a:rPr lang="it-IT" sz="1600" dirty="0">
                <a:solidFill>
                  <a:srgbClr val="FFFF99"/>
                </a:solidFill>
              </a:rPr>
              <a:t>. </a:t>
            </a:r>
            <a:r>
              <a:rPr lang="en-GB" sz="1600" dirty="0">
                <a:solidFill>
                  <a:srgbClr val="FFFF99"/>
                </a:solidFill>
              </a:rPr>
              <a:t>575-550 </a:t>
            </a:r>
            <a:r>
              <a:rPr lang="en-GB" sz="1600" dirty="0" err="1">
                <a:solidFill>
                  <a:srgbClr val="FFFF99"/>
                </a:solidFill>
              </a:rPr>
              <a:t>a.C</a:t>
            </a:r>
            <a:r>
              <a:rPr lang="en-GB" sz="1200" dirty="0">
                <a:solidFill>
                  <a:srgbClr val="FFFF99"/>
                </a:solidFill>
              </a:rPr>
              <a:t>.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Da </a:t>
            </a:r>
            <a:r>
              <a:rPr lang="it-IT" sz="1600" dirty="0" err="1">
                <a:solidFill>
                  <a:srgbClr val="FFFF99"/>
                </a:solidFill>
              </a:rPr>
              <a:t>Golgoi</a:t>
            </a:r>
            <a:r>
              <a:rPr lang="it-IT" sz="1600" dirty="0">
                <a:solidFill>
                  <a:srgbClr val="FFFF99"/>
                </a:solidFill>
              </a:rPr>
              <a:t> (?), Cipro.</a:t>
            </a:r>
            <a:r>
              <a:rPr lang="it-IT" sz="1200" dirty="0">
                <a:solidFill>
                  <a:srgbClr val="FFFF99"/>
                </a:solidFill>
              </a:rPr>
              <a:t> </a:t>
            </a:r>
            <a:endParaRPr lang="it-IT" sz="1200" dirty="0">
              <a:latin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8024" y="2276872"/>
            <a:ext cx="3867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Fibula da parata R-G: uccelli e acqua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987824" y="1052736"/>
            <a:ext cx="1490921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Testa </a:t>
            </a:r>
            <a:r>
              <a:rPr lang="it-IT" sz="1600" dirty="0" err="1"/>
              <a:t>hathorica</a:t>
            </a:r>
            <a:endParaRPr lang="it-IT" sz="1600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Sannibale\Desktop\Immagini Presne Guglielmi 2\Disegno cista 39660-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264696" cy="460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Documents and Settings\Sannibale\Desktop\Immagini Presne Guglielmi 2\Inv 39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2230448" cy="1512168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1520" y="4941168"/>
            <a:ext cx="37224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Cista con simboli. 725-650 a.C.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cs typeface="Times New Roman" pitchFamily="18" charset="0"/>
            </a:endParaRPr>
          </a:p>
          <a:p>
            <a:r>
              <a:rPr lang="it-IT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Barca solare, </a:t>
            </a:r>
            <a:r>
              <a:rPr lang="it-IT" sz="16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cup</a:t>
            </a:r>
            <a:r>
              <a:rPr lang="it-IT" sz="16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6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spirals</a:t>
            </a:r>
            <a:r>
              <a:rPr lang="it-IT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, zig-zag (</a:t>
            </a:r>
            <a:r>
              <a:rPr lang="it-IT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=acqua</a:t>
            </a:r>
            <a:r>
              <a:rPr lang="it-IT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),</a:t>
            </a:r>
          </a:p>
          <a:p>
            <a:r>
              <a:rPr lang="it-IT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Arial" pitchFamily="34" charset="0"/>
              </a:rPr>
              <a:t>figure umane schematiche.</a:t>
            </a:r>
            <a:endParaRPr lang="it-IT" sz="16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  <a:p>
            <a:r>
              <a:rPr lang="it-IT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Museo Gregoriano Etrusco. Raccolta </a:t>
            </a:r>
            <a:r>
              <a:rPr lang="it-IT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Guglielmi</a:t>
            </a:r>
            <a:endParaRPr lang="it-IT" sz="12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707" y="4462481"/>
            <a:ext cx="3633293" cy="239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7020272" y="4581128"/>
            <a:ext cx="720080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2627784" y="3284984"/>
            <a:ext cx="216024" cy="4320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3707904" y="1844824"/>
            <a:ext cx="432048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65675" y="3356992"/>
            <a:ext cx="277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Tarquinia. </a:t>
            </a:r>
          </a:p>
          <a:p>
            <a:r>
              <a:rPr lang="it-IT" sz="1400" dirty="0"/>
              <a:t>Tomba dell’</a:t>
            </a:r>
            <a:r>
              <a:rPr lang="it-IT" sz="1400" dirty="0" err="1"/>
              <a:t>Aryballos</a:t>
            </a:r>
            <a:r>
              <a:rPr lang="it-IT" sz="1400" dirty="0"/>
              <a:t> sospeso.</a:t>
            </a:r>
          </a:p>
          <a:p>
            <a:r>
              <a:rPr lang="it-IT" sz="1400" dirty="0"/>
              <a:t>Set ai piedi inumazione femminile. </a:t>
            </a:r>
          </a:p>
          <a:p>
            <a:r>
              <a:rPr lang="it-IT" sz="1400" dirty="0"/>
              <a:t>630-620 a.C.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628800"/>
            <a:ext cx="263694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191000" y="3122613"/>
            <a:ext cx="116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FFFF99"/>
                </a:solidFill>
              </a:rPr>
              <a:t>Nimrud</a:t>
            </a:r>
          </a:p>
        </p:txBody>
      </p:sp>
      <p:pic>
        <p:nvPicPr>
          <p:cNvPr id="25606" name="Picture 6" descr="Hermann, Avories Nimrud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8600"/>
            <a:ext cx="2960688" cy="2809875"/>
          </a:xfrm>
          <a:prstGeom prst="rect">
            <a:avLst/>
          </a:prstGeom>
          <a:noFill/>
        </p:spPr>
      </p:pic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4724400" y="28194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80125" y="3313113"/>
            <a:ext cx="2749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Fort Shalmaneser SW 37</a:t>
            </a:r>
          </a:p>
          <a:p>
            <a:r>
              <a:rPr lang="it-IT" sz="1400">
                <a:solidFill>
                  <a:srgbClr val="FFFF99"/>
                </a:solidFill>
              </a:rPr>
              <a:t>Herrmann 1986, no. 78</a:t>
            </a:r>
          </a:p>
        </p:txBody>
      </p:sp>
      <p:pic>
        <p:nvPicPr>
          <p:cNvPr id="25610" name="Picture 10" descr="Fort Shalmaneser SW 37 (Herrmann 1986,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28600"/>
            <a:ext cx="2809875" cy="3124200"/>
          </a:xfrm>
          <a:prstGeom prst="rect">
            <a:avLst/>
          </a:prstGeom>
          <a:noFill/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14400" y="3276600"/>
            <a:ext cx="1452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Patera fenicia</a:t>
            </a:r>
            <a:r>
              <a:rPr lang="it-IT" dirty="0"/>
              <a:t> </a:t>
            </a:r>
          </a:p>
        </p:txBody>
      </p:sp>
      <p:pic>
        <p:nvPicPr>
          <p:cNvPr id="25612" name="Picture 12" descr="Inv 20368 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0"/>
            <a:ext cx="2576513" cy="3276600"/>
          </a:xfrm>
          <a:prstGeom prst="rect">
            <a:avLst/>
          </a:prstGeom>
          <a:noFill/>
        </p:spPr>
      </p:pic>
      <p:pic>
        <p:nvPicPr>
          <p:cNvPr id="25613" name="Picture 13" descr="Inv 20563 part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881438"/>
            <a:ext cx="5870575" cy="2976562"/>
          </a:xfrm>
          <a:prstGeom prst="rect">
            <a:avLst/>
          </a:prstGeom>
          <a:noFill/>
        </p:spPr>
      </p:pic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762000" y="6248400"/>
            <a:ext cx="12027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Braccialetto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04800" y="3962400"/>
            <a:ext cx="1707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</a:t>
            </a:r>
          </a:p>
          <a:p>
            <a:r>
              <a:rPr lang="it-IT" dirty="0">
                <a:solidFill>
                  <a:srgbClr val="FFFF99"/>
                </a:solidFill>
              </a:rPr>
              <a:t>Regolini-Galassi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V="1">
            <a:off x="457200" y="3352800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1259632" y="4725144"/>
            <a:ext cx="8382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5410200" y="3200400"/>
            <a:ext cx="762000" cy="152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0529-20530 rid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5649" y="3789040"/>
            <a:ext cx="2938351" cy="1440160"/>
          </a:xfrm>
          <a:prstGeom prst="rect">
            <a:avLst/>
          </a:prstGeom>
          <a:noFill/>
        </p:spPr>
      </p:pic>
      <p:pic>
        <p:nvPicPr>
          <p:cNvPr id="26629" name="Picture 5" descr="20562-b 1"/>
          <p:cNvPicPr>
            <a:picLocks noChangeAspect="1" noChangeArrowheads="1"/>
          </p:cNvPicPr>
          <p:nvPr/>
        </p:nvPicPr>
        <p:blipFill>
          <a:blip r:embed="rId3" cstate="print"/>
          <a:srcRect l="8971" t="13163" r="8991"/>
          <a:stretch>
            <a:fillRect/>
          </a:stretch>
        </p:blipFill>
        <p:spPr bwMode="auto">
          <a:xfrm>
            <a:off x="2195736" y="404664"/>
            <a:ext cx="3185295" cy="2304256"/>
          </a:xfrm>
          <a:prstGeom prst="rect">
            <a:avLst/>
          </a:prstGeom>
          <a:noFill/>
        </p:spPr>
      </p:pic>
      <p:pic>
        <p:nvPicPr>
          <p:cNvPr id="26630" name="Picture 6" descr="Barnett 1975 S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60648"/>
            <a:ext cx="1858866" cy="2664296"/>
          </a:xfrm>
          <a:prstGeom prst="rect">
            <a:avLst/>
          </a:prstGeom>
          <a:noFill/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79512" y="2780928"/>
            <a:ext cx="2420938" cy="3667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Nimrud</a:t>
            </a:r>
            <a:r>
              <a:rPr lang="it-IT" dirty="0">
                <a:solidFill>
                  <a:srgbClr val="FFFF99"/>
                </a:solidFill>
              </a:rPr>
              <a:t>.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  <a:r>
              <a:rPr lang="it-IT" sz="1400" dirty="0" err="1">
                <a:solidFill>
                  <a:srgbClr val="FFFF99"/>
                </a:solidFill>
              </a:rPr>
              <a:t>Barnett</a:t>
            </a:r>
            <a:r>
              <a:rPr lang="it-IT" sz="1400" dirty="0">
                <a:solidFill>
                  <a:srgbClr val="FFFF99"/>
                </a:solidFill>
              </a:rPr>
              <a:t> 1975 S20</a:t>
            </a:r>
          </a:p>
        </p:txBody>
      </p:sp>
      <p:pic>
        <p:nvPicPr>
          <p:cNvPr id="26632" name="Picture 8" descr="Shefton Paradise flower f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76672"/>
            <a:ext cx="1983379" cy="2304256"/>
          </a:xfrm>
          <a:prstGeom prst="rect">
            <a:avLst/>
          </a:prstGeom>
          <a:noFill/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032625" y="2780928"/>
            <a:ext cx="2111375" cy="51911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Avorio fenicio.</a:t>
            </a:r>
          </a:p>
          <a:p>
            <a:r>
              <a:rPr lang="it-IT" sz="1200" dirty="0">
                <a:solidFill>
                  <a:srgbClr val="FFFF99"/>
                </a:solidFill>
              </a:rPr>
              <a:t>Oxford, </a:t>
            </a:r>
            <a:r>
              <a:rPr lang="it-IT" sz="1200" dirty="0" err="1">
                <a:solidFill>
                  <a:srgbClr val="FFFF99"/>
                </a:solidFill>
              </a:rPr>
              <a:t>Ashmolean</a:t>
            </a:r>
            <a:r>
              <a:rPr lang="it-IT" sz="1200" dirty="0">
                <a:solidFill>
                  <a:srgbClr val="FFFF99"/>
                </a:solidFill>
              </a:rPr>
              <a:t> </a:t>
            </a:r>
            <a:r>
              <a:rPr lang="it-IT" sz="1200" dirty="0" err="1">
                <a:solidFill>
                  <a:srgbClr val="FFFF99"/>
                </a:solidFill>
              </a:rPr>
              <a:t>Museum</a:t>
            </a:r>
            <a:endParaRPr lang="it-IT" sz="1200" dirty="0">
              <a:solidFill>
                <a:srgbClr val="FFFF99"/>
              </a:solidFill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915816" y="2564904"/>
            <a:ext cx="207646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Bracciale Regolini-Galassi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588224" y="5301208"/>
            <a:ext cx="236220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Pendente. Tomba R-G</a:t>
            </a:r>
          </a:p>
        </p:txBody>
      </p:sp>
      <p:pic>
        <p:nvPicPr>
          <p:cNvPr id="11" name="Immagine 10" descr="Frontalino Samo (Assyria n. 16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356992"/>
            <a:ext cx="2206148" cy="3024336"/>
          </a:xfrm>
          <a:prstGeom prst="rect">
            <a:avLst/>
          </a:prstGeom>
        </p:spPr>
      </p:pic>
      <p:pic>
        <p:nvPicPr>
          <p:cNvPr id="12" name="Immagine 11" descr="Nimrud Fort Shalmaneser SW37 (Assyria p 298 fig 4.20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188640"/>
            <a:ext cx="1362647" cy="309634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652120" y="3068960"/>
            <a:ext cx="909223" cy="3693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Nimrud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6165304"/>
            <a:ext cx="1886863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Frontalino da </a:t>
            </a:r>
            <a:r>
              <a:rPr lang="it-IT" sz="1600" dirty="0" err="1"/>
              <a:t>Samo</a:t>
            </a:r>
            <a:r>
              <a:rPr lang="it-IT" sz="1600" dirty="0"/>
              <a:t> </a:t>
            </a:r>
          </a:p>
          <a:p>
            <a:r>
              <a:rPr lang="it-IT" sz="1600" dirty="0"/>
              <a:t>IX sec. a.C.</a:t>
            </a:r>
          </a:p>
        </p:txBody>
      </p:sp>
      <p:pic>
        <p:nvPicPr>
          <p:cNvPr id="15" name="Immagine 14" descr="Lamina Nar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98267" y="3717032"/>
            <a:ext cx="2052888" cy="1800200"/>
          </a:xfrm>
          <a:prstGeom prst="rect">
            <a:avLst/>
          </a:prstGeom>
        </p:spPr>
      </p:pic>
      <p:pic>
        <p:nvPicPr>
          <p:cNvPr id="17" name="Immagine 16" descr="Salamina t. 79 dett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3" y="3429000"/>
            <a:ext cx="1356260" cy="305217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4427984" y="5589240"/>
            <a:ext cx="162108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Narce</a:t>
            </a:r>
            <a:r>
              <a:rPr lang="it-IT" dirty="0"/>
              <a:t>. 650 a.C.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139952" y="6165304"/>
            <a:ext cx="2838982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Salamina</a:t>
            </a:r>
            <a:r>
              <a:rPr lang="it-IT" dirty="0"/>
              <a:t>. T 79. 750-600 a.C.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esnola 4554 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038600"/>
            <a:ext cx="1976438" cy="1981200"/>
          </a:xfrm>
          <a:prstGeom prst="rect">
            <a:avLst/>
          </a:prstGeom>
          <a:noFill/>
        </p:spPr>
      </p:pic>
      <p:pic>
        <p:nvPicPr>
          <p:cNvPr id="27653" name="Picture 5" descr="Arslan Tash Alb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4113" y="228600"/>
            <a:ext cx="1639887" cy="6062663"/>
          </a:xfrm>
          <a:prstGeom prst="rect">
            <a:avLst/>
          </a:prstGeom>
          <a:noFill/>
        </p:spPr>
      </p:pic>
      <p:pic>
        <p:nvPicPr>
          <p:cNvPr id="27654" name="Picture 6" descr="Nimrud NW Palace (Herrmann 2009, 242c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04800"/>
            <a:ext cx="3048000" cy="3048000"/>
          </a:xfrm>
          <a:prstGeom prst="rect">
            <a:avLst/>
          </a:prstGeom>
          <a:noFill/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572000" y="3352800"/>
            <a:ext cx="22461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Nimrud</a:t>
            </a:r>
            <a:r>
              <a:rPr lang="it-IT" dirty="0">
                <a:solidFill>
                  <a:srgbClr val="FFFF99"/>
                </a:solidFill>
              </a:rPr>
              <a:t>  Palazzo NW  </a:t>
            </a:r>
          </a:p>
          <a:p>
            <a:r>
              <a:rPr lang="it-IT" sz="1200" dirty="0" err="1">
                <a:solidFill>
                  <a:srgbClr val="FFFF99"/>
                </a:solidFill>
              </a:rPr>
              <a:t>Herrmann</a:t>
            </a:r>
            <a:r>
              <a:rPr lang="it-IT" sz="1200" dirty="0">
                <a:solidFill>
                  <a:srgbClr val="FFFF99"/>
                </a:solidFill>
              </a:rPr>
              <a:t> 2009, 242c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740650" y="62484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Arslan Tash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876800" y="6019800"/>
            <a:ext cx="2289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Coppa fenicio-cipriota</a:t>
            </a:r>
          </a:p>
          <a:p>
            <a:r>
              <a:rPr lang="it-IT" sz="1400" dirty="0" err="1">
                <a:solidFill>
                  <a:srgbClr val="FFFF99"/>
                </a:solidFill>
              </a:rPr>
              <a:t>Cesnola</a:t>
            </a:r>
            <a:r>
              <a:rPr lang="it-IT" sz="1400" dirty="0">
                <a:solidFill>
                  <a:srgbClr val="FFFF99"/>
                </a:solidFill>
              </a:rPr>
              <a:t> 74.51.4554</a:t>
            </a:r>
          </a:p>
        </p:txBody>
      </p:sp>
      <p:pic>
        <p:nvPicPr>
          <p:cNvPr id="27658" name="Picture 10" descr="R-G bronzo decora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75" y="304800"/>
            <a:ext cx="2598738" cy="3048000"/>
          </a:xfrm>
          <a:prstGeom prst="rect">
            <a:avLst/>
          </a:prstGeom>
          <a:noFill/>
        </p:spPr>
      </p:pic>
      <p:pic>
        <p:nvPicPr>
          <p:cNvPr id="27662" name="Picture 14" descr="INV_20016 B d1 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429000"/>
            <a:ext cx="2154238" cy="3429000"/>
          </a:xfrm>
          <a:prstGeom prst="rect">
            <a:avLst/>
          </a:prstGeom>
          <a:noFill/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57200" y="6278563"/>
            <a:ext cx="18322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Cerveteri</a:t>
            </a:r>
          </a:p>
          <a:p>
            <a:r>
              <a:rPr lang="it-IT" sz="1400" dirty="0">
                <a:solidFill>
                  <a:srgbClr val="FFFF99"/>
                </a:solidFill>
              </a:rPr>
              <a:t>Scavi Regolini-Galassi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85800" y="2971800"/>
            <a:ext cx="2170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Cerveteri Tomba R-G</a:t>
            </a:r>
          </a:p>
        </p:txBody>
      </p:sp>
      <p:pic>
        <p:nvPicPr>
          <p:cNvPr id="27663" name="Picture 15" descr="20461 d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3657600"/>
            <a:ext cx="1508125" cy="2286000"/>
          </a:xfrm>
          <a:prstGeom prst="rect">
            <a:avLst/>
          </a:prstGeom>
          <a:noFill/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124200" y="6127750"/>
            <a:ext cx="1555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Brocca tipo fenicio</a:t>
            </a:r>
          </a:p>
          <a:p>
            <a:r>
              <a:rPr lang="it-IT" sz="1400" dirty="0">
                <a:solidFill>
                  <a:srgbClr val="FFFF99"/>
                </a:solidFill>
              </a:rPr>
              <a:t>Toma R-G 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Nimrud Fort Shalmaneser SW37 (Assyria p 298 fig 4.2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140968"/>
            <a:ext cx="1322420" cy="3004936"/>
          </a:xfrm>
          <a:prstGeom prst="rect">
            <a:avLst/>
          </a:prstGeom>
        </p:spPr>
      </p:pic>
      <p:pic>
        <p:nvPicPr>
          <p:cNvPr id="2" name="Immagine 1" descr="20569 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600400" cy="1304802"/>
          </a:xfrm>
          <a:prstGeom prst="rect">
            <a:avLst/>
          </a:prstGeom>
        </p:spPr>
      </p:pic>
      <p:pic>
        <p:nvPicPr>
          <p:cNvPr id="3" name="Immagine 2" descr="20569 dett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2848259" cy="2664296"/>
          </a:xfrm>
          <a:prstGeom prst="rect">
            <a:avLst/>
          </a:prstGeom>
        </p:spPr>
      </p:pic>
      <p:pic>
        <p:nvPicPr>
          <p:cNvPr id="4" name="Immagine 3" descr="Inv 20527(1) ri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628800"/>
            <a:ext cx="3168352" cy="1383089"/>
          </a:xfrm>
          <a:prstGeom prst="rect">
            <a:avLst/>
          </a:prstGeom>
        </p:spPr>
      </p:pic>
      <p:pic>
        <p:nvPicPr>
          <p:cNvPr id="5" name="Immagine 4" descr="Amuleto punico Assyria n. 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212976"/>
            <a:ext cx="1728192" cy="1975926"/>
          </a:xfrm>
          <a:prstGeom prst="rect">
            <a:avLst/>
          </a:prstGeom>
        </p:spPr>
      </p:pic>
      <p:pic>
        <p:nvPicPr>
          <p:cNvPr id="7" name="Immagine 6" descr="T Iside Vulci (Bologna 2000 n. 41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923928" y="3212976"/>
            <a:ext cx="702162" cy="2704943"/>
          </a:xfrm>
          <a:prstGeom prst="rect">
            <a:avLst/>
          </a:prstGeom>
        </p:spPr>
      </p:pic>
      <p:pic>
        <p:nvPicPr>
          <p:cNvPr id="8" name="Immagine 7" descr="Frontalino Samo (Assyria n. 165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332656"/>
            <a:ext cx="1593353" cy="218427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948264" y="2492896"/>
            <a:ext cx="203716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Frontalino in avorio da </a:t>
            </a:r>
            <a:r>
              <a:rPr lang="it-IT" sz="1200" dirty="0" err="1"/>
              <a:t>Samo</a:t>
            </a:r>
            <a:r>
              <a:rPr lang="it-IT" sz="1200" dirty="0"/>
              <a:t>.</a:t>
            </a:r>
          </a:p>
          <a:p>
            <a:r>
              <a:rPr lang="it-IT" sz="1200" dirty="0" err="1"/>
              <a:t>Prod</a:t>
            </a:r>
            <a:r>
              <a:rPr lang="it-IT" sz="1200" dirty="0"/>
              <a:t>. Siriana. IX sec. a.C.</a:t>
            </a:r>
          </a:p>
        </p:txBody>
      </p:sp>
      <p:pic>
        <p:nvPicPr>
          <p:cNvPr id="10" name="Immagine 9" descr="Nimrud Fort Shalmaneser SW7 (Assyria p 144 fig 3.30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3068960"/>
            <a:ext cx="1573958" cy="295232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36296" y="6021288"/>
            <a:ext cx="1947969" cy="44627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Avori in stile siriano</a:t>
            </a:r>
          </a:p>
          <a:p>
            <a:r>
              <a:rPr lang="it-IT" sz="1050" dirty="0" err="1"/>
              <a:t>Nimrud-Fort</a:t>
            </a:r>
            <a:r>
              <a:rPr lang="it-IT" sz="1050" dirty="0"/>
              <a:t> </a:t>
            </a:r>
            <a:r>
              <a:rPr lang="it-IT" sz="1050" dirty="0" err="1"/>
              <a:t>Shalmaneser</a:t>
            </a:r>
            <a:r>
              <a:rPr lang="it-IT" sz="1050" dirty="0"/>
              <a:t> SW7</a:t>
            </a:r>
            <a:r>
              <a:rPr lang="it-IT" sz="1100" dirty="0"/>
              <a:t>.</a:t>
            </a:r>
          </a:p>
        </p:txBody>
      </p:sp>
      <p:pic>
        <p:nvPicPr>
          <p:cNvPr id="12" name="Immagine 11" descr="Nimrud Fort Shalmaneser SW7 (Assyria p 144 fig 3.29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28184" y="3068960"/>
            <a:ext cx="1037133" cy="341448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572000" y="6093296"/>
            <a:ext cx="1584176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Avorio in stile fenicio.</a:t>
            </a:r>
          </a:p>
          <a:p>
            <a:r>
              <a:rPr lang="it-IT" sz="1000" dirty="0" err="1"/>
              <a:t>Nimrud-Fort</a:t>
            </a:r>
            <a:r>
              <a:rPr lang="it-IT" sz="1000" dirty="0"/>
              <a:t> </a:t>
            </a:r>
            <a:r>
              <a:rPr lang="it-IT" sz="1000" dirty="0" err="1"/>
              <a:t>Shalmaneser</a:t>
            </a:r>
            <a:r>
              <a:rPr lang="it-IT" sz="1000" dirty="0"/>
              <a:t> SW7.</a:t>
            </a:r>
          </a:p>
        </p:txBody>
      </p:sp>
      <p:pic>
        <p:nvPicPr>
          <p:cNvPr id="15" name="Immagine 14" descr="Salamina T 79 (Bologna 2000 n 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1720" y="4913784"/>
            <a:ext cx="1890566" cy="1944216"/>
          </a:xfrm>
          <a:prstGeom prst="rect">
            <a:avLst/>
          </a:prstGeom>
        </p:spPr>
      </p:pic>
      <p:pic>
        <p:nvPicPr>
          <p:cNvPr id="6" name="Immagine 5" descr="T iside Alabastron dett.jpg"/>
          <p:cNvPicPr>
            <a:picLocks noChangeAspect="1"/>
          </p:cNvPicPr>
          <p:nvPr/>
        </p:nvPicPr>
        <p:blipFill>
          <a:blip r:embed="rId12" cstate="print"/>
          <a:srcRect r="23886"/>
          <a:stretch>
            <a:fillRect/>
          </a:stretch>
        </p:blipFill>
        <p:spPr>
          <a:xfrm>
            <a:off x="2411760" y="3212976"/>
            <a:ext cx="1555812" cy="129431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51520" y="5157192"/>
            <a:ext cx="144372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Amuleto punico.</a:t>
            </a:r>
          </a:p>
          <a:p>
            <a:r>
              <a:rPr lang="it-IT" sz="1200" dirty="0" err="1"/>
              <a:t>Cartagine</a:t>
            </a:r>
            <a:r>
              <a:rPr lang="it-IT" sz="1200" dirty="0"/>
              <a:t>.</a:t>
            </a:r>
          </a:p>
          <a:p>
            <a:r>
              <a:rPr lang="it-IT" sz="1200" dirty="0"/>
              <a:t>Metà VII-VI sec. a.C.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6093296"/>
            <a:ext cx="1730987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Cipro. </a:t>
            </a:r>
            <a:r>
              <a:rPr lang="it-IT" sz="1400" dirty="0" err="1"/>
              <a:t>Salamina</a:t>
            </a:r>
            <a:r>
              <a:rPr lang="it-IT" sz="1400" dirty="0"/>
              <a:t> T 79.</a:t>
            </a:r>
          </a:p>
          <a:p>
            <a:r>
              <a:rPr lang="it-IT" sz="1400" dirty="0"/>
              <a:t>750-600 a.C.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483768" y="4365104"/>
            <a:ext cx="1388906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Vulci. T d’Iside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979712" y="404664"/>
            <a:ext cx="1547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Regolini-Galassi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835696" y="1700808"/>
            <a:ext cx="1547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Regolini-Galassi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gur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181600" cy="2909888"/>
          </a:xfrm>
          <a:prstGeom prst="rect">
            <a:avLst/>
          </a:prstGeom>
          <a:noFill/>
        </p:spPr>
      </p:pic>
      <p:pic>
        <p:nvPicPr>
          <p:cNvPr id="49155" name="Picture 3" descr="Regolini-Galassi da Grifi 1841 (idem Musei Etrusci 1842)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2027238" cy="3048000"/>
          </a:xfrm>
          <a:prstGeom prst="rect">
            <a:avLst/>
          </a:prstGeom>
          <a:noFill/>
        </p:spPr>
      </p:pic>
      <p:pic>
        <p:nvPicPr>
          <p:cNvPr id="49156" name="Picture 4" descr="20562-20563 bracciali - 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2209800" cy="1089025"/>
          </a:xfrm>
          <a:prstGeom prst="rect">
            <a:avLst/>
          </a:prstGeom>
          <a:noFill/>
        </p:spPr>
      </p:pic>
      <p:pic>
        <p:nvPicPr>
          <p:cNvPr id="49157" name="Picture 5" descr="Inv 204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509120"/>
            <a:ext cx="1243013" cy="2133600"/>
          </a:xfrm>
          <a:prstGeom prst="rect">
            <a:avLst/>
          </a:prstGeom>
          <a:noFill/>
        </p:spPr>
      </p:pic>
      <p:pic>
        <p:nvPicPr>
          <p:cNvPr id="49158" name="Picture 6" descr="20557- 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3696" y="4365104"/>
            <a:ext cx="1411964" cy="2232248"/>
          </a:xfrm>
          <a:prstGeom prst="rect">
            <a:avLst/>
          </a:prstGeom>
          <a:noFill/>
        </p:spPr>
      </p:pic>
      <p:pic>
        <p:nvPicPr>
          <p:cNvPr id="49159" name="Picture 7" descr="leone con loto 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5301208"/>
            <a:ext cx="685800" cy="588963"/>
          </a:xfrm>
          <a:prstGeom prst="rect">
            <a:avLst/>
          </a:prstGeom>
          <a:noFill/>
        </p:spPr>
      </p:pic>
      <p:pic>
        <p:nvPicPr>
          <p:cNvPr id="49160" name="Picture 8" descr="rosetta 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5301208"/>
            <a:ext cx="685800" cy="654050"/>
          </a:xfrm>
          <a:prstGeom prst="rect">
            <a:avLst/>
          </a:prstGeom>
          <a:noFill/>
        </p:spPr>
      </p:pic>
      <p:pic>
        <p:nvPicPr>
          <p:cNvPr id="49161" name="Picture 9" descr="svastica 5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52646">
            <a:off x="5304445" y="4521629"/>
            <a:ext cx="576263" cy="569913"/>
          </a:xfrm>
          <a:prstGeom prst="rect">
            <a:avLst/>
          </a:prstGeom>
          <a:noFill/>
        </p:spPr>
      </p:pic>
      <p:pic>
        <p:nvPicPr>
          <p:cNvPr id="49162" name="Picture 10" descr="testa hathorica 8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4509120"/>
            <a:ext cx="685800" cy="642938"/>
          </a:xfrm>
          <a:prstGeom prst="rect">
            <a:avLst/>
          </a:prstGeom>
          <a:noFill/>
        </p:spPr>
      </p:pic>
      <p:pic>
        <p:nvPicPr>
          <p:cNvPr id="49163" name="Picture 11" descr="Argenti Regolini-Galass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4968875"/>
            <a:ext cx="2535238" cy="1889125"/>
          </a:xfrm>
          <a:prstGeom prst="rect">
            <a:avLst/>
          </a:prstGeom>
          <a:noFill/>
        </p:spPr>
      </p:pic>
      <p:pic>
        <p:nvPicPr>
          <p:cNvPr id="49164" name="Picture 12" descr="202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1676400" cy="927100"/>
          </a:xfrm>
          <a:prstGeom prst="rect">
            <a:avLst/>
          </a:prstGeom>
          <a:noFill/>
        </p:spPr>
      </p:pic>
      <p:pic>
        <p:nvPicPr>
          <p:cNvPr id="49165" name="Picture 13" descr="20365dr ri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37482" y="5589240"/>
            <a:ext cx="1515958" cy="1080120"/>
          </a:xfrm>
          <a:prstGeom prst="rect">
            <a:avLst/>
          </a:prstGeom>
          <a:noFill/>
        </p:spPr>
      </p:pic>
      <p:pic>
        <p:nvPicPr>
          <p:cNvPr id="49166" name="Picture 14" descr="20368 ri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2320" y="4149080"/>
            <a:ext cx="1524000" cy="1354138"/>
          </a:xfrm>
          <a:prstGeom prst="rect">
            <a:avLst/>
          </a:prstGeom>
          <a:noFill/>
        </p:spPr>
      </p:pic>
      <p:pic>
        <p:nvPicPr>
          <p:cNvPr id="49167" name="Picture 15" descr="20552-b rid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6342" y="692696"/>
            <a:ext cx="1496611" cy="1872208"/>
          </a:xfrm>
          <a:prstGeom prst="rect">
            <a:avLst/>
          </a:prstGeom>
          <a:noFill/>
        </p:spPr>
      </p:pic>
      <p:pic>
        <p:nvPicPr>
          <p:cNvPr id="49168" name="Picture 16" descr="20561 rid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08657" y="2780928"/>
            <a:ext cx="1515263" cy="1224136"/>
          </a:xfrm>
          <a:prstGeom prst="rect">
            <a:avLst/>
          </a:prstGeom>
          <a:noFill/>
        </p:spPr>
      </p:pic>
      <p:pic>
        <p:nvPicPr>
          <p:cNvPr id="49169" name="Picture 17" descr="§ 20466_DP80643 ri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0" y="4343400"/>
            <a:ext cx="2209800" cy="573088"/>
          </a:xfrm>
          <a:prstGeom prst="rect">
            <a:avLst/>
          </a:prstGeom>
          <a:noFill/>
        </p:spPr>
      </p:pic>
      <p:pic>
        <p:nvPicPr>
          <p:cNvPr id="49170" name="Picture 18" descr="§ 20467_DP80641 det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4876800"/>
            <a:ext cx="2209800" cy="622300"/>
          </a:xfrm>
          <a:prstGeom prst="rect">
            <a:avLst/>
          </a:prstGeom>
          <a:noFill/>
        </p:spPr>
      </p:pic>
      <p:sp>
        <p:nvSpPr>
          <p:cNvPr id="49171" name="Rectangle 19"/>
          <p:cNvSpPr>
            <a:spLocks noChangeArrowheads="1"/>
          </p:cNvSpPr>
          <p:nvPr/>
        </p:nvSpPr>
        <p:spPr bwMode="auto">
          <a:xfrm rot="16200000">
            <a:off x="438150" y="857250"/>
            <a:ext cx="1143000" cy="495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49172" name="Picture 20" descr="Anticamera RG da Grifi 1841-dettagli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47800" y="0"/>
            <a:ext cx="1296988" cy="1676400"/>
          </a:xfrm>
          <a:prstGeom prst="rect">
            <a:avLst/>
          </a:prstGeom>
          <a:noFill/>
        </p:spPr>
      </p:pic>
      <p:pic>
        <p:nvPicPr>
          <p:cNvPr id="49173" name="Picture 21" descr="20553-rid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45654" y="764704"/>
            <a:ext cx="1606679" cy="1872208"/>
          </a:xfrm>
          <a:prstGeom prst="rect">
            <a:avLst/>
          </a:prstGeom>
          <a:noFill/>
        </p:spPr>
      </p:pic>
      <p:pic>
        <p:nvPicPr>
          <p:cNvPr id="49174" name="Picture 22" descr="Inv 20207 IFC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05000" y="2819400"/>
            <a:ext cx="1809750" cy="1403350"/>
          </a:xfrm>
          <a:prstGeom prst="rect">
            <a:avLst/>
          </a:prstGeom>
          <a:noFill/>
        </p:spPr>
      </p:pic>
      <p:pic>
        <p:nvPicPr>
          <p:cNvPr id="49175" name="Picture 23" descr="20529-20530 rid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28184" y="2996952"/>
            <a:ext cx="936625" cy="1066800"/>
          </a:xfrm>
          <a:prstGeom prst="rect">
            <a:avLst/>
          </a:prstGeom>
          <a:noFill/>
        </p:spPr>
      </p:pic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987824" y="188640"/>
            <a:ext cx="550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Camera di fondo: la “Principessa” con il suo corredo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6084168" y="3717032"/>
            <a:ext cx="3059832" cy="30243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482" name="Picture 2" descr="187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60648"/>
            <a:ext cx="1793403" cy="2808312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300192" y="3068960"/>
            <a:ext cx="1863725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>
                <a:solidFill>
                  <a:srgbClr val="FFFF99"/>
                </a:solidFill>
              </a:rPr>
              <a:t>Situla</a:t>
            </a:r>
            <a:r>
              <a:rPr lang="en-US" sz="1200" dirty="0">
                <a:solidFill>
                  <a:srgbClr val="FFFF99"/>
                </a:solidFill>
              </a:rPr>
              <a:t> in </a:t>
            </a:r>
            <a:r>
              <a:rPr lang="en-US" sz="1200" dirty="0" err="1">
                <a:solidFill>
                  <a:srgbClr val="FFFF99"/>
                </a:solidFill>
              </a:rPr>
              <a:t>bronzo</a:t>
            </a:r>
            <a:r>
              <a:rPr lang="en-US" sz="1200" dirty="0">
                <a:solidFill>
                  <a:srgbClr val="FFFF99"/>
                </a:solidFill>
              </a:rPr>
              <a:t> </a:t>
            </a:r>
            <a:r>
              <a:rPr lang="en-US" sz="1200" dirty="0" err="1">
                <a:solidFill>
                  <a:srgbClr val="FFFF99"/>
                </a:solidFill>
              </a:rPr>
              <a:t>egizia</a:t>
            </a:r>
            <a:r>
              <a:rPr lang="en-US" sz="1200" dirty="0">
                <a:solidFill>
                  <a:srgbClr val="FFFF99"/>
                </a:solidFill>
              </a:rPr>
              <a:t> con scene  di </a:t>
            </a:r>
            <a:r>
              <a:rPr lang="en-US" sz="1200" dirty="0" err="1">
                <a:solidFill>
                  <a:srgbClr val="FFFF99"/>
                </a:solidFill>
              </a:rPr>
              <a:t>offerte</a:t>
            </a:r>
            <a:r>
              <a:rPr lang="en-US" sz="1200" dirty="0">
                <a:solidFill>
                  <a:srgbClr val="FFFF99"/>
                </a:solidFill>
              </a:rPr>
              <a:t> a </a:t>
            </a:r>
            <a:r>
              <a:rPr lang="en-US" sz="1200" dirty="0" err="1">
                <a:solidFill>
                  <a:srgbClr val="FFFF99"/>
                </a:solidFill>
              </a:rPr>
              <a:t>divinità</a:t>
            </a:r>
            <a:r>
              <a:rPr lang="it-IT" sz="1200" dirty="0">
                <a:solidFill>
                  <a:srgbClr val="FFFF99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it-IT" sz="1000" dirty="0">
                <a:solidFill>
                  <a:srgbClr val="FFFF99"/>
                </a:solidFill>
              </a:rPr>
              <a:t>Musei Vaticani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512" y="3861048"/>
            <a:ext cx="1944216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Situla in argento. </a:t>
            </a:r>
          </a:p>
          <a:p>
            <a:pPr>
              <a:lnSpc>
                <a:spcPct val="90000"/>
              </a:lnSpc>
            </a:pPr>
            <a:r>
              <a:rPr lang="it-IT" sz="1400" dirty="0">
                <a:solidFill>
                  <a:srgbClr val="FFFF99"/>
                </a:solidFill>
              </a:rPr>
              <a:t>Tomba </a:t>
            </a:r>
            <a:r>
              <a:rPr lang="it-IT" sz="1400" dirty="0" err="1">
                <a:solidFill>
                  <a:srgbClr val="FFFF99"/>
                </a:solidFill>
              </a:rPr>
              <a:t>Regolini-Galassi</a:t>
            </a:r>
            <a:endParaRPr lang="it-IT" sz="1400" dirty="0">
              <a:solidFill>
                <a:srgbClr val="FFFF99"/>
              </a:solidFill>
            </a:endParaRPr>
          </a:p>
        </p:txBody>
      </p:sp>
      <p:pic>
        <p:nvPicPr>
          <p:cNvPr id="20485" name="Picture 5" descr="Inv 204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063468" cy="3539480"/>
          </a:xfrm>
          <a:prstGeom prst="rect">
            <a:avLst/>
          </a:prstGeom>
          <a:noFill/>
        </p:spPr>
      </p:pic>
      <p:pic>
        <p:nvPicPr>
          <p:cNvPr id="20486" name="Picture 6" descr="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124744"/>
            <a:ext cx="3535056" cy="4352528"/>
          </a:xfrm>
          <a:prstGeom prst="rect">
            <a:avLst/>
          </a:prstGeom>
          <a:noFill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339752" y="5589240"/>
            <a:ext cx="331236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FFFF99"/>
                </a:solidFill>
              </a:rPr>
              <a:t>Nimrud</a:t>
            </a:r>
            <a:r>
              <a:rPr lang="it-IT" sz="1200" dirty="0">
                <a:solidFill>
                  <a:srgbClr val="FFFF99"/>
                </a:solidFill>
              </a:rPr>
              <a:t>, Palazzo NW Palace, Rel. 8, </a:t>
            </a:r>
            <a:r>
              <a:rPr lang="it-IT" sz="1200" dirty="0" err="1">
                <a:solidFill>
                  <a:srgbClr val="FFFF99"/>
                </a:solidFill>
              </a:rPr>
              <a:t>Room</a:t>
            </a:r>
            <a:r>
              <a:rPr lang="it-IT" sz="1200" dirty="0">
                <a:solidFill>
                  <a:srgbClr val="FFFF99"/>
                </a:solidFill>
              </a:rPr>
              <a:t> T. </a:t>
            </a:r>
          </a:p>
          <a:p>
            <a:r>
              <a:rPr lang="it-IT" sz="1200" dirty="0">
                <a:solidFill>
                  <a:srgbClr val="FFFF99"/>
                </a:solidFill>
              </a:rPr>
              <a:t>Regno di </a:t>
            </a:r>
            <a:r>
              <a:rPr lang="it-IT" sz="1200" dirty="0" err="1">
                <a:solidFill>
                  <a:srgbClr val="FFFF99"/>
                </a:solidFill>
              </a:rPr>
              <a:t>Assurnasirpal</a:t>
            </a:r>
            <a:r>
              <a:rPr lang="it-IT" sz="1200" dirty="0">
                <a:solidFill>
                  <a:srgbClr val="FFFF99"/>
                </a:solidFill>
              </a:rPr>
              <a:t> II, 883-859 a.C. </a:t>
            </a:r>
          </a:p>
          <a:p>
            <a:r>
              <a:rPr lang="it-IT" sz="1100" dirty="0">
                <a:solidFill>
                  <a:srgbClr val="FFFF99"/>
                </a:solidFill>
              </a:rPr>
              <a:t>New York, Brooklyn </a:t>
            </a:r>
            <a:r>
              <a:rPr lang="it-IT" sz="1100" dirty="0" err="1">
                <a:solidFill>
                  <a:srgbClr val="FFFF99"/>
                </a:solidFill>
              </a:rPr>
              <a:t>Museum</a:t>
            </a:r>
            <a:r>
              <a:rPr lang="it-IT" sz="1100" dirty="0">
                <a:solidFill>
                  <a:srgbClr val="FFFF99"/>
                </a:solidFill>
              </a:rPr>
              <a:t> 55.152.</a:t>
            </a:r>
            <a:r>
              <a:rPr lang="it-IT" sz="1100" dirty="0">
                <a:latin typeface="Times New Roman" pitchFamily="18" charset="0"/>
              </a:rPr>
              <a:t> </a:t>
            </a: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861048"/>
            <a:ext cx="188377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23562"/>
          <a:stretch>
            <a:fillRect/>
          </a:stretch>
        </p:blipFill>
        <p:spPr bwMode="auto">
          <a:xfrm>
            <a:off x="6012160" y="3861048"/>
            <a:ext cx="1036265" cy="22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6300192" y="6165304"/>
            <a:ext cx="248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Creta. Antro Ideo. Situle egizie.</a:t>
            </a:r>
          </a:p>
          <a:p>
            <a:r>
              <a:rPr lang="it-IT" sz="1400" dirty="0"/>
              <a:t>X  sec. a.C. (da Matthäus 2014)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Tomba del Guerriero K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971800"/>
            <a:ext cx="3581400" cy="2062163"/>
          </a:xfrm>
          <a:prstGeom prst="rect">
            <a:avLst/>
          </a:prstGeom>
          <a:noFill/>
        </p:spPr>
      </p:pic>
      <p:pic>
        <p:nvPicPr>
          <p:cNvPr id="28677" name="Picture 5" descr="20462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800600"/>
            <a:ext cx="2819400" cy="1833563"/>
          </a:xfrm>
          <a:prstGeom prst="rect">
            <a:avLst/>
          </a:prstGeom>
          <a:noFill/>
        </p:spPr>
      </p:pic>
      <p:pic>
        <p:nvPicPr>
          <p:cNvPr id="28678" name="Picture 6" descr="Pisside avorio Nimrud Pal SE 9th-8th B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648200" cy="2578100"/>
          </a:xfrm>
          <a:prstGeom prst="rect">
            <a:avLst/>
          </a:prstGeom>
          <a:noFill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04800" y="2819400"/>
            <a:ext cx="4701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99"/>
                </a:solidFill>
              </a:rPr>
              <a:t>Pisside</a:t>
            </a:r>
            <a:r>
              <a:rPr lang="en-US" dirty="0">
                <a:solidFill>
                  <a:srgbClr val="FFFF99"/>
                </a:solidFill>
              </a:rPr>
              <a:t> in </a:t>
            </a:r>
            <a:r>
              <a:rPr lang="en-US" dirty="0" err="1">
                <a:solidFill>
                  <a:srgbClr val="FFFF99"/>
                </a:solidFill>
              </a:rPr>
              <a:t>avorio</a:t>
            </a:r>
            <a:r>
              <a:rPr lang="en-US" dirty="0">
                <a:solidFill>
                  <a:srgbClr val="FFFF99"/>
                </a:solidFill>
              </a:rPr>
              <a:t>. Nimrud Pal. SE IX-VIII sec. </a:t>
            </a:r>
            <a:r>
              <a:rPr lang="en-US" dirty="0" err="1">
                <a:solidFill>
                  <a:srgbClr val="FFFF99"/>
                </a:solidFill>
              </a:rPr>
              <a:t>a.C</a:t>
            </a:r>
            <a:r>
              <a:rPr lang="en-US" dirty="0">
                <a:solidFill>
                  <a:srgbClr val="FFFF99"/>
                </a:solidFill>
              </a:rPr>
              <a:t>.</a:t>
            </a:r>
            <a:endParaRPr lang="it-IT" dirty="0">
              <a:solidFill>
                <a:srgbClr val="FFFF99"/>
              </a:solidFill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335588" y="5029200"/>
            <a:ext cx="35505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Tarquinia, Tomba del Guerriero. 730 a.C.</a:t>
            </a:r>
          </a:p>
        </p:txBody>
      </p:sp>
      <p:pic>
        <p:nvPicPr>
          <p:cNvPr id="28682" name="Picture 10" descr="Palestrina T Bernardini coppa vetro blu (forse Siri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04800"/>
            <a:ext cx="2590800" cy="2095500"/>
          </a:xfrm>
          <a:prstGeom prst="rect">
            <a:avLst/>
          </a:prstGeom>
          <a:noFill/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876800" y="6248400"/>
            <a:ext cx="2419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</a:t>
            </a:r>
            <a:r>
              <a:rPr lang="it-IT" dirty="0" err="1">
                <a:solidFill>
                  <a:srgbClr val="FFFF99"/>
                </a:solidFill>
              </a:rPr>
              <a:t>Regolini-Galassi</a:t>
            </a:r>
            <a:endParaRPr lang="it-IT" dirty="0">
              <a:solidFill>
                <a:srgbClr val="FFFF99"/>
              </a:solidFill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5105400" y="2286000"/>
            <a:ext cx="3590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FF99"/>
                </a:solidFill>
              </a:rPr>
              <a:t>Palestrina</a:t>
            </a:r>
            <a:r>
              <a:rPr lang="it-IT" sz="1600" dirty="0">
                <a:solidFill>
                  <a:srgbClr val="FFFF99"/>
                </a:solidFill>
              </a:rPr>
              <a:t>, Tomba Bernardini.</a:t>
            </a:r>
          </a:p>
          <a:p>
            <a:r>
              <a:rPr lang="it-IT" sz="1600" dirty="0">
                <a:solidFill>
                  <a:srgbClr val="FFFF99"/>
                </a:solidFill>
              </a:rPr>
              <a:t>Coppa emisferica in vetro. Dalla Siria (?)</a:t>
            </a:r>
          </a:p>
        </p:txBody>
      </p:sp>
      <p:pic>
        <p:nvPicPr>
          <p:cNvPr id="28685" name="Picture 13" descr="Vetulonia Primo Circ Pellic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200400"/>
            <a:ext cx="2286000" cy="1549400"/>
          </a:xfrm>
          <a:prstGeom prst="rect">
            <a:avLst/>
          </a:prstGeom>
          <a:noFill/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2667000" y="4038600"/>
            <a:ext cx="24536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FF99"/>
                </a:solidFill>
              </a:rPr>
              <a:t>Vetulonia</a:t>
            </a:r>
            <a:r>
              <a:rPr lang="it-IT" sz="1600" dirty="0">
                <a:solidFill>
                  <a:srgbClr val="FFFF99"/>
                </a:solidFill>
              </a:rPr>
              <a:t>.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Primo Circolo delle Pellicce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imrud Pal NW, room H, r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690813" cy="2819400"/>
          </a:xfrm>
          <a:prstGeom prst="rect">
            <a:avLst/>
          </a:prstGeom>
          <a:noFill/>
        </p:spPr>
      </p:pic>
      <p:pic>
        <p:nvPicPr>
          <p:cNvPr id="22531" name="Picture 3" descr="Ninive Pal N S1 Assurbanipal 668-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5638800" cy="2425700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2971800"/>
            <a:ext cx="30866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FF99"/>
                </a:solidFill>
              </a:rPr>
              <a:t>Nimrud</a:t>
            </a:r>
            <a:r>
              <a:rPr lang="it-IT" sz="1600" dirty="0">
                <a:solidFill>
                  <a:srgbClr val="FFFF99"/>
                </a:solidFill>
              </a:rPr>
              <a:t>, Palazzo NW .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Età di </a:t>
            </a:r>
            <a:r>
              <a:rPr lang="it-IT" sz="1600" dirty="0" err="1">
                <a:solidFill>
                  <a:srgbClr val="FFFF99"/>
                </a:solidFill>
              </a:rPr>
              <a:t>Assurnasirpal</a:t>
            </a:r>
            <a:r>
              <a:rPr lang="it-IT" sz="1600" dirty="0">
                <a:solidFill>
                  <a:srgbClr val="FFFF99"/>
                </a:solidFill>
              </a:rPr>
              <a:t> I. 883-859 a.C.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1520" y="6309320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FF99"/>
                </a:solidFill>
              </a:rPr>
              <a:t>Ninive</a:t>
            </a:r>
            <a:r>
              <a:rPr lang="it-IT" dirty="0">
                <a:solidFill>
                  <a:srgbClr val="FFFF99"/>
                </a:solidFill>
              </a:rPr>
              <a:t>, N Pal., </a:t>
            </a:r>
            <a:r>
              <a:rPr lang="it-IT" dirty="0" err="1">
                <a:solidFill>
                  <a:srgbClr val="FFFF99"/>
                </a:solidFill>
              </a:rPr>
              <a:t>Room</a:t>
            </a:r>
            <a:r>
              <a:rPr lang="it-IT" dirty="0">
                <a:solidFill>
                  <a:srgbClr val="FFFF99"/>
                </a:solidFill>
              </a:rPr>
              <a:t> S1: Età di </a:t>
            </a:r>
            <a:r>
              <a:rPr lang="it-IT" dirty="0" err="1">
                <a:solidFill>
                  <a:srgbClr val="FFFF99"/>
                </a:solidFill>
              </a:rPr>
              <a:t>Assurbanipal</a:t>
            </a:r>
            <a:r>
              <a:rPr lang="it-IT" dirty="0">
                <a:solidFill>
                  <a:srgbClr val="FFFF99"/>
                </a:solidFill>
              </a:rPr>
              <a:t>. 668-631 a.C.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362200" y="4267200"/>
            <a:ext cx="1371600" cy="990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2538" name="Picture 10" descr="Ninive Pal N S1 de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238" y="3733800"/>
            <a:ext cx="3560762" cy="2705100"/>
          </a:xfrm>
          <a:prstGeom prst="rect">
            <a:avLst/>
          </a:prstGeom>
          <a:noFill/>
        </p:spPr>
      </p:pic>
      <p:pic>
        <p:nvPicPr>
          <p:cNvPr id="22541" name="Picture 13" descr="_MG_11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8600"/>
            <a:ext cx="6172200" cy="1514475"/>
          </a:xfrm>
          <a:prstGeom prst="rect">
            <a:avLst/>
          </a:prstGeom>
          <a:noFill/>
        </p:spPr>
      </p:pic>
      <p:pic>
        <p:nvPicPr>
          <p:cNvPr id="22540" name="Picture 12" descr="20213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1363" y="1752600"/>
            <a:ext cx="4592637" cy="1958975"/>
          </a:xfrm>
          <a:prstGeom prst="rect">
            <a:avLst/>
          </a:prstGeom>
          <a:noFill/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987824" y="1628800"/>
            <a:ext cx="2172072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Tomba </a:t>
            </a:r>
            <a:r>
              <a:rPr lang="it-IT" sz="1600" dirty="0" err="1">
                <a:solidFill>
                  <a:srgbClr val="FFFF99"/>
                </a:solidFill>
              </a:rPr>
              <a:t>Regolini-Galassi</a:t>
            </a:r>
            <a:endParaRPr lang="it-IT" sz="1600" dirty="0">
              <a:solidFill>
                <a:srgbClr val="FFFF99"/>
              </a:solidFill>
            </a:endParaRPr>
          </a:p>
        </p:txBody>
      </p:sp>
      <p:sp>
        <p:nvSpPr>
          <p:cNvPr id="22542" name="Oval 14"/>
          <p:cNvSpPr>
            <a:spLocks noChangeArrowheads="1"/>
          </p:cNvSpPr>
          <p:nvPr/>
        </p:nvSpPr>
        <p:spPr bwMode="auto">
          <a:xfrm>
            <a:off x="7772400" y="4572000"/>
            <a:ext cx="9144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alderone Bernard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2950096" cy="5410262"/>
          </a:xfrm>
          <a:prstGeom prst="rect">
            <a:avLst/>
          </a:prstGeo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403648" y="6165304"/>
            <a:ext cx="1934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Bernardini</a:t>
            </a:r>
          </a:p>
        </p:txBody>
      </p:sp>
      <p:pic>
        <p:nvPicPr>
          <p:cNvPr id="39942" name="Picture 6" descr="Calderone Barberi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19" y="754656"/>
            <a:ext cx="2763881" cy="5410648"/>
          </a:xfrm>
          <a:prstGeom prst="rect">
            <a:avLst/>
          </a:prstGeom>
          <a:noFill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796136" y="6165304"/>
            <a:ext cx="1813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</a:t>
            </a:r>
            <a:r>
              <a:rPr lang="it-IT" dirty="0" err="1">
                <a:solidFill>
                  <a:srgbClr val="FFFF99"/>
                </a:solidFill>
              </a:rPr>
              <a:t>Barberini</a:t>
            </a:r>
            <a:endParaRPr lang="it-IT" dirty="0">
              <a:solidFill>
                <a:srgbClr val="FFFF99"/>
              </a:solidFill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55776" y="260648"/>
            <a:ext cx="40735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rgbClr val="FFFF99"/>
                </a:solidFill>
              </a:rPr>
              <a:t>Palestrina</a:t>
            </a:r>
            <a:r>
              <a:rPr lang="it-IT" sz="2000" dirty="0">
                <a:solidFill>
                  <a:srgbClr val="FFFF99"/>
                </a:solidFill>
              </a:rPr>
              <a:t>, Lazio: calderoni importati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79512" y="3933056"/>
            <a:ext cx="3168352" cy="24482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892" name="Picture 4" descr="15064 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04800"/>
            <a:ext cx="1531938" cy="3276600"/>
          </a:xfrm>
          <a:prstGeom prst="rect">
            <a:avLst/>
          </a:prstGeom>
          <a:noFill/>
        </p:spPr>
      </p:pic>
      <p:pic>
        <p:nvPicPr>
          <p:cNvPr id="37893" name="Picture 5" descr="15064 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04800"/>
            <a:ext cx="2044700" cy="3276600"/>
          </a:xfrm>
          <a:prstGeom prst="rect">
            <a:avLst/>
          </a:prstGeom>
          <a:noFill/>
        </p:spPr>
      </p:pic>
      <p:pic>
        <p:nvPicPr>
          <p:cNvPr id="37897" name="Picture 9" descr="Calderone Barberini de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2286000" cy="3257550"/>
          </a:xfrm>
          <a:prstGeom prst="rect">
            <a:avLst/>
          </a:prstGeom>
          <a:noFill/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28600" y="3505200"/>
            <a:ext cx="25701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FFFF99"/>
                </a:solidFill>
              </a:rPr>
              <a:t>Palestrina</a:t>
            </a:r>
            <a:r>
              <a:rPr lang="it-IT" sz="1600" dirty="0">
                <a:solidFill>
                  <a:srgbClr val="FFFF99"/>
                </a:solidFill>
              </a:rPr>
              <a:t>: Tomba </a:t>
            </a:r>
            <a:r>
              <a:rPr lang="it-IT" sz="1600" dirty="0" err="1">
                <a:solidFill>
                  <a:srgbClr val="FFFF99"/>
                </a:solidFill>
              </a:rPr>
              <a:t>Barberini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37899" name="Picture 11" descr="Calderone Vetulonia CircLebet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88640"/>
            <a:ext cx="2262188" cy="3306763"/>
          </a:xfrm>
          <a:prstGeom prst="rect">
            <a:avLst/>
          </a:prstGeom>
          <a:noFill/>
        </p:spPr>
      </p:pic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2771800" y="3429000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FF99"/>
                </a:solidFill>
              </a:rPr>
              <a:t>Vetulonia</a:t>
            </a:r>
            <a:r>
              <a:rPr lang="en-US" sz="1600" dirty="0">
                <a:solidFill>
                  <a:srgbClr val="FFFF99"/>
                </a:solidFill>
              </a:rPr>
              <a:t>: </a:t>
            </a:r>
            <a:r>
              <a:rPr lang="en-US" sz="1600" dirty="0" err="1">
                <a:solidFill>
                  <a:srgbClr val="FFFF99"/>
                </a:solidFill>
              </a:rPr>
              <a:t>Circolo</a:t>
            </a:r>
            <a:r>
              <a:rPr lang="en-US" sz="1600" dirty="0">
                <a:solidFill>
                  <a:srgbClr val="FFFF99"/>
                </a:solidFill>
              </a:rPr>
              <a:t> dei </a:t>
            </a:r>
            <a:r>
              <a:rPr lang="en-US" sz="1600" dirty="0" err="1">
                <a:solidFill>
                  <a:srgbClr val="FFFF99"/>
                </a:solidFill>
              </a:rPr>
              <a:t>Lebeti</a:t>
            </a:r>
            <a:endParaRPr lang="it-IT" sz="1600" dirty="0">
              <a:solidFill>
                <a:srgbClr val="FFFF99"/>
              </a:solidFill>
            </a:endParaRPr>
          </a:p>
        </p:txBody>
      </p:sp>
      <p:pic>
        <p:nvPicPr>
          <p:cNvPr id="37901" name="Picture 13" descr="Fort Shalmaneser SW 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4038600"/>
            <a:ext cx="3047255" cy="1662113"/>
          </a:xfrm>
          <a:prstGeom prst="rect">
            <a:avLst/>
          </a:prstGeom>
          <a:noFill/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304800" y="5715000"/>
            <a:ext cx="274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Fort Shalmaneser SW 37</a:t>
            </a:r>
          </a:p>
        </p:txBody>
      </p:sp>
      <p:pic>
        <p:nvPicPr>
          <p:cNvPr id="37903" name="Picture 15" descr="15064 d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038600"/>
            <a:ext cx="2514600" cy="2476500"/>
          </a:xfrm>
          <a:prstGeom prst="rect">
            <a:avLst/>
          </a:prstGeom>
          <a:noFill/>
        </p:spPr>
      </p:pic>
      <p:pic>
        <p:nvPicPr>
          <p:cNvPr id="37896" name="Picture 8" descr="150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191000"/>
            <a:ext cx="3048000" cy="2130425"/>
          </a:xfrm>
          <a:prstGeom prst="rect">
            <a:avLst/>
          </a:prstGeom>
          <a:noFill/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5334000" y="3505200"/>
            <a:ext cx="34342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Cerveteri: Tomba </a:t>
            </a:r>
            <a:r>
              <a:rPr lang="it-IT" dirty="0" err="1">
                <a:solidFill>
                  <a:srgbClr val="FFFF99"/>
                </a:solidFill>
              </a:rPr>
              <a:t>Regolini-Galassi</a:t>
            </a:r>
            <a:endParaRPr lang="it-IT" dirty="0">
              <a:solidFill>
                <a:srgbClr val="FFFF99"/>
              </a:solidFill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970588" y="6324600"/>
            <a:ext cx="3083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Cerveteri: Tomba </a:t>
            </a:r>
            <a:r>
              <a:rPr lang="it-IT" sz="1600" dirty="0" err="1">
                <a:solidFill>
                  <a:srgbClr val="FFFF99"/>
                </a:solidFill>
              </a:rPr>
              <a:t>Regolini-Galassi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6588224" y="188640"/>
            <a:ext cx="2555776" cy="273630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nv 15065_17 rid.jpg"/>
          <p:cNvPicPr>
            <a:picLocks noChangeAspect="1"/>
          </p:cNvPicPr>
          <p:nvPr/>
        </p:nvPicPr>
        <p:blipFill>
          <a:blip r:embed="rId2" cstate="print"/>
          <a:srcRect l="20731" t="11628"/>
          <a:stretch>
            <a:fillRect/>
          </a:stretch>
        </p:blipFill>
        <p:spPr>
          <a:xfrm>
            <a:off x="323528" y="332656"/>
            <a:ext cx="163347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Inv 15065_24 rid.jpg"/>
          <p:cNvPicPr>
            <a:picLocks noChangeAspect="1"/>
          </p:cNvPicPr>
          <p:nvPr/>
        </p:nvPicPr>
        <p:blipFill>
          <a:blip r:embed="rId3" cstate="print"/>
          <a:srcRect l="21668" t="10417" r="15726" b="20833"/>
          <a:stretch>
            <a:fillRect/>
          </a:stretch>
        </p:blipFill>
        <p:spPr>
          <a:xfrm>
            <a:off x="2051720" y="332656"/>
            <a:ext cx="1584176" cy="26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INV_20207 V0086 dett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2592288" cy="267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Nimrud Fort Shalmaneser SW37 (Hermann 1986 1382).JPG"/>
          <p:cNvPicPr>
            <a:picLocks noChangeAspect="1"/>
          </p:cNvPicPr>
          <p:nvPr/>
        </p:nvPicPr>
        <p:blipFill>
          <a:blip r:embed="rId5" cstate="print"/>
          <a:srcRect l="5650" t="21094" r="5077" b="17131"/>
          <a:stretch>
            <a:fillRect/>
          </a:stretch>
        </p:blipFill>
        <p:spPr>
          <a:xfrm>
            <a:off x="1259632" y="5013176"/>
            <a:ext cx="3210503" cy="16662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592" y="6309320"/>
            <a:ext cx="2233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Nimrud</a:t>
            </a:r>
            <a:r>
              <a:rPr lang="it-IT" sz="1200" dirty="0"/>
              <a:t> Fort </a:t>
            </a:r>
            <a:r>
              <a:rPr lang="it-IT" sz="1200" dirty="0" err="1"/>
              <a:t>Shalmaneser</a:t>
            </a:r>
            <a:r>
              <a:rPr lang="it-IT" sz="1200" dirty="0"/>
              <a:t> SW37 </a:t>
            </a:r>
          </a:p>
          <a:p>
            <a:r>
              <a:rPr lang="it-IT" sz="1000" dirty="0"/>
              <a:t>(Hermann 1986, n. 1382)</a:t>
            </a:r>
          </a:p>
        </p:txBody>
      </p:sp>
      <p:pic>
        <p:nvPicPr>
          <p:cNvPr id="7" name="Immagine 6" descr="Protomi leoni Bucchero Wuerzbur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068960"/>
            <a:ext cx="4900054" cy="192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Tell Halaf Leo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6318" y="4365104"/>
            <a:ext cx="3817682" cy="2148460"/>
          </a:xfrm>
          <a:prstGeom prst="rect">
            <a:avLst/>
          </a:prstGeom>
        </p:spPr>
      </p:pic>
      <p:pic>
        <p:nvPicPr>
          <p:cNvPr id="9" name="Immagine 8" descr="Avorio da Delo Brown 1960 tav LXIc.jp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0419" r="3169" b="10419"/>
          <a:stretch>
            <a:fillRect/>
          </a:stretch>
        </p:blipFill>
        <p:spPr>
          <a:xfrm>
            <a:off x="5496234" y="2996952"/>
            <a:ext cx="3647765" cy="1008112"/>
          </a:xfrm>
          <a:prstGeom prst="rect">
            <a:avLst/>
          </a:prstGeom>
        </p:spPr>
      </p:pic>
      <p:pic>
        <p:nvPicPr>
          <p:cNvPr id="10" name="Immagine 9" descr="Barnett 1975 S4.JPG"/>
          <p:cNvPicPr>
            <a:picLocks noChangeAspect="1"/>
          </p:cNvPicPr>
          <p:nvPr/>
        </p:nvPicPr>
        <p:blipFill>
          <a:blip r:embed="rId9" cstate="print"/>
          <a:srcRect l="13776" t="1701" r="17713" b="15350"/>
          <a:stretch>
            <a:fillRect/>
          </a:stretch>
        </p:blipFill>
        <p:spPr>
          <a:xfrm>
            <a:off x="6660232" y="260648"/>
            <a:ext cx="2299698" cy="208823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164288" y="2348880"/>
            <a:ext cx="1789272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Nimrud</a:t>
            </a:r>
            <a:r>
              <a:rPr lang="it-IT" sz="1400" dirty="0"/>
              <a:t>, Palazzo N-W</a:t>
            </a:r>
          </a:p>
          <a:p>
            <a:r>
              <a:rPr lang="it-IT" sz="1050" dirty="0" err="1"/>
              <a:t>Barnett</a:t>
            </a:r>
            <a:r>
              <a:rPr lang="it-IT" sz="1050" dirty="0"/>
              <a:t> 1975, S 4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796136" y="6488668"/>
            <a:ext cx="107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Tell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Halaf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28184" y="3933056"/>
            <a:ext cx="1432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Avorio da Delo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419872" y="260648"/>
            <a:ext cx="170784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Regolini-Galassi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059832" y="4365104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</a:rPr>
              <a:t>Protomi in bucchero.</a:t>
            </a:r>
          </a:p>
          <a:p>
            <a:r>
              <a:rPr lang="it-IT" sz="1200" dirty="0">
                <a:solidFill>
                  <a:schemeClr val="accent6">
                    <a:lumMod val="50000"/>
                  </a:schemeClr>
                </a:solidFill>
              </a:rPr>
              <a:t>Würzburg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Urartu serpenti Leo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815320"/>
            <a:ext cx="3312368" cy="200749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23528" y="3717032"/>
            <a:ext cx="2880320" cy="295232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916" name="Picture 4" descr="Lion cauldron attachment Karmir Bl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908720"/>
            <a:ext cx="2286000" cy="4337050"/>
          </a:xfrm>
          <a:prstGeom prst="rect">
            <a:avLst/>
          </a:prstGeom>
          <a:noFill/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156176" y="5301208"/>
            <a:ext cx="2820131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99"/>
                </a:solidFill>
              </a:rPr>
              <a:t>Karmir</a:t>
            </a:r>
            <a:r>
              <a:rPr lang="en-US" sz="1400" dirty="0">
                <a:solidFill>
                  <a:srgbClr val="FFFF99"/>
                </a:solidFill>
              </a:rPr>
              <a:t> Blur: </a:t>
            </a:r>
            <a:r>
              <a:rPr lang="en-US" sz="1400" dirty="0" err="1">
                <a:solidFill>
                  <a:srgbClr val="FFFF99"/>
                </a:solidFill>
              </a:rPr>
              <a:t>protome</a:t>
            </a:r>
            <a:r>
              <a:rPr lang="en-US" sz="1400" dirty="0">
                <a:solidFill>
                  <a:srgbClr val="FFFF99"/>
                </a:solidFill>
              </a:rPr>
              <a:t> di </a:t>
            </a:r>
            <a:r>
              <a:rPr lang="en-US" sz="1400" dirty="0" err="1">
                <a:solidFill>
                  <a:srgbClr val="FFFF99"/>
                </a:solidFill>
              </a:rPr>
              <a:t>calderone</a:t>
            </a:r>
            <a:r>
              <a:rPr lang="en-US" sz="1400" dirty="0">
                <a:solidFill>
                  <a:srgbClr val="FFFF99"/>
                </a:solidFill>
              </a:rPr>
              <a:t>.</a:t>
            </a:r>
            <a:endParaRPr lang="it-IT" sz="1400" dirty="0">
              <a:solidFill>
                <a:srgbClr val="FFFF99"/>
              </a:solidFill>
            </a:endParaRPr>
          </a:p>
          <a:p>
            <a:r>
              <a:rPr lang="en-US" sz="1400" dirty="0" err="1">
                <a:solidFill>
                  <a:srgbClr val="FFFF99"/>
                </a:solidFill>
              </a:rPr>
              <a:t>L’iscrizione</a:t>
            </a:r>
            <a:r>
              <a:rPr lang="en-US" sz="1400" dirty="0">
                <a:solidFill>
                  <a:srgbClr val="FFFF99"/>
                </a:solidFill>
              </a:rPr>
              <a:t> </a:t>
            </a:r>
            <a:r>
              <a:rPr lang="en-US" sz="1400" dirty="0" err="1">
                <a:solidFill>
                  <a:srgbClr val="FFFF99"/>
                </a:solidFill>
              </a:rPr>
              <a:t>si</a:t>
            </a:r>
            <a:r>
              <a:rPr lang="en-US" sz="1400" dirty="0">
                <a:solidFill>
                  <a:srgbClr val="FFFF99"/>
                </a:solidFill>
              </a:rPr>
              <a:t> </a:t>
            </a:r>
            <a:r>
              <a:rPr lang="en-US" sz="1400" dirty="0" err="1">
                <a:solidFill>
                  <a:srgbClr val="FFFF99"/>
                </a:solidFill>
              </a:rPr>
              <a:t>riferisce</a:t>
            </a:r>
            <a:r>
              <a:rPr lang="en-US" sz="1400" dirty="0">
                <a:solidFill>
                  <a:srgbClr val="FFFF99"/>
                </a:solidFill>
              </a:rPr>
              <a:t> al re di </a:t>
            </a:r>
            <a:r>
              <a:rPr lang="en-US" sz="1400" dirty="0" err="1">
                <a:solidFill>
                  <a:srgbClr val="FFFF99"/>
                </a:solidFill>
              </a:rPr>
              <a:t>Urartu</a:t>
            </a:r>
            <a:endParaRPr lang="en-US" sz="1400" dirty="0">
              <a:solidFill>
                <a:srgbClr val="FFFF99"/>
              </a:solidFill>
            </a:endParaRPr>
          </a:p>
          <a:p>
            <a:r>
              <a:rPr lang="en-US" sz="1400" dirty="0" err="1">
                <a:solidFill>
                  <a:srgbClr val="FFFF99"/>
                </a:solidFill>
              </a:rPr>
              <a:t>Sarduri</a:t>
            </a:r>
            <a:r>
              <a:rPr lang="en-US" sz="1400" dirty="0">
                <a:solidFill>
                  <a:srgbClr val="FFFF99"/>
                </a:solidFill>
              </a:rPr>
              <a:t> II (756-730 </a:t>
            </a:r>
            <a:r>
              <a:rPr lang="en-US" sz="1400" dirty="0" err="1">
                <a:solidFill>
                  <a:srgbClr val="FFFF99"/>
                </a:solidFill>
              </a:rPr>
              <a:t>a.C</a:t>
            </a:r>
            <a:r>
              <a:rPr lang="en-US" sz="1400" dirty="0">
                <a:solidFill>
                  <a:srgbClr val="FFFF99"/>
                </a:solidFill>
              </a:rPr>
              <a:t>.): </a:t>
            </a:r>
          </a:p>
          <a:p>
            <a:r>
              <a:rPr lang="en-US" sz="1400" dirty="0">
                <a:solidFill>
                  <a:srgbClr val="FFFF99"/>
                </a:solidFill>
              </a:rPr>
              <a:t>“</a:t>
            </a:r>
            <a:r>
              <a:rPr lang="en-US" sz="1400" dirty="0" err="1">
                <a:solidFill>
                  <a:srgbClr val="FFFF99"/>
                </a:solidFill>
              </a:rPr>
              <a:t>Sarduri</a:t>
            </a:r>
            <a:r>
              <a:rPr lang="en-US" sz="1400" dirty="0">
                <a:solidFill>
                  <a:srgbClr val="FFFF99"/>
                </a:solidFill>
              </a:rPr>
              <a:t>, </a:t>
            </a:r>
            <a:r>
              <a:rPr lang="en-US" sz="1400" dirty="0" err="1">
                <a:solidFill>
                  <a:srgbClr val="FFFF99"/>
                </a:solidFill>
              </a:rPr>
              <a:t>figlio</a:t>
            </a:r>
            <a:r>
              <a:rPr lang="en-US" sz="1400" dirty="0">
                <a:solidFill>
                  <a:srgbClr val="FFFF99"/>
                </a:solidFill>
              </a:rPr>
              <a:t> di </a:t>
            </a:r>
            <a:r>
              <a:rPr lang="en-US" sz="1400" dirty="0" err="1">
                <a:solidFill>
                  <a:srgbClr val="FFFF99"/>
                </a:solidFill>
              </a:rPr>
              <a:t>Argishti</a:t>
            </a:r>
            <a:r>
              <a:rPr lang="en-US" sz="1400" dirty="0">
                <a:solidFill>
                  <a:srgbClr val="FFFF99"/>
                </a:solidFill>
              </a:rPr>
              <a:t>”</a:t>
            </a:r>
            <a:endParaRPr lang="it-IT" sz="1400" dirty="0">
              <a:solidFill>
                <a:srgbClr val="FFFF99"/>
              </a:solidFill>
            </a:endParaRPr>
          </a:p>
        </p:txBody>
      </p:sp>
      <p:pic>
        <p:nvPicPr>
          <p:cNvPr id="38918" name="Picture 6" descr="Inv 20207 IF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5716" y="304800"/>
            <a:ext cx="4400971" cy="3412232"/>
          </a:xfrm>
          <a:prstGeom prst="rect">
            <a:avLst/>
          </a:prstGeo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57200" y="5867400"/>
            <a:ext cx="2186817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rgbClr val="FFFF99"/>
                </a:solidFill>
              </a:rPr>
              <a:t>Protome</a:t>
            </a:r>
            <a:r>
              <a:rPr lang="de-DE" sz="1400" dirty="0">
                <a:solidFill>
                  <a:srgbClr val="FFFF99"/>
                </a:solidFill>
              </a:rPr>
              <a:t> a </a:t>
            </a:r>
            <a:r>
              <a:rPr lang="de-DE" sz="1400" dirty="0" err="1">
                <a:solidFill>
                  <a:srgbClr val="FFFF99"/>
                </a:solidFill>
              </a:rPr>
              <a:t>testa</a:t>
            </a:r>
            <a:r>
              <a:rPr lang="de-DE" sz="1400" dirty="0">
                <a:solidFill>
                  <a:srgbClr val="FFFF99"/>
                </a:solidFill>
              </a:rPr>
              <a:t> </a:t>
            </a:r>
            <a:r>
              <a:rPr lang="de-DE" sz="1400" dirty="0" err="1">
                <a:solidFill>
                  <a:srgbClr val="FFFF99"/>
                </a:solidFill>
              </a:rPr>
              <a:t>leonina</a:t>
            </a:r>
            <a:r>
              <a:rPr lang="de-DE" sz="1400" dirty="0">
                <a:solidFill>
                  <a:srgbClr val="FFFF99"/>
                </a:solidFill>
              </a:rPr>
              <a:t>. </a:t>
            </a:r>
          </a:p>
          <a:p>
            <a:r>
              <a:rPr lang="de-DE" sz="1400" dirty="0" err="1">
                <a:solidFill>
                  <a:srgbClr val="FFFF99"/>
                </a:solidFill>
              </a:rPr>
              <a:t>Provenienza</a:t>
            </a:r>
            <a:r>
              <a:rPr lang="de-DE" sz="1400" dirty="0">
                <a:solidFill>
                  <a:srgbClr val="FFFF99"/>
                </a:solidFill>
              </a:rPr>
              <a:t> </a:t>
            </a:r>
            <a:r>
              <a:rPr lang="de-DE" sz="1400" dirty="0" err="1">
                <a:solidFill>
                  <a:srgbClr val="FFFF99"/>
                </a:solidFill>
              </a:rPr>
              <a:t>ignota</a:t>
            </a:r>
            <a:r>
              <a:rPr lang="de-DE" sz="1400" dirty="0">
                <a:solidFill>
                  <a:srgbClr val="FFFF99"/>
                </a:solidFill>
              </a:rPr>
              <a:t>.</a:t>
            </a:r>
          </a:p>
          <a:p>
            <a:r>
              <a:rPr lang="de-DE" sz="1050" dirty="0">
                <a:solidFill>
                  <a:srgbClr val="FFFF99"/>
                </a:solidFill>
              </a:rPr>
              <a:t>Berlin Staatliche Museen </a:t>
            </a:r>
            <a:r>
              <a:rPr lang="de-DE" sz="1050" dirty="0" err="1">
                <a:solidFill>
                  <a:srgbClr val="FFFF99"/>
                </a:solidFill>
              </a:rPr>
              <a:t>Misc</a:t>
            </a:r>
            <a:r>
              <a:rPr lang="de-DE" sz="1050" dirty="0">
                <a:solidFill>
                  <a:srgbClr val="FFFF99"/>
                </a:solidFill>
              </a:rPr>
              <a:t> 11874</a:t>
            </a:r>
            <a:endParaRPr lang="it-IT" sz="1050" dirty="0">
              <a:solidFill>
                <a:srgbClr val="FFFF99"/>
              </a:solidFill>
            </a:endParaRPr>
          </a:p>
        </p:txBody>
      </p:sp>
      <p:pic>
        <p:nvPicPr>
          <p:cNvPr id="38920" name="Picture 8" descr="Berlin Staatliche Museen Misc 118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505200"/>
            <a:ext cx="2359025" cy="2362200"/>
          </a:xfrm>
          <a:prstGeom prst="rect">
            <a:avLst/>
          </a:prstGeom>
          <a:noFill/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23528" y="2564904"/>
            <a:ext cx="2301143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</a:t>
            </a:r>
            <a:r>
              <a:rPr lang="it-IT" sz="1600" dirty="0" err="1">
                <a:solidFill>
                  <a:srgbClr val="FFFF99"/>
                </a:solidFill>
              </a:rPr>
              <a:t>Regolini-Galassi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8" name="Immagine 7" descr="INV_20207 V0086 dett ri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332656"/>
            <a:ext cx="209530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3635896" y="5733256"/>
            <a:ext cx="2331087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Elmo da </a:t>
            </a:r>
            <a:r>
              <a:rPr lang="it-IT" sz="1600" dirty="0" err="1"/>
              <a:t>Karmir</a:t>
            </a:r>
            <a:r>
              <a:rPr lang="it-IT" sz="1600" dirty="0"/>
              <a:t> </a:t>
            </a:r>
            <a:r>
              <a:rPr lang="it-IT" sz="1600" dirty="0" err="1"/>
              <a:t>Blur</a:t>
            </a:r>
            <a:r>
              <a:rPr lang="it-IT" sz="1600" dirty="0"/>
              <a:t>:</a:t>
            </a:r>
          </a:p>
          <a:p>
            <a:r>
              <a:rPr lang="it-IT" sz="1600" dirty="0"/>
              <a:t>Serpenti a testa di leone. </a:t>
            </a:r>
          </a:p>
          <a:p>
            <a:r>
              <a:rPr lang="it-IT" sz="1600" dirty="0"/>
              <a:t>786-764 a.C.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20558 d1 leone to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200400"/>
            <a:ext cx="5257800" cy="2808288"/>
          </a:xfrm>
          <a:prstGeom prst="rect">
            <a:avLst/>
          </a:prstGeom>
          <a:noFill/>
        </p:spPr>
      </p:pic>
      <p:pic>
        <p:nvPicPr>
          <p:cNvPr id="40967" name="Picture 7" descr="20207 d1 b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81000"/>
            <a:ext cx="5630863" cy="2687638"/>
          </a:xfrm>
          <a:prstGeom prst="rect">
            <a:avLst/>
          </a:prstGeom>
          <a:noFill/>
        </p:spPr>
      </p:pic>
      <p:pic>
        <p:nvPicPr>
          <p:cNvPr id="40968" name="Picture 8" descr="20558 IF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1808163" cy="4343400"/>
          </a:xfrm>
          <a:prstGeom prst="rect">
            <a:avLst/>
          </a:prstGeom>
          <a:noFill/>
        </p:spPr>
      </p:pic>
      <p:pic>
        <p:nvPicPr>
          <p:cNvPr id="40969" name="Picture 9" descr="Inv 20207 IF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"/>
            <a:ext cx="2724150" cy="2111375"/>
          </a:xfrm>
          <a:prstGeom prst="rect">
            <a:avLst/>
          </a:prstGeom>
          <a:noFill/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895600" y="6096000"/>
            <a:ext cx="5769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99"/>
                </a:solidFill>
              </a:rPr>
              <a:t>Calderone</a:t>
            </a:r>
            <a:r>
              <a:rPr lang="en-US" dirty="0">
                <a:solidFill>
                  <a:srgbClr val="FFFF99"/>
                </a:solidFill>
              </a:rPr>
              <a:t> con </a:t>
            </a:r>
            <a:r>
              <a:rPr lang="en-US" dirty="0" err="1">
                <a:solidFill>
                  <a:srgbClr val="FFFF99"/>
                </a:solidFill>
              </a:rPr>
              <a:t>protomi</a:t>
            </a:r>
            <a:r>
              <a:rPr lang="en-US" dirty="0">
                <a:solidFill>
                  <a:srgbClr val="FFFF99"/>
                </a:solidFill>
              </a:rPr>
              <a:t>  </a:t>
            </a:r>
            <a:r>
              <a:rPr lang="en-US" dirty="0" err="1">
                <a:solidFill>
                  <a:srgbClr val="FFFF99"/>
                </a:solidFill>
              </a:rPr>
              <a:t>introverse</a:t>
            </a:r>
            <a:r>
              <a:rPr lang="en-US" dirty="0">
                <a:solidFill>
                  <a:srgbClr val="FFFF99"/>
                </a:solidFill>
              </a:rPr>
              <a:t> e </a:t>
            </a:r>
            <a:r>
              <a:rPr lang="en-US" dirty="0" err="1">
                <a:solidFill>
                  <a:srgbClr val="FFFF99"/>
                </a:solidFill>
              </a:rPr>
              <a:t>sostegno</a:t>
            </a:r>
            <a:r>
              <a:rPr lang="en-US" dirty="0">
                <a:solidFill>
                  <a:srgbClr val="FFFF99"/>
                </a:solidFill>
              </a:rPr>
              <a:t> a </a:t>
            </a:r>
            <a:r>
              <a:rPr lang="en-US" dirty="0" err="1">
                <a:solidFill>
                  <a:srgbClr val="FFFF99"/>
                </a:solidFill>
              </a:rPr>
              <a:t>confronto</a:t>
            </a:r>
            <a:r>
              <a:rPr lang="en-US" dirty="0">
                <a:solidFill>
                  <a:srgbClr val="FFFF99"/>
                </a:solidFill>
              </a:rPr>
              <a:t>. </a:t>
            </a:r>
          </a:p>
          <a:p>
            <a:r>
              <a:rPr lang="en-US" dirty="0" err="1">
                <a:solidFill>
                  <a:srgbClr val="FFFF99"/>
                </a:solidFill>
              </a:rPr>
              <a:t>Tomba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 err="1">
                <a:solidFill>
                  <a:srgbClr val="FFFF99"/>
                </a:solidFill>
              </a:rPr>
              <a:t>Regolini-Galassi</a:t>
            </a:r>
            <a:r>
              <a:rPr lang="en-US" dirty="0">
                <a:solidFill>
                  <a:srgbClr val="FFFF99"/>
                </a:solidFill>
              </a:rPr>
              <a:t>.</a:t>
            </a:r>
            <a:endParaRPr lang="it-IT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Hermann 1986, 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16632"/>
            <a:ext cx="2501900" cy="3505200"/>
          </a:xfrm>
          <a:prstGeom prst="rect">
            <a:avLst/>
          </a:prstGeom>
          <a:noFill/>
        </p:spPr>
      </p:pic>
      <p:pic>
        <p:nvPicPr>
          <p:cNvPr id="41988" name="Picture 4" descr="20558 d3 grif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04800"/>
            <a:ext cx="3765550" cy="2238375"/>
          </a:xfrm>
          <a:prstGeom prst="rect">
            <a:avLst/>
          </a:prstGeom>
          <a:noFill/>
        </p:spPr>
      </p:pic>
      <p:pic>
        <p:nvPicPr>
          <p:cNvPr id="41989" name="Picture 5" descr="20558 d2 sfin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33056"/>
            <a:ext cx="4257835" cy="2486744"/>
          </a:xfrm>
          <a:prstGeom prst="rect">
            <a:avLst/>
          </a:prstGeom>
          <a:noFill/>
        </p:spPr>
      </p:pic>
      <p:pic>
        <p:nvPicPr>
          <p:cNvPr id="41990" name="Picture 6" descr="Fort Shalmaneser  SW37 (Herrmann 1986,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445000"/>
            <a:ext cx="2792413" cy="2413000"/>
          </a:xfrm>
          <a:prstGeom prst="rect">
            <a:avLst/>
          </a:prstGeom>
          <a:noFill/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2813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99"/>
                </a:solidFill>
              </a:rPr>
              <a:t>Fort Shalmaneser  SW37 </a:t>
            </a:r>
          </a:p>
          <a:p>
            <a:r>
              <a:rPr lang="it-IT" sz="1200">
                <a:solidFill>
                  <a:srgbClr val="FFFF99"/>
                </a:solidFill>
              </a:rPr>
              <a:t>Herrmann 1986, n. 98</a:t>
            </a:r>
          </a:p>
        </p:txBody>
      </p:sp>
      <p:pic>
        <p:nvPicPr>
          <p:cNvPr id="41992" name="Picture 8" descr="Matthiae 1996 Urartu Sfin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590800"/>
            <a:ext cx="3259138" cy="1808163"/>
          </a:xfrm>
          <a:prstGeom prst="rect">
            <a:avLst/>
          </a:prstGeom>
          <a:noFill/>
        </p:spPr>
      </p:pic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3505200" y="2819400"/>
            <a:ext cx="27252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Paraocchi. Bronzo </a:t>
            </a:r>
            <a:r>
              <a:rPr lang="it-IT" dirty="0" err="1">
                <a:solidFill>
                  <a:srgbClr val="FFFF99"/>
                </a:solidFill>
              </a:rPr>
              <a:t>urarteo</a:t>
            </a:r>
            <a:r>
              <a:rPr lang="it-IT" dirty="0">
                <a:solidFill>
                  <a:srgbClr val="FFFF99"/>
                </a:solidFill>
              </a:rPr>
              <a:t>.</a:t>
            </a:r>
          </a:p>
          <a:p>
            <a:r>
              <a:rPr lang="it-IT" sz="1200" dirty="0">
                <a:solidFill>
                  <a:srgbClr val="FFFF99"/>
                </a:solidFill>
              </a:rPr>
              <a:t>Boston, </a:t>
            </a:r>
            <a:r>
              <a:rPr lang="it-IT" sz="1200" dirty="0" err="1">
                <a:solidFill>
                  <a:srgbClr val="FFFF99"/>
                </a:solidFill>
              </a:rPr>
              <a:t>Museum</a:t>
            </a:r>
            <a:r>
              <a:rPr lang="it-IT" sz="1200" dirty="0">
                <a:solidFill>
                  <a:srgbClr val="FFFF99"/>
                </a:solidFill>
              </a:rPr>
              <a:t> of Fine Arts</a:t>
            </a:r>
          </a:p>
          <a:p>
            <a:r>
              <a:rPr lang="it-IT" sz="1200" dirty="0">
                <a:solidFill>
                  <a:srgbClr val="FFFF99"/>
                </a:solidFill>
              </a:rPr>
              <a:t>da </a:t>
            </a:r>
            <a:r>
              <a:rPr lang="it-IT" sz="1200" dirty="0" err="1">
                <a:solidFill>
                  <a:srgbClr val="FFFF99"/>
                </a:solidFill>
              </a:rPr>
              <a:t>Matthiae</a:t>
            </a:r>
            <a:r>
              <a:rPr lang="it-IT" sz="1200" dirty="0">
                <a:solidFill>
                  <a:srgbClr val="FFFF99"/>
                </a:solidFill>
              </a:rPr>
              <a:t> 1986, p. 127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516216" y="3212976"/>
            <a:ext cx="2470997" cy="992579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Avorio di stile fenicio: </a:t>
            </a:r>
          </a:p>
          <a:p>
            <a:r>
              <a:rPr lang="it-IT" sz="1600" dirty="0">
                <a:solidFill>
                  <a:srgbClr val="FFFF99"/>
                </a:solidFill>
              </a:rPr>
              <a:t>grifo e albero sacro. </a:t>
            </a:r>
          </a:p>
          <a:p>
            <a:r>
              <a:rPr lang="it-IT" sz="1600" dirty="0" err="1">
                <a:solidFill>
                  <a:srgbClr val="FFFF99"/>
                </a:solidFill>
              </a:rPr>
              <a:t>Nimrud</a:t>
            </a:r>
            <a:r>
              <a:rPr lang="it-IT" sz="1600" dirty="0">
                <a:solidFill>
                  <a:srgbClr val="FFFF99"/>
                </a:solidFill>
              </a:rPr>
              <a:t>, </a:t>
            </a:r>
            <a:r>
              <a:rPr lang="it-IT" sz="1200" dirty="0">
                <a:solidFill>
                  <a:srgbClr val="FFFF99"/>
                </a:solidFill>
              </a:rPr>
              <a:t>Fort </a:t>
            </a:r>
            <a:r>
              <a:rPr lang="it-IT" sz="1200" dirty="0" err="1">
                <a:solidFill>
                  <a:srgbClr val="FFFF99"/>
                </a:solidFill>
              </a:rPr>
              <a:t>Shalmaneser</a:t>
            </a:r>
            <a:r>
              <a:rPr lang="it-IT" sz="1200" dirty="0">
                <a:solidFill>
                  <a:srgbClr val="FFFF99"/>
                </a:solidFill>
              </a:rPr>
              <a:t> SW37.</a:t>
            </a:r>
          </a:p>
          <a:p>
            <a:r>
              <a:rPr lang="it-IT" sz="1050" dirty="0">
                <a:solidFill>
                  <a:srgbClr val="FFFF99"/>
                </a:solidFill>
              </a:rPr>
              <a:t>Bruxelles </a:t>
            </a:r>
            <a:r>
              <a:rPr lang="it-IT" sz="1050" dirty="0" err="1">
                <a:solidFill>
                  <a:srgbClr val="FFFF99"/>
                </a:solidFill>
              </a:rPr>
              <a:t>Mus.R.Art</a:t>
            </a:r>
            <a:r>
              <a:rPr lang="it-IT" sz="1050" dirty="0">
                <a:solidFill>
                  <a:srgbClr val="FFFF99"/>
                </a:solidFill>
              </a:rPr>
              <a:t>  </a:t>
            </a:r>
            <a:r>
              <a:rPr lang="it-IT" sz="1050" dirty="0" err="1">
                <a:solidFill>
                  <a:srgbClr val="FFFF99"/>
                </a:solidFill>
              </a:rPr>
              <a:t>Hist</a:t>
            </a:r>
            <a:r>
              <a:rPr lang="it-IT" sz="1050" dirty="0">
                <a:solidFill>
                  <a:srgbClr val="FFFF99"/>
                </a:solidFill>
              </a:rPr>
              <a:t>.  O.3009</a:t>
            </a:r>
            <a:r>
              <a:rPr lang="it-IT" sz="1050" dirty="0"/>
              <a:t> 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51520" y="908720"/>
            <a:ext cx="2343150" cy="9159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Holmos dalla Tomba </a:t>
            </a:r>
          </a:p>
          <a:p>
            <a:r>
              <a:rPr lang="it-IT" dirty="0" err="1">
                <a:solidFill>
                  <a:srgbClr val="FFFF99"/>
                </a:solidFill>
              </a:rPr>
              <a:t>Regolini-Galassi</a:t>
            </a:r>
            <a:r>
              <a:rPr lang="it-IT" dirty="0">
                <a:solidFill>
                  <a:srgbClr val="FFFF99"/>
                </a:solidFill>
              </a:rPr>
              <a:t>:</a:t>
            </a:r>
          </a:p>
          <a:p>
            <a:r>
              <a:rPr lang="it-IT" dirty="0">
                <a:solidFill>
                  <a:srgbClr val="FFFF99"/>
                </a:solidFill>
              </a:rPr>
              <a:t>Grifi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427984" y="6381328"/>
            <a:ext cx="3460750" cy="36671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Holmos dalla Tomba R-G: </a:t>
            </a:r>
            <a:r>
              <a:rPr lang="en-US" dirty="0" err="1">
                <a:solidFill>
                  <a:srgbClr val="FFFF99"/>
                </a:solidFill>
              </a:rPr>
              <a:t>Sfingi</a:t>
            </a:r>
            <a:endParaRPr lang="it-IT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96-2 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502194" cy="1944216"/>
          </a:xfrm>
          <a:prstGeom prst="rect">
            <a:avLst/>
          </a:prstGeom>
        </p:spPr>
      </p:pic>
      <p:pic>
        <p:nvPicPr>
          <p:cNvPr id="3" name="Immagine 2" descr="Ansa Monte Sa Idda Matthaeus 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365104"/>
            <a:ext cx="2459736" cy="96012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28184" y="5445224"/>
            <a:ext cx="2410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Ansa da Monte Sa </a:t>
            </a:r>
            <a:r>
              <a:rPr lang="it-IT" dirty="0" err="1"/>
              <a:t>Idda</a:t>
            </a:r>
            <a:r>
              <a:rPr lang="it-IT" dirty="0"/>
              <a:t> </a:t>
            </a:r>
          </a:p>
          <a:p>
            <a:r>
              <a:rPr lang="it-IT" sz="1200" dirty="0"/>
              <a:t>(Matthäus 2001)</a:t>
            </a:r>
          </a:p>
        </p:txBody>
      </p:sp>
      <p:pic>
        <p:nvPicPr>
          <p:cNvPr id="5" name="Immagine 4" descr="Carta distribuzione Matthaeus 2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36912"/>
            <a:ext cx="5280660" cy="36301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47664" y="6309320"/>
            <a:ext cx="3211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Carta distribuzione (Matthäus 2001)</a:t>
            </a:r>
          </a:p>
        </p:txBody>
      </p:sp>
      <p:pic>
        <p:nvPicPr>
          <p:cNvPr id="7" name="Immagine 6" descr="Creta Antro Ideo Matthaeus 2001 fig. 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32656"/>
            <a:ext cx="3779912" cy="208497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444208" y="2492896"/>
            <a:ext cx="1817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Creta Antro Ideo.</a:t>
            </a:r>
          </a:p>
          <a:p>
            <a:r>
              <a:rPr lang="it-IT" sz="1050" dirty="0"/>
              <a:t>(</a:t>
            </a:r>
            <a:r>
              <a:rPr lang="it-IT" sz="1200" dirty="0"/>
              <a:t>Matthäus 2001)</a:t>
            </a: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1520" y="1844824"/>
            <a:ext cx="1923412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Patera ad ansa mobile.</a:t>
            </a:r>
          </a:p>
          <a:p>
            <a:r>
              <a:rPr lang="it-IT" sz="1400" dirty="0"/>
              <a:t>Tomba </a:t>
            </a:r>
            <a:r>
              <a:rPr lang="it-IT" sz="1400" dirty="0" err="1"/>
              <a:t>Regolini-Galassi</a:t>
            </a:r>
            <a:endParaRPr lang="it-IT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466_DP80643 r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954970" cy="3672408"/>
          </a:xfrm>
          <a:prstGeom prst="rect">
            <a:avLst/>
          </a:prstGeom>
        </p:spPr>
      </p:pic>
      <p:pic>
        <p:nvPicPr>
          <p:cNvPr id="3" name="Immagine 2" descr="43494 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7844" y="260648"/>
            <a:ext cx="1965494" cy="3672408"/>
          </a:xfrm>
          <a:prstGeom prst="rect">
            <a:avLst/>
          </a:prstGeom>
        </p:spPr>
      </p:pic>
      <p:pic>
        <p:nvPicPr>
          <p:cNvPr id="4" name="Immagine 3" descr="Filatrice Susa VIII-VII 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88640"/>
            <a:ext cx="4968552" cy="3899920"/>
          </a:xfrm>
          <a:prstGeom prst="rect">
            <a:avLst/>
          </a:prstGeom>
        </p:spPr>
      </p:pic>
      <p:pic>
        <p:nvPicPr>
          <p:cNvPr id="5" name="Immagine 4" descr="_MG_0673 de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933056"/>
            <a:ext cx="3758356" cy="27237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32728" y="5661248"/>
            <a:ext cx="44112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Theano</a:t>
            </a:r>
            <a:r>
              <a:rPr lang="it-IT" dirty="0"/>
              <a:t>  moglie di </a:t>
            </a:r>
            <a:r>
              <a:rPr lang="it-IT" dirty="0" err="1"/>
              <a:t>Antenore</a:t>
            </a:r>
            <a:r>
              <a:rPr lang="it-IT" dirty="0"/>
              <a:t> e  sacerdotessa  </a:t>
            </a:r>
          </a:p>
          <a:p>
            <a:r>
              <a:rPr lang="it-IT" dirty="0"/>
              <a:t>accoglie  </a:t>
            </a:r>
            <a:r>
              <a:rPr lang="it-IT" dirty="0" err="1"/>
              <a:t>Menelao</a:t>
            </a:r>
            <a:r>
              <a:rPr lang="it-IT" dirty="0"/>
              <a:t> e </a:t>
            </a:r>
            <a:r>
              <a:rPr lang="it-IT" dirty="0" err="1"/>
              <a:t>Odisseo</a:t>
            </a:r>
            <a:r>
              <a:rPr lang="it-IT" dirty="0"/>
              <a:t>  filando la lana.</a:t>
            </a:r>
          </a:p>
          <a:p>
            <a:r>
              <a:rPr lang="it-IT" sz="1600" dirty="0"/>
              <a:t>Cratere corinzio. Pittore </a:t>
            </a:r>
            <a:r>
              <a:rPr lang="it-IT" sz="1600" dirty="0" err="1"/>
              <a:t>Astarita</a:t>
            </a:r>
            <a:r>
              <a:rPr lang="it-IT" sz="1600" dirty="0"/>
              <a:t>. 560 a.C.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076056" y="4293096"/>
            <a:ext cx="373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Filatrice. Rilievo neo-elamita da </a:t>
            </a:r>
            <a:r>
              <a:rPr lang="it-IT" dirty="0" err="1"/>
              <a:t>Susa</a:t>
            </a:r>
            <a:r>
              <a:rPr lang="it-IT" dirty="0"/>
              <a:t>.</a:t>
            </a:r>
          </a:p>
          <a:p>
            <a:r>
              <a:rPr lang="it-IT" dirty="0"/>
              <a:t> VIII-VII sec. </a:t>
            </a:r>
            <a:r>
              <a:rPr lang="it-IT" dirty="0" err="1"/>
              <a:t>a.C</a:t>
            </a:r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0369  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82703" cy="3534502"/>
          </a:xfrm>
          <a:prstGeom prst="rect">
            <a:avLst/>
          </a:prstGeom>
          <a:noFill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4797152"/>
            <a:ext cx="3375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dirty="0"/>
              <a:t>Cerveteri. </a:t>
            </a:r>
          </a:p>
          <a:p>
            <a:r>
              <a:rPr lang="it-IT" sz="1600" dirty="0"/>
              <a:t>Tomba </a:t>
            </a:r>
            <a:r>
              <a:rPr lang="it-IT" sz="1600" dirty="0" err="1"/>
              <a:t>Regolini-Galassi</a:t>
            </a:r>
            <a:r>
              <a:rPr lang="it-IT" sz="1600" dirty="0"/>
              <a:t>: cella sinistra.</a:t>
            </a:r>
          </a:p>
        </p:txBody>
      </p:sp>
      <p:pic>
        <p:nvPicPr>
          <p:cNvPr id="4" name="Immagine 3" descr="Tarquinia TdG Kat 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705503" cy="42969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48064" y="5661248"/>
            <a:ext cx="311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Tarquinia Tomba del Guerriero.</a:t>
            </a:r>
          </a:p>
          <a:p>
            <a:r>
              <a:rPr lang="it-IT" dirty="0"/>
              <a:t>730-720 a.C.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MG_9732 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908720"/>
            <a:ext cx="2290967" cy="2890632"/>
          </a:xfrm>
          <a:prstGeom prst="rect">
            <a:avLst/>
          </a:prstGeom>
        </p:spPr>
      </p:pic>
      <p:pic>
        <p:nvPicPr>
          <p:cNvPr id="3" name="Immagine 2" descr="20550 DR  rid.jpg"/>
          <p:cNvPicPr>
            <a:picLocks noChangeAspect="1"/>
          </p:cNvPicPr>
          <p:nvPr/>
        </p:nvPicPr>
        <p:blipFill>
          <a:blip r:embed="rId3" cstate="print"/>
          <a:srcRect l="44750" t="43700" r="25850"/>
          <a:stretch>
            <a:fillRect/>
          </a:stretch>
        </p:blipFill>
        <p:spPr>
          <a:xfrm>
            <a:off x="6228184" y="0"/>
            <a:ext cx="2669763" cy="5112568"/>
          </a:xfrm>
          <a:prstGeom prst="rect">
            <a:avLst/>
          </a:prstGeom>
        </p:spPr>
      </p:pic>
      <p:pic>
        <p:nvPicPr>
          <p:cNvPr id="4" name="Immagine 3" descr="Inv 20549_GMP3447 rid.jpg"/>
          <p:cNvPicPr>
            <a:picLocks noChangeAspect="1"/>
          </p:cNvPicPr>
          <p:nvPr/>
        </p:nvPicPr>
        <p:blipFill>
          <a:blip r:embed="rId4" cstate="print"/>
          <a:srcRect t="8197" r="25324"/>
          <a:stretch>
            <a:fillRect/>
          </a:stretch>
        </p:blipFill>
        <p:spPr>
          <a:xfrm>
            <a:off x="179512" y="2204864"/>
            <a:ext cx="2880320" cy="4032112"/>
          </a:xfrm>
          <a:prstGeom prst="rect">
            <a:avLst/>
          </a:prstGeom>
        </p:spPr>
      </p:pic>
      <p:pic>
        <p:nvPicPr>
          <p:cNvPr id="5" name="Immagine 4" descr="Collana da Vulci 700-675 a.C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653136"/>
            <a:ext cx="2602909" cy="14401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03848" y="6165304"/>
            <a:ext cx="2325958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Collana da Vulci. 700-675 a.C.</a:t>
            </a:r>
          </a:p>
        </p:txBody>
      </p:sp>
      <p:pic>
        <p:nvPicPr>
          <p:cNvPr id="7" name="Picture 5" descr="20462 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32656"/>
            <a:ext cx="2513359" cy="1634533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3059832" y="332656"/>
            <a:ext cx="2550698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Scudi R-G: repertori a confronto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3861048"/>
            <a:ext cx="2178802" cy="27699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Decorazione geometrica “pura”</a:t>
            </a: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1259632" y="836712"/>
            <a:ext cx="936104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2195736" y="5373216"/>
            <a:ext cx="108012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23528" y="6211669"/>
            <a:ext cx="2167581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Decorazione geometrica e </a:t>
            </a:r>
          </a:p>
          <a:p>
            <a:r>
              <a:rPr lang="it-IT" sz="1400" dirty="0"/>
              <a:t>repertori orientalizzanti</a:t>
            </a:r>
          </a:p>
        </p:txBody>
      </p:sp>
      <p:pic>
        <p:nvPicPr>
          <p:cNvPr id="16" name="Immagine 15" descr="20550 DR  rid.jpg"/>
          <p:cNvPicPr>
            <a:picLocks noChangeAspect="1"/>
          </p:cNvPicPr>
          <p:nvPr/>
        </p:nvPicPr>
        <p:blipFill>
          <a:blip r:embed="rId3" cstate="print"/>
          <a:srcRect l="60069" t="84813" r="29325" b="8706"/>
          <a:stretch>
            <a:fillRect/>
          </a:stretch>
        </p:blipFill>
        <p:spPr>
          <a:xfrm>
            <a:off x="6300192" y="4941168"/>
            <a:ext cx="2520280" cy="154017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156176" y="6334780"/>
            <a:ext cx="2778325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Decorazione geometrica e </a:t>
            </a:r>
          </a:p>
          <a:p>
            <a:r>
              <a:rPr lang="it-IT" sz="1200" dirty="0"/>
              <a:t>repertori orientalizzanti: </a:t>
            </a:r>
            <a:r>
              <a:rPr lang="it-IT" sz="1200" dirty="0" err="1"/>
              <a:t>guilloche</a:t>
            </a:r>
            <a:r>
              <a:rPr lang="it-IT" sz="1200" dirty="0"/>
              <a:t> e leoni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1674420" cy="18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23728" y="2204864"/>
            <a:ext cx="864096" cy="194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39 ri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3815712" cy="2167945"/>
          </a:xfrm>
          <a:prstGeom prst="rect">
            <a:avLst/>
          </a:prstGeom>
        </p:spPr>
      </p:pic>
      <p:pic>
        <p:nvPicPr>
          <p:cNvPr id="5" name="Immagine 4" descr="Barnett 1975 K2.JPG"/>
          <p:cNvPicPr>
            <a:picLocks noChangeAspect="1"/>
          </p:cNvPicPr>
          <p:nvPr/>
        </p:nvPicPr>
        <p:blipFill>
          <a:blip r:embed="rId5" cstate="print"/>
          <a:srcRect l="4325" t="17450" r="8263" b="29000"/>
          <a:stretch>
            <a:fillRect/>
          </a:stretch>
        </p:blipFill>
        <p:spPr>
          <a:xfrm>
            <a:off x="5724128" y="2132856"/>
            <a:ext cx="3134466" cy="14401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00192" y="3284984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Nimrud</a:t>
            </a:r>
            <a:r>
              <a:rPr lang="it-IT" sz="1400" dirty="0"/>
              <a:t> Palazzo N-W</a:t>
            </a:r>
          </a:p>
        </p:txBody>
      </p:sp>
      <p:pic>
        <p:nvPicPr>
          <p:cNvPr id="7" name="Immagine 6" descr="Micene circolo A Beyond n. 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332656"/>
            <a:ext cx="1985246" cy="1605700"/>
          </a:xfrm>
          <a:prstGeom prst="rect">
            <a:avLst/>
          </a:prstGeom>
        </p:spPr>
      </p:pic>
      <p:pic>
        <p:nvPicPr>
          <p:cNvPr id="8" name="Immagine 7" descr="Micene circolo A Beyond n. 80.jpg"/>
          <p:cNvPicPr>
            <a:picLocks noChangeAspect="1"/>
          </p:cNvPicPr>
          <p:nvPr/>
        </p:nvPicPr>
        <p:blipFill>
          <a:blip r:embed="rId7" cstate="print"/>
          <a:srcRect l="3282" t="67628" r="74839" b="6223"/>
          <a:stretch>
            <a:fillRect/>
          </a:stretch>
        </p:blipFill>
        <p:spPr>
          <a:xfrm>
            <a:off x="5076056" y="332656"/>
            <a:ext cx="1656184" cy="1600979"/>
          </a:xfrm>
          <a:prstGeom prst="rect">
            <a:avLst/>
          </a:prstGeom>
        </p:spPr>
      </p:pic>
      <p:pic>
        <p:nvPicPr>
          <p:cNvPr id="9" name="Immagine 8" descr="Francavilla M. d1.jpg"/>
          <p:cNvPicPr>
            <a:picLocks noChangeAspect="1"/>
          </p:cNvPicPr>
          <p:nvPr/>
        </p:nvPicPr>
        <p:blipFill>
          <a:blip r:embed="rId8" cstate="print"/>
          <a:srcRect l="17630" t="22456" r="33886" b="23647"/>
          <a:stretch>
            <a:fillRect/>
          </a:stretch>
        </p:blipFill>
        <p:spPr>
          <a:xfrm>
            <a:off x="3773910" y="2420888"/>
            <a:ext cx="1590177" cy="1734739"/>
          </a:xfrm>
          <a:prstGeom prst="rect">
            <a:avLst/>
          </a:prstGeom>
        </p:spPr>
      </p:pic>
      <p:pic>
        <p:nvPicPr>
          <p:cNvPr id="10" name="Immagine 9" descr="DSCN2557 rid (Cy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38697" y="3717032"/>
            <a:ext cx="3055918" cy="2952328"/>
          </a:xfrm>
          <a:prstGeom prst="rect">
            <a:avLst/>
          </a:prstGeom>
        </p:spPr>
      </p:pic>
      <p:pic>
        <p:nvPicPr>
          <p:cNvPr id="11" name="Immagine 10" descr="Anfora spirali Sepolcreto Foro MEFRA 197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234" y="4365104"/>
            <a:ext cx="2593053" cy="2309611"/>
          </a:xfrm>
          <a:prstGeom prst="rect">
            <a:avLst/>
          </a:prstGeom>
        </p:spPr>
      </p:pic>
      <p:pic>
        <p:nvPicPr>
          <p:cNvPr id="12" name="Immagine 11" descr="DSCN2557 rid (Cy1).jpg"/>
          <p:cNvPicPr>
            <a:picLocks noChangeAspect="1"/>
          </p:cNvPicPr>
          <p:nvPr/>
        </p:nvPicPr>
        <p:blipFill>
          <a:blip r:embed="rId11" cstate="print"/>
          <a:srcRect l="31518" t="34955" r="32461" b="32421"/>
          <a:stretch>
            <a:fillRect/>
          </a:stretch>
        </p:blipFill>
        <p:spPr>
          <a:xfrm>
            <a:off x="3707904" y="4365104"/>
            <a:ext cx="2242535" cy="196221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067944" y="6381328"/>
            <a:ext cx="1825371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Coppa da </a:t>
            </a:r>
            <a:r>
              <a:rPr lang="it-IT" sz="1400" dirty="0" err="1"/>
              <a:t>Idalion</a:t>
            </a:r>
            <a:r>
              <a:rPr lang="it-IT" sz="1400" dirty="0"/>
              <a:t> (Cy1)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707904" y="3933056"/>
            <a:ext cx="1758815" cy="30777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Francavilla Marittima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71600" y="6237312"/>
            <a:ext cx="163538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Sepolcreto del Foro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092280" y="620688"/>
            <a:ext cx="1300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Micene  Circolo  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67544" y="4005064"/>
            <a:ext cx="1822807" cy="27699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Cerveteri. T. Laghetto 608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619672" y="2060848"/>
            <a:ext cx="1344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T. </a:t>
            </a:r>
            <a:r>
              <a:rPr lang="it-IT" sz="1200" dirty="0" err="1">
                <a:solidFill>
                  <a:srgbClr val="FF0000"/>
                </a:solidFill>
              </a:rPr>
              <a:t>Regolini-Galassi</a:t>
            </a:r>
            <a:endParaRPr lang="it-IT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39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959" y="188640"/>
            <a:ext cx="2407746" cy="1368152"/>
          </a:xfrm>
          <a:prstGeom prst="rect">
            <a:avLst/>
          </a:prstGeom>
          <a:noFill/>
        </p:spPr>
      </p:pic>
      <p:pic>
        <p:nvPicPr>
          <p:cNvPr id="44037" name="Picture 5" descr="Stele Monte Gualandro (Stary 1981, t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60648"/>
            <a:ext cx="2281683" cy="2880320"/>
          </a:xfrm>
          <a:prstGeom prst="rect">
            <a:avLst/>
          </a:prstGeom>
          <a:noFill/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732240" y="2780928"/>
            <a:ext cx="18794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0066"/>
                </a:solidFill>
              </a:rPr>
              <a:t>Stele da Monte </a:t>
            </a:r>
            <a:r>
              <a:rPr lang="it-IT" sz="1200" dirty="0" err="1">
                <a:solidFill>
                  <a:srgbClr val="000066"/>
                </a:solidFill>
              </a:rPr>
              <a:t>Gualandro</a:t>
            </a:r>
            <a:r>
              <a:rPr lang="it-IT" sz="1200" dirty="0">
                <a:solidFill>
                  <a:srgbClr val="000066"/>
                </a:solidFill>
              </a:rPr>
              <a:t>.</a:t>
            </a:r>
          </a:p>
          <a:p>
            <a:r>
              <a:rPr lang="it-IT" sz="1200" dirty="0">
                <a:solidFill>
                  <a:srgbClr val="000066"/>
                </a:solidFill>
              </a:rPr>
              <a:t>625-600 a.C.</a:t>
            </a:r>
          </a:p>
        </p:txBody>
      </p:sp>
      <p:pic>
        <p:nvPicPr>
          <p:cNvPr id="44039" name="Picture 7" descr="Facciata con rosetta e camera tipo VIII territorio di Soriano, l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645024"/>
            <a:ext cx="3281829" cy="2002318"/>
          </a:xfrm>
          <a:prstGeom prst="rect">
            <a:avLst/>
          </a:prstGeom>
          <a:noFill/>
        </p:spPr>
      </p:pic>
      <p:pic>
        <p:nvPicPr>
          <p:cNvPr id="44040" name="Picture 8" descr="Vetulonia Avele Pheluske (da Pallottino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60648"/>
            <a:ext cx="2079934" cy="3168352"/>
          </a:xfrm>
          <a:prstGeom prst="rect">
            <a:avLst/>
          </a:prstGeom>
          <a:noFill/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4427984" y="2708920"/>
            <a:ext cx="1652312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0066"/>
                </a:solidFill>
              </a:rPr>
              <a:t>Stele di </a:t>
            </a:r>
            <a:r>
              <a:rPr lang="it-IT" sz="1200" dirty="0" err="1">
                <a:solidFill>
                  <a:srgbClr val="000066"/>
                </a:solidFill>
              </a:rPr>
              <a:t>Avele</a:t>
            </a:r>
            <a:r>
              <a:rPr lang="it-IT" sz="1200" dirty="0">
                <a:solidFill>
                  <a:srgbClr val="000066"/>
                </a:solidFill>
              </a:rPr>
              <a:t> </a:t>
            </a:r>
            <a:r>
              <a:rPr lang="it-IT" sz="1200" dirty="0" err="1">
                <a:solidFill>
                  <a:srgbClr val="000066"/>
                </a:solidFill>
              </a:rPr>
              <a:t>Pheluske</a:t>
            </a:r>
            <a:endParaRPr lang="it-IT" sz="1200" dirty="0">
              <a:solidFill>
                <a:srgbClr val="000066"/>
              </a:solidFill>
            </a:endParaRPr>
          </a:p>
          <a:p>
            <a:r>
              <a:rPr lang="it-IT" sz="1200" dirty="0" err="1">
                <a:solidFill>
                  <a:srgbClr val="000066"/>
                </a:solidFill>
              </a:rPr>
              <a:t>Vetulonia</a:t>
            </a:r>
            <a:r>
              <a:rPr lang="it-IT" sz="1200" dirty="0">
                <a:solidFill>
                  <a:srgbClr val="000066"/>
                </a:solidFill>
              </a:rPr>
              <a:t>. 625-600 a.C.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588224" y="5733256"/>
            <a:ext cx="211025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66"/>
                </a:solidFill>
              </a:rPr>
              <a:t>Soriano. Loc. Selva di </a:t>
            </a:r>
            <a:r>
              <a:rPr lang="it-IT" sz="1200" dirty="0" err="1">
                <a:solidFill>
                  <a:srgbClr val="000066"/>
                </a:solidFill>
              </a:rPr>
              <a:t>Malano</a:t>
            </a:r>
            <a:r>
              <a:rPr lang="it-IT" sz="1200" dirty="0">
                <a:solidFill>
                  <a:srgbClr val="000066"/>
                </a:solidFill>
              </a:rPr>
              <a:t>, </a:t>
            </a:r>
          </a:p>
          <a:p>
            <a:r>
              <a:rPr lang="it-IT" sz="1200" dirty="0">
                <a:solidFill>
                  <a:srgbClr val="000066"/>
                </a:solidFill>
              </a:rPr>
              <a:t>San </a:t>
            </a:r>
            <a:r>
              <a:rPr lang="it-IT" sz="1200" dirty="0" err="1">
                <a:solidFill>
                  <a:srgbClr val="000066"/>
                </a:solidFill>
              </a:rPr>
              <a:t>Nicolao</a:t>
            </a:r>
            <a:r>
              <a:rPr lang="it-IT" sz="1200" dirty="0">
                <a:solidFill>
                  <a:srgbClr val="000066"/>
                </a:solidFill>
              </a:rPr>
              <a:t>. I-II sec. d.C.</a:t>
            </a:r>
          </a:p>
        </p:txBody>
      </p:sp>
      <p:pic>
        <p:nvPicPr>
          <p:cNvPr id="9" name="Picture 7" descr="Ampolla Calabresi (da Sciacca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933056"/>
            <a:ext cx="1574979" cy="2736304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1560" y="6021288"/>
            <a:ext cx="136967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tx1">
                    <a:lumMod val="95000"/>
                  </a:schemeClr>
                </a:solidFill>
              </a:rPr>
              <a:t>Ampolla Calabresi.</a:t>
            </a:r>
          </a:p>
          <a:p>
            <a:r>
              <a:rPr lang="it-IT" sz="1200" dirty="0">
                <a:solidFill>
                  <a:schemeClr val="tx1">
                    <a:lumMod val="95000"/>
                  </a:schemeClr>
                </a:solidFill>
              </a:rPr>
              <a:t>660-650 a.C.</a:t>
            </a:r>
          </a:p>
        </p:txBody>
      </p:sp>
      <p:pic>
        <p:nvPicPr>
          <p:cNvPr id="11" name="Immagine 10" descr="Musarna Mosaico fine II a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3933056"/>
            <a:ext cx="1980665" cy="238887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347864" y="6381328"/>
            <a:ext cx="2397195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</a:rPr>
              <a:t>Musarna</a:t>
            </a:r>
            <a:r>
              <a:rPr lang="it-IT" sz="1200" dirty="0">
                <a:solidFill>
                  <a:srgbClr val="FF0000"/>
                </a:solidFill>
              </a:rPr>
              <a:t> .Mosaico . Fine II sec. a. C.</a:t>
            </a:r>
          </a:p>
        </p:txBody>
      </p:sp>
      <p:pic>
        <p:nvPicPr>
          <p:cNvPr id="13" name="Immagine 12" descr="Trono Chiusi BM (Italian Iron Age Artefacts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700808"/>
            <a:ext cx="3098748" cy="217417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43608" y="3501008"/>
            <a:ext cx="1318823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Trono da Chiusi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483768" y="1268760"/>
            <a:ext cx="1344599" cy="276999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T. </a:t>
            </a:r>
            <a:r>
              <a:rPr lang="it-IT" sz="1200" dirty="0" err="1"/>
              <a:t>Regolini-Galassi</a:t>
            </a:r>
            <a:endParaRPr lang="it-IT" sz="1200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arrello Circolo dei Lebeti Vetul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3962400" cy="1138238"/>
          </a:xfrm>
          <a:prstGeom prst="rect">
            <a:avLst/>
          </a:prstGeom>
          <a:noFill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04800" y="31242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>
                <a:solidFill>
                  <a:srgbClr val="FFFF99"/>
                </a:solidFill>
              </a:rPr>
              <a:t>Vetulonia: Circolo dei Lebeti, 700-675</a:t>
            </a:r>
            <a:r>
              <a:rPr lang="it-IT">
                <a:solidFill>
                  <a:srgbClr val="FFFF99"/>
                </a:solidFill>
              </a:rPr>
              <a:t> a.C.</a:t>
            </a:r>
          </a:p>
        </p:txBody>
      </p:sp>
      <p:pic>
        <p:nvPicPr>
          <p:cNvPr id="47110" name="Picture 6" descr="Carrello cipriota Nicosia, Cyprus Mus (Sea Routes 2003, 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3581400"/>
            <a:ext cx="1943100" cy="2438400"/>
          </a:xfrm>
          <a:prstGeom prst="rect">
            <a:avLst/>
          </a:prstGeom>
          <a:noFill/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81000" y="6019800"/>
            <a:ext cx="215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FFFF99"/>
                </a:solidFill>
              </a:rPr>
              <a:t>Nicosia, Cyprus Museum</a:t>
            </a:r>
          </a:p>
        </p:txBody>
      </p:sp>
      <p:pic>
        <p:nvPicPr>
          <p:cNvPr id="47112" name="Picture 8" descr="Carrello da Ekron Building 350 Room B Iron Age I (Assyria to Iberia 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419600"/>
            <a:ext cx="2286000" cy="2154238"/>
          </a:xfrm>
          <a:prstGeom prst="rect">
            <a:avLst/>
          </a:prstGeom>
          <a:noFill/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239000" y="4852988"/>
            <a:ext cx="19335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99"/>
                </a:solidFill>
              </a:rPr>
              <a:t>Ekron</a:t>
            </a:r>
            <a:r>
              <a:rPr lang="en-US" dirty="0">
                <a:solidFill>
                  <a:srgbClr val="FFFF99"/>
                </a:solidFill>
              </a:rPr>
              <a:t> </a:t>
            </a:r>
          </a:p>
          <a:p>
            <a:r>
              <a:rPr lang="en-US" sz="1600" dirty="0">
                <a:solidFill>
                  <a:srgbClr val="FFFF99"/>
                </a:solidFill>
              </a:rPr>
              <a:t>Build. 350 Room B </a:t>
            </a:r>
          </a:p>
          <a:p>
            <a:r>
              <a:rPr lang="en-US" dirty="0">
                <a:solidFill>
                  <a:srgbClr val="FFFF99"/>
                </a:solidFill>
              </a:rPr>
              <a:t>Iron Age I</a:t>
            </a:r>
            <a:r>
              <a:rPr lang="en-US" dirty="0"/>
              <a:t> </a:t>
            </a:r>
            <a:endParaRPr lang="it-IT" dirty="0"/>
          </a:p>
        </p:txBody>
      </p:sp>
      <p:pic>
        <p:nvPicPr>
          <p:cNvPr id="47114" name="Picture 10" descr="Carrello cipriota BM (Assyria to Iberia 2014, 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581400"/>
            <a:ext cx="1966913" cy="2362200"/>
          </a:xfrm>
          <a:prstGeom prst="rect">
            <a:avLst/>
          </a:prstGeom>
          <a:noFill/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57200" y="6248400"/>
            <a:ext cx="3498850" cy="36671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FF99"/>
                </a:solidFill>
              </a:rPr>
              <a:t>Carrelli ciprioti. 1250-1100 a.C.</a:t>
            </a:r>
          </a:p>
        </p:txBody>
      </p:sp>
      <p:pic>
        <p:nvPicPr>
          <p:cNvPr id="47116" name="Picture 12" descr="Carrello da Olmo Bello T2 Bisenzio 750-700 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066800"/>
            <a:ext cx="2719388" cy="2489200"/>
          </a:xfrm>
          <a:prstGeom prst="rect">
            <a:avLst/>
          </a:prstGeom>
          <a:noFill/>
        </p:spPr>
      </p:pic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6324600" y="3505200"/>
            <a:ext cx="2532063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FFFF99"/>
                </a:solidFill>
              </a:rPr>
              <a:t>Bisenzio - Olmo Bello T 2 </a:t>
            </a:r>
          </a:p>
          <a:p>
            <a:r>
              <a:rPr lang="it-IT" sz="1600">
                <a:solidFill>
                  <a:srgbClr val="FFFF99"/>
                </a:solidFill>
              </a:rPr>
              <a:t>750-700 a.C</a:t>
            </a:r>
            <a:r>
              <a:rPr lang="it-IT">
                <a:solidFill>
                  <a:srgbClr val="FFFF99"/>
                </a:solidFill>
              </a:rPr>
              <a:t>.</a:t>
            </a:r>
          </a:p>
        </p:txBody>
      </p:sp>
      <p:pic>
        <p:nvPicPr>
          <p:cNvPr id="47118" name="Picture 14" descr="Inv 20559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28600"/>
            <a:ext cx="4419600" cy="1462088"/>
          </a:xfrm>
          <a:prstGeom prst="rect">
            <a:avLst/>
          </a:prstGeom>
          <a:noFill/>
        </p:spPr>
      </p:pic>
      <p:pic>
        <p:nvPicPr>
          <p:cNvPr id="47119" name="Picture 15" descr="Inv 20559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0"/>
            <a:ext cx="1414463" cy="4038600"/>
          </a:xfrm>
          <a:prstGeom prst="rect">
            <a:avLst/>
          </a:prstGeom>
          <a:noFill/>
        </p:spPr>
      </p:pic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304800" y="1600200"/>
            <a:ext cx="4133850" cy="36671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Tomba </a:t>
            </a:r>
            <a:r>
              <a:rPr lang="it-IT" dirty="0" err="1">
                <a:solidFill>
                  <a:srgbClr val="FFFF99"/>
                </a:solidFill>
              </a:rPr>
              <a:t>Regolini-Galassi</a:t>
            </a:r>
            <a:r>
              <a:rPr lang="it-IT" dirty="0">
                <a:solidFill>
                  <a:srgbClr val="FFFF99"/>
                </a:solidFill>
              </a:rPr>
              <a:t> : 675-650 a.C.</a:t>
            </a:r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>
            <a:off x="4114800" y="13716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2590800" y="5943600"/>
            <a:ext cx="209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400">
                <a:solidFill>
                  <a:srgbClr val="FFFF99"/>
                </a:solidFill>
              </a:rPr>
              <a:t>London, British Museum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ripode T Bernardini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2780928"/>
            <a:ext cx="2079374" cy="3456384"/>
          </a:xfrm>
          <a:prstGeom prst="rect">
            <a:avLst/>
          </a:prstGeom>
        </p:spPr>
      </p:pic>
      <p:pic>
        <p:nvPicPr>
          <p:cNvPr id="4" name="Immagine 3" descr="Coll. Cesnola. Da Kour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60648"/>
            <a:ext cx="1906066" cy="367240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15816" y="3933056"/>
            <a:ext cx="1778628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it-IT" sz="1200" dirty="0"/>
              <a:t>Coll. </a:t>
            </a:r>
            <a:r>
              <a:rPr lang="it-IT" sz="1200" dirty="0" err="1"/>
              <a:t>Cesnola</a:t>
            </a:r>
            <a:r>
              <a:rPr lang="it-IT" sz="1200" dirty="0"/>
              <a:t>. Da </a:t>
            </a:r>
            <a:r>
              <a:rPr lang="it-IT" sz="1200" dirty="0" err="1"/>
              <a:t>Kourion</a:t>
            </a:r>
            <a:endParaRPr lang="it-IT" sz="1200" dirty="0"/>
          </a:p>
        </p:txBody>
      </p:sp>
      <p:pic>
        <p:nvPicPr>
          <p:cNvPr id="6" name="Immagine 5" descr="20554 A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4365104"/>
            <a:ext cx="1251962" cy="2224830"/>
          </a:xfrm>
          <a:prstGeom prst="rect">
            <a:avLst/>
          </a:prstGeom>
        </p:spPr>
      </p:pic>
      <p:pic>
        <p:nvPicPr>
          <p:cNvPr id="7" name="Immagine 6" descr="Calderone da Cuma Assyria n 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32656"/>
            <a:ext cx="3116275" cy="2304256"/>
          </a:xfrm>
          <a:prstGeom prst="rect">
            <a:avLst/>
          </a:prstGeom>
        </p:spPr>
      </p:pic>
      <p:pic>
        <p:nvPicPr>
          <p:cNvPr id="8" name="Immagine 7" descr="Inv 15036.jpg"/>
          <p:cNvPicPr>
            <a:picLocks noChangeAspect="1"/>
          </p:cNvPicPr>
          <p:nvPr/>
        </p:nvPicPr>
        <p:blipFill>
          <a:blip r:embed="rId6" cstate="print"/>
          <a:srcRect l="11380" t="4710" r="10128" b="5856"/>
          <a:stretch>
            <a:fillRect/>
          </a:stretch>
        </p:blipFill>
        <p:spPr>
          <a:xfrm>
            <a:off x="179512" y="332656"/>
            <a:ext cx="2565085" cy="3723510"/>
          </a:xfrm>
          <a:prstGeom prst="rect">
            <a:avLst/>
          </a:prstGeom>
        </p:spPr>
      </p:pic>
      <p:pic>
        <p:nvPicPr>
          <p:cNvPr id="9" name="Immagine 8" descr="_MG_0640-Modifica ri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365104"/>
            <a:ext cx="1585798" cy="2132856"/>
          </a:xfrm>
          <a:prstGeom prst="rect">
            <a:avLst/>
          </a:prstGeom>
        </p:spPr>
      </p:pic>
      <p:pic>
        <p:nvPicPr>
          <p:cNvPr id="10" name="Immagine 9" descr="Tripode daTrestina (Perugia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1894" y="2955436"/>
            <a:ext cx="2082105" cy="284982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5536" y="3933056"/>
            <a:ext cx="2311017" cy="3077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Cerveteri. Tomba del Tripode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95536" y="6309320"/>
            <a:ext cx="1923412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Tomba </a:t>
            </a:r>
            <a:r>
              <a:rPr lang="it-IT" sz="1400" dirty="0" err="1"/>
              <a:t>Regolini-Galassi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524328" y="2420888"/>
            <a:ext cx="102784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Cuma</a:t>
            </a:r>
            <a:r>
              <a:rPr lang="it-IT" dirty="0"/>
              <a:t> (?)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7170959" y="5805264"/>
            <a:ext cx="1973041" cy="27699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it-IT" sz="1200" dirty="0"/>
              <a:t>Tripode </a:t>
            </a:r>
            <a:r>
              <a:rPr lang="it-IT" sz="1200" dirty="0" err="1"/>
              <a:t>daTrestina</a:t>
            </a:r>
            <a:r>
              <a:rPr lang="it-IT" sz="1200" dirty="0"/>
              <a:t> (Perugia)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076056" y="6165304"/>
            <a:ext cx="2014269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 err="1"/>
              <a:t>Palestrina</a:t>
            </a:r>
            <a:r>
              <a:rPr lang="it-IT" sz="1200" dirty="0"/>
              <a:t>. Tomba Bernardini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I3A7151 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39"/>
            <a:ext cx="1872208" cy="6546491"/>
          </a:xfrm>
          <a:prstGeom prst="rect">
            <a:avLst/>
          </a:prstGeom>
        </p:spPr>
      </p:pic>
      <p:pic>
        <p:nvPicPr>
          <p:cNvPr id="3" name="Immagine 2" descr="20408 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32656"/>
            <a:ext cx="2300098" cy="2664296"/>
          </a:xfrm>
          <a:prstGeom prst="rect">
            <a:avLst/>
          </a:prstGeom>
        </p:spPr>
      </p:pic>
      <p:pic>
        <p:nvPicPr>
          <p:cNvPr id="4" name="Immagine 3" descr="20409 r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996952"/>
            <a:ext cx="2820154" cy="1080120"/>
          </a:xfrm>
          <a:prstGeom prst="rect">
            <a:avLst/>
          </a:prstGeom>
        </p:spPr>
      </p:pic>
      <p:pic>
        <p:nvPicPr>
          <p:cNvPr id="5" name="Immagine 4" descr="Alare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332656"/>
            <a:ext cx="3200514" cy="1728191"/>
          </a:xfrm>
          <a:prstGeom prst="rect">
            <a:avLst/>
          </a:prstGeom>
        </p:spPr>
      </p:pic>
      <p:pic>
        <p:nvPicPr>
          <p:cNvPr id="6" name="Immagine 5" descr="Alare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2060848"/>
            <a:ext cx="3168352" cy="1904037"/>
          </a:xfrm>
          <a:prstGeom prst="rect">
            <a:avLst/>
          </a:prstGeom>
        </p:spPr>
      </p:pic>
      <p:pic>
        <p:nvPicPr>
          <p:cNvPr id="7" name="Immagine 6" descr="Spiedi e alari Salamina T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4077072"/>
            <a:ext cx="4108704" cy="241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tangolo 7"/>
          <p:cNvSpPr/>
          <p:nvPr/>
        </p:nvSpPr>
        <p:spPr>
          <a:xfrm>
            <a:off x="6516216" y="5805264"/>
            <a:ext cx="2192652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dirty="0"/>
              <a:t>Spiedi e alari </a:t>
            </a:r>
            <a:r>
              <a:rPr lang="it-IT" sz="1400" dirty="0" err="1"/>
              <a:t>Salamina</a:t>
            </a:r>
            <a:r>
              <a:rPr lang="it-IT" sz="1400" dirty="0"/>
              <a:t> T79.</a:t>
            </a:r>
          </a:p>
          <a:p>
            <a:r>
              <a:rPr lang="it-IT" sz="1400" dirty="0"/>
              <a:t>750-600 a.C.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835696" y="332656"/>
            <a:ext cx="2923685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Tomba </a:t>
            </a:r>
            <a:r>
              <a:rPr lang="it-IT" sz="1400" dirty="0" err="1"/>
              <a:t>Regolini-Galassi</a:t>
            </a:r>
            <a:r>
              <a:rPr lang="it-IT" sz="1400" dirty="0"/>
              <a:t>: spiedi e alari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51520" y="404664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Bronzo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499992" y="1628800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Bronzo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572000" y="3501008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Bronzo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156176" y="270892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Ferro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10 statuine piangenti de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3"/>
            <a:ext cx="1584176" cy="4741991"/>
          </a:xfrm>
          <a:prstGeom prst="rect">
            <a:avLst/>
          </a:prstGeom>
        </p:spPr>
      </p:pic>
      <p:pic>
        <p:nvPicPr>
          <p:cNvPr id="43014" name="Picture 6" descr="Vetulonia Pietrera Firenze 8514-8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72816"/>
            <a:ext cx="1909062" cy="3888432"/>
          </a:xfrm>
          <a:prstGeom prst="rect">
            <a:avLst/>
          </a:prstGeom>
          <a:noFill/>
        </p:spPr>
      </p:pic>
      <p:pic>
        <p:nvPicPr>
          <p:cNvPr id="43016" name="Picture 8" descr="Calice avorio 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96952"/>
            <a:ext cx="2454662" cy="2421707"/>
          </a:xfrm>
          <a:prstGeom prst="rect">
            <a:avLst/>
          </a:prstGeom>
          <a:noFill/>
        </p:spPr>
      </p:pic>
      <p:pic>
        <p:nvPicPr>
          <p:cNvPr id="43018" name="Picture 10" descr="INV_20016 E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60648"/>
            <a:ext cx="2459651" cy="2480320"/>
          </a:xfrm>
          <a:prstGeom prst="rect">
            <a:avLst/>
          </a:prstGeom>
          <a:noFill/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907704" y="5661248"/>
            <a:ext cx="1642244" cy="461665"/>
          </a:xfrm>
          <a:prstGeom prst="rect">
            <a:avLst/>
          </a:prstGeom>
          <a:solidFill>
            <a:schemeClr val="tx2">
              <a:lumMod val="1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FF99"/>
                </a:solidFill>
              </a:rPr>
              <a:t>Tumulo</a:t>
            </a:r>
            <a:r>
              <a:rPr lang="en-US" sz="1200" dirty="0">
                <a:solidFill>
                  <a:srgbClr val="FFFF99"/>
                </a:solidFill>
              </a:rPr>
              <a:t> </a:t>
            </a:r>
            <a:r>
              <a:rPr lang="en-US" sz="1200" dirty="0" err="1">
                <a:solidFill>
                  <a:srgbClr val="FFFF99"/>
                </a:solidFill>
              </a:rPr>
              <a:t>della</a:t>
            </a:r>
            <a:r>
              <a:rPr lang="en-US" sz="1200" dirty="0">
                <a:solidFill>
                  <a:srgbClr val="FFFF99"/>
                </a:solidFill>
              </a:rPr>
              <a:t> </a:t>
            </a:r>
            <a:r>
              <a:rPr lang="en-US" sz="1200" dirty="0" err="1">
                <a:solidFill>
                  <a:srgbClr val="FFFF99"/>
                </a:solidFill>
              </a:rPr>
              <a:t>Pietrera</a:t>
            </a:r>
            <a:r>
              <a:rPr lang="it-IT" sz="1200" dirty="0">
                <a:solidFill>
                  <a:srgbClr val="FFFF99"/>
                </a:solidFill>
              </a:rPr>
              <a:t>. </a:t>
            </a:r>
          </a:p>
          <a:p>
            <a:r>
              <a:rPr lang="it-IT" sz="1200" dirty="0" err="1">
                <a:solidFill>
                  <a:srgbClr val="FFFF99"/>
                </a:solidFill>
              </a:rPr>
              <a:t>Vetulonia</a:t>
            </a:r>
            <a:r>
              <a:rPr lang="it-IT" sz="1200" dirty="0">
                <a:solidFill>
                  <a:srgbClr val="FFFF99"/>
                </a:solidFill>
              </a:rPr>
              <a:t>. 650-625 a.C.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79512" y="1340768"/>
            <a:ext cx="2088232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Tomba </a:t>
            </a:r>
            <a:r>
              <a:rPr lang="it-IT" sz="1400" dirty="0" err="1">
                <a:solidFill>
                  <a:srgbClr val="FFFF99"/>
                </a:solidFill>
              </a:rPr>
              <a:t>Regolini-Galassi</a:t>
            </a:r>
            <a:endParaRPr lang="it-IT" sz="1400" dirty="0">
              <a:solidFill>
                <a:srgbClr val="FFFF99"/>
              </a:solidFill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876256" y="2636912"/>
            <a:ext cx="1796967" cy="307777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Scavi </a:t>
            </a:r>
            <a:r>
              <a:rPr lang="it-IT" sz="1400" dirty="0" err="1">
                <a:solidFill>
                  <a:srgbClr val="FFFF99"/>
                </a:solidFill>
              </a:rPr>
              <a:t>Regolini-Galassi</a:t>
            </a:r>
            <a:endParaRPr lang="it-IT" sz="1400" dirty="0">
              <a:solidFill>
                <a:srgbClr val="FFFF99"/>
              </a:solidFill>
            </a:endParaRPr>
          </a:p>
        </p:txBody>
      </p:sp>
      <p:pic>
        <p:nvPicPr>
          <p:cNvPr id="11" name="Immagine 10" descr="10 statuine apode cd. piangenti ri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3789855" cy="10801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3782"/>
          <a:stretch>
            <a:fillRect/>
          </a:stretch>
        </p:blipFill>
        <p:spPr bwMode="auto">
          <a:xfrm>
            <a:off x="5436096" y="332656"/>
            <a:ext cx="9185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Cerveteri Tumulo Animali Dipint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260648"/>
            <a:ext cx="1025587" cy="266429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067944" y="2852936"/>
            <a:ext cx="125746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Tumulo Animali </a:t>
            </a:r>
          </a:p>
          <a:p>
            <a:r>
              <a:rPr lang="it-IT" sz="1200" dirty="0"/>
              <a:t>Dipinti. Cerveteri</a:t>
            </a:r>
          </a:p>
          <a:p>
            <a:r>
              <a:rPr lang="it-IT" sz="1200" dirty="0"/>
              <a:t>625-600 a.C.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38677" y="5445224"/>
            <a:ext cx="270532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it-IT" sz="1200" dirty="0">
                <a:solidFill>
                  <a:srgbClr val="FFFF99"/>
                </a:solidFill>
              </a:rPr>
              <a:t>Calice in avorio. Tomba </a:t>
            </a:r>
            <a:r>
              <a:rPr lang="it-IT" sz="1200" dirty="0" err="1">
                <a:solidFill>
                  <a:srgbClr val="FFFF99"/>
                </a:solidFill>
              </a:rPr>
              <a:t>Barberini</a:t>
            </a:r>
            <a:endParaRPr lang="it-IT" sz="1200" dirty="0">
              <a:solidFill>
                <a:srgbClr val="FFFF99"/>
              </a:solidFill>
            </a:endParaRPr>
          </a:p>
        </p:txBody>
      </p:sp>
      <p:pic>
        <p:nvPicPr>
          <p:cNvPr id="18" name="Immagine 17" descr="Beotica VI a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3573016"/>
            <a:ext cx="1080120" cy="246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 descr="Atene, Ceramico 580-57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0032" y="3573016"/>
            <a:ext cx="1603343" cy="244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sellaDiTesto 19"/>
          <p:cNvSpPr txBox="1"/>
          <p:nvPr/>
        </p:nvSpPr>
        <p:spPr>
          <a:xfrm>
            <a:off x="3779912" y="6021288"/>
            <a:ext cx="870751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Beozia.</a:t>
            </a:r>
          </a:p>
          <a:p>
            <a:r>
              <a:rPr lang="it-IT" sz="1200" dirty="0" err="1"/>
              <a:t>VI</a:t>
            </a:r>
            <a:r>
              <a:rPr lang="it-IT" sz="1200" dirty="0"/>
              <a:t> sec. a.C.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932040" y="6021288"/>
            <a:ext cx="1469698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Atene, Ceramico.</a:t>
            </a:r>
          </a:p>
          <a:p>
            <a:r>
              <a:rPr lang="it-IT" sz="1400" dirty="0"/>
              <a:t>580-570 a.C.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076056" y="1916832"/>
            <a:ext cx="1527982" cy="4308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100" dirty="0"/>
              <a:t> Tumulo della Regina</a:t>
            </a:r>
          </a:p>
          <a:p>
            <a:r>
              <a:rPr lang="it-IT" sz="1100" dirty="0"/>
              <a:t>Tarquinia. 640-630 a.C.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 descr="Cerveteri - T Cinque se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04800"/>
            <a:ext cx="2859088" cy="2454275"/>
          </a:xfrm>
          <a:prstGeom prst="rect">
            <a:avLst/>
          </a:prstGeom>
          <a:noFill/>
        </p:spPr>
      </p:pic>
      <p:pic>
        <p:nvPicPr>
          <p:cNvPr id="44036" name="Picture 4" descr="Tomba delle Statue Ce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184525" cy="2420938"/>
          </a:xfrm>
          <a:prstGeom prst="rect">
            <a:avLst/>
          </a:prstGeom>
          <a:noFill/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2667000"/>
            <a:ext cx="3783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99"/>
                </a:solidFill>
              </a:rPr>
              <a:t>Ceri:</a:t>
            </a:r>
            <a:r>
              <a:rPr lang="it-IT" sz="1600">
                <a:solidFill>
                  <a:srgbClr val="FFFF99"/>
                </a:solidFill>
              </a:rPr>
              <a:t> </a:t>
            </a:r>
            <a:r>
              <a:rPr lang="en-US" sz="1600">
                <a:solidFill>
                  <a:srgbClr val="FFFF99"/>
                </a:solidFill>
              </a:rPr>
              <a:t>Tomba delle Statue, </a:t>
            </a:r>
            <a:r>
              <a:rPr lang="it-IT" sz="1600">
                <a:solidFill>
                  <a:srgbClr val="FFFF99"/>
                </a:solidFill>
              </a:rPr>
              <a:t>690-670 a.C.</a:t>
            </a:r>
            <a:r>
              <a:rPr lang="it-IT"/>
              <a:t> </a:t>
            </a:r>
          </a:p>
        </p:txBody>
      </p:sp>
      <p:pic>
        <p:nvPicPr>
          <p:cNvPr id="44038" name="Picture 6" descr="Cinque Sedie BritMus D2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895600"/>
            <a:ext cx="1477963" cy="3197225"/>
          </a:xfrm>
          <a:prstGeom prst="rect">
            <a:avLst/>
          </a:prstGeom>
          <a:noFill/>
        </p:spPr>
      </p:pic>
      <p:pic>
        <p:nvPicPr>
          <p:cNvPr id="44039" name="Picture 7" descr="T Cinque sedie statua maschile Roma MusC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895600"/>
            <a:ext cx="1681163" cy="3184525"/>
          </a:xfrm>
          <a:prstGeom prst="rect">
            <a:avLst/>
          </a:prstGeom>
          <a:noFill/>
        </p:spPr>
      </p:pic>
      <p:pic>
        <p:nvPicPr>
          <p:cNvPr id="44040" name="Picture 8" descr="Qatna Tomba Re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538" y="3124200"/>
            <a:ext cx="2366962" cy="3276600"/>
          </a:xfrm>
          <a:prstGeom prst="rect">
            <a:avLst/>
          </a:prstGeom>
          <a:noFill/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220072" y="6093296"/>
            <a:ext cx="3568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99"/>
                </a:solidFill>
              </a:rPr>
              <a:t>Cerveteri:</a:t>
            </a:r>
            <a:r>
              <a:rPr lang="it-IT" sz="1600">
                <a:solidFill>
                  <a:srgbClr val="FFFF99"/>
                </a:solidFill>
              </a:rPr>
              <a:t> </a:t>
            </a:r>
            <a:r>
              <a:rPr lang="en-US" sz="1600">
                <a:solidFill>
                  <a:srgbClr val="FFFF99"/>
                </a:solidFill>
              </a:rPr>
              <a:t>Tomba delle Cinque Sedie.</a:t>
            </a:r>
          </a:p>
          <a:p>
            <a:r>
              <a:rPr lang="en-US" sz="1600">
                <a:solidFill>
                  <a:srgbClr val="FFFF99"/>
                </a:solidFill>
              </a:rPr>
              <a:t>650-630 a.C.</a:t>
            </a:r>
            <a:endParaRPr lang="it-IT" sz="1600">
              <a:solidFill>
                <a:srgbClr val="FFFF99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0" y="6248400"/>
            <a:ext cx="4147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FFFF99"/>
                </a:solidFill>
              </a:rPr>
              <a:t>Qatna</a:t>
            </a:r>
            <a:r>
              <a:rPr lang="en-US" sz="1600" dirty="0">
                <a:solidFill>
                  <a:srgbClr val="FFFF99"/>
                </a:solidFill>
              </a:rPr>
              <a:t>: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tomba</a:t>
            </a:r>
            <a:r>
              <a:rPr lang="en-US" sz="1600" dirty="0">
                <a:solidFill>
                  <a:srgbClr val="FFFF99"/>
                </a:solidFill>
              </a:rPr>
              <a:t> </a:t>
            </a:r>
            <a:r>
              <a:rPr lang="en-US" sz="1600" dirty="0" err="1">
                <a:solidFill>
                  <a:srgbClr val="FFFF99"/>
                </a:solidFill>
              </a:rPr>
              <a:t>dinastica</a:t>
            </a:r>
            <a:r>
              <a:rPr lang="en-US" sz="1600" dirty="0">
                <a:solidFill>
                  <a:srgbClr val="FFFF99"/>
                </a:solidFill>
              </a:rPr>
              <a:t>, XVIII / XV-XIV sec. </a:t>
            </a:r>
            <a:r>
              <a:rPr lang="en-US" sz="1600" dirty="0" err="1">
                <a:solidFill>
                  <a:srgbClr val="FFFF99"/>
                </a:solidFill>
              </a:rPr>
              <a:t>a.C</a:t>
            </a:r>
            <a:r>
              <a:rPr lang="en-US" sz="1600" dirty="0">
                <a:solidFill>
                  <a:srgbClr val="FFFF99"/>
                </a:solidFill>
              </a:rPr>
              <a:t>.</a:t>
            </a:r>
            <a:endParaRPr lang="it-IT" sz="1600" dirty="0">
              <a:solidFill>
                <a:srgbClr val="FFFF99"/>
              </a:solidFill>
            </a:endParaRPr>
          </a:p>
        </p:txBody>
      </p:sp>
      <p:pic>
        <p:nvPicPr>
          <p:cNvPr id="44044" name="Picture 12" descr="Tell Alaf Statu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28600"/>
            <a:ext cx="1558925" cy="3124200"/>
          </a:xfrm>
          <a:prstGeom prst="rect">
            <a:avLst/>
          </a:prstGeom>
          <a:noFill/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581400" y="3352800"/>
            <a:ext cx="16541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FFFF99"/>
                </a:solidFill>
              </a:rPr>
              <a:t>Tell Halaf. </a:t>
            </a:r>
          </a:p>
          <a:p>
            <a:r>
              <a:rPr lang="it-IT" sz="1600">
                <a:solidFill>
                  <a:srgbClr val="FFFF99"/>
                </a:solidFill>
              </a:rPr>
              <a:t>Siro-ittita. </a:t>
            </a:r>
          </a:p>
          <a:p>
            <a:r>
              <a:rPr lang="it-IT" sz="1600">
                <a:solidFill>
                  <a:srgbClr val="FFFF99"/>
                </a:solidFill>
              </a:rPr>
              <a:t>Inizi IX sec. a.C.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4139952" y="3933056"/>
            <a:ext cx="2880320" cy="122413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77072"/>
            <a:ext cx="1674420" cy="18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23728" y="260648"/>
            <a:ext cx="16607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979712" y="5949280"/>
            <a:ext cx="1822807" cy="27699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Cerveteri. T. Laghetto 608</a:t>
            </a:r>
          </a:p>
        </p:txBody>
      </p:sp>
      <p:pic>
        <p:nvPicPr>
          <p:cNvPr id="5" name="Immagine 4" descr="20349 rid.jpg"/>
          <p:cNvPicPr>
            <a:picLocks noChangeAspect="1"/>
          </p:cNvPicPr>
          <p:nvPr/>
        </p:nvPicPr>
        <p:blipFill>
          <a:blip r:embed="rId4" cstate="print"/>
          <a:srcRect l="9776" t="2273" r="12458" b="2273"/>
          <a:stretch>
            <a:fillRect/>
          </a:stretch>
        </p:blipFill>
        <p:spPr>
          <a:xfrm>
            <a:off x="251520" y="188640"/>
            <a:ext cx="1800200" cy="509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Dipylon Atene 8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2656"/>
            <a:ext cx="4107160" cy="1381121"/>
          </a:xfrm>
          <a:prstGeom prst="rect">
            <a:avLst/>
          </a:prstGeom>
          <a:noFill/>
        </p:spPr>
      </p:pic>
      <p:pic>
        <p:nvPicPr>
          <p:cNvPr id="7" name="Immagine 6" descr="10 statuine apode cd. piangenti rid.jpg"/>
          <p:cNvPicPr>
            <a:picLocks noChangeAspect="1"/>
          </p:cNvPicPr>
          <p:nvPr/>
        </p:nvPicPr>
        <p:blipFill>
          <a:blip r:embed="rId6" cstate="print"/>
          <a:srcRect r="41236"/>
          <a:stretch>
            <a:fillRect/>
          </a:stretch>
        </p:blipFill>
        <p:spPr>
          <a:xfrm>
            <a:off x="7740352" y="1772816"/>
            <a:ext cx="1296144" cy="628625"/>
          </a:xfrm>
          <a:prstGeom prst="rect">
            <a:avLst/>
          </a:prstGeom>
        </p:spPr>
      </p:pic>
      <p:pic>
        <p:nvPicPr>
          <p:cNvPr id="8" name="Picture 9" descr="Inv 15052 D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844824"/>
            <a:ext cx="1925569" cy="541783"/>
          </a:xfrm>
          <a:prstGeom prst="rect">
            <a:avLst/>
          </a:prstGeom>
          <a:noFill/>
        </p:spPr>
      </p:pic>
      <p:pic>
        <p:nvPicPr>
          <p:cNvPr id="9" name="Immagine 8" descr="10 statuine apode cd. piangenti rid.jpg"/>
          <p:cNvPicPr>
            <a:picLocks noChangeAspect="1"/>
          </p:cNvPicPr>
          <p:nvPr/>
        </p:nvPicPr>
        <p:blipFill>
          <a:blip r:embed="rId6" cstate="print"/>
          <a:srcRect l="19208"/>
          <a:stretch>
            <a:fillRect/>
          </a:stretch>
        </p:blipFill>
        <p:spPr>
          <a:xfrm>
            <a:off x="3995936" y="1772816"/>
            <a:ext cx="1782015" cy="62862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95536" y="5301208"/>
            <a:ext cx="137056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Tomba o scavi</a:t>
            </a:r>
          </a:p>
          <a:p>
            <a:r>
              <a:rPr lang="it-IT" sz="1400" dirty="0" err="1"/>
              <a:t>Regolini-Galassi</a:t>
            </a:r>
            <a:endParaRPr lang="it-IT" sz="14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48064" y="188640"/>
            <a:ext cx="36004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400" dirty="0">
                <a:solidFill>
                  <a:srgbClr val="FFFF99"/>
                </a:solidFill>
              </a:rPr>
              <a:t>Pittore del </a:t>
            </a:r>
            <a:r>
              <a:rPr lang="it-IT" sz="1400" dirty="0" err="1">
                <a:solidFill>
                  <a:srgbClr val="FFFF99"/>
                </a:solidFill>
              </a:rPr>
              <a:t>Dipylon</a:t>
            </a:r>
            <a:r>
              <a:rPr lang="it-IT" sz="1400" dirty="0">
                <a:solidFill>
                  <a:srgbClr val="FFFF99"/>
                </a:solidFill>
              </a:rPr>
              <a:t>:  760-750 a.C.</a:t>
            </a:r>
          </a:p>
        </p:txBody>
      </p:sp>
      <p:pic>
        <p:nvPicPr>
          <p:cNvPr id="13" name="Immagine 12" descr="_20283 ri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90757" y="2636912"/>
            <a:ext cx="1114071" cy="1080120"/>
          </a:xfrm>
          <a:prstGeom prst="rect">
            <a:avLst/>
          </a:prstGeom>
        </p:spPr>
      </p:pic>
      <p:pic>
        <p:nvPicPr>
          <p:cNvPr id="14" name="Immagine 13" descr="20284 dr ri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92280" y="3933056"/>
            <a:ext cx="1799488" cy="990404"/>
          </a:xfrm>
          <a:prstGeom prst="rect">
            <a:avLst/>
          </a:prstGeom>
        </p:spPr>
      </p:pic>
      <p:pic>
        <p:nvPicPr>
          <p:cNvPr id="15" name="Immagine 14" descr="20286 dr ri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5272" y="2636912"/>
            <a:ext cx="1326017" cy="1080120"/>
          </a:xfrm>
          <a:prstGeom prst="rect">
            <a:avLst/>
          </a:prstGeom>
        </p:spPr>
      </p:pic>
      <p:pic>
        <p:nvPicPr>
          <p:cNvPr id="16" name="Immagine 15" descr="20285 dr ri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92280" y="5301208"/>
            <a:ext cx="1944216" cy="1161417"/>
          </a:xfrm>
          <a:prstGeom prst="rect">
            <a:avLst/>
          </a:prstGeom>
        </p:spPr>
      </p:pic>
      <p:pic>
        <p:nvPicPr>
          <p:cNvPr id="17" name="Immagine 16" descr="20287 rid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39952" y="3861048"/>
            <a:ext cx="2808312" cy="1087810"/>
          </a:xfrm>
          <a:prstGeom prst="rect">
            <a:avLst/>
          </a:prstGeom>
        </p:spPr>
      </p:pic>
      <p:pic>
        <p:nvPicPr>
          <p:cNvPr id="18" name="Immagine 17" descr="20289 pr ri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636912"/>
            <a:ext cx="1384378" cy="101474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004048" y="486916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Coppa rodia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028384" y="6453336"/>
            <a:ext cx="1003801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Coppa ionica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092280" y="3645024"/>
            <a:ext cx="1914307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Ceramica </a:t>
            </a:r>
            <a:r>
              <a:rPr lang="it-IT" sz="1400" dirty="0" err="1"/>
              <a:t>protocorinzia</a:t>
            </a:r>
            <a:endParaRPr lang="it-IT" sz="1400" dirty="0"/>
          </a:p>
        </p:txBody>
      </p:sp>
      <p:pic>
        <p:nvPicPr>
          <p:cNvPr id="22" name="Immagine 21" descr="Il vestibolo del Tumulo della Regina di Tarquinia con resti di intonaco dipinto in gesso alabastrino di tipo levantino (seconda met+á VII sec aC) 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88024" y="5229200"/>
            <a:ext cx="2016224" cy="1512168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4716016" y="6581001"/>
            <a:ext cx="2118593" cy="276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Tarquinia: Tumulo della Regina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0402 20403 20404 20374 20375 20381 20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76600"/>
            <a:ext cx="1887538" cy="1158875"/>
          </a:xfrm>
          <a:prstGeom prst="rect">
            <a:avLst/>
          </a:prstGeom>
          <a:noFill/>
        </p:spPr>
      </p:pic>
      <p:pic>
        <p:nvPicPr>
          <p:cNvPr id="7173" name="Picture 5" descr="Inv 15052 PR da EKTA 232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191000"/>
            <a:ext cx="4384675" cy="1389063"/>
          </a:xfrm>
          <a:prstGeom prst="rect">
            <a:avLst/>
          </a:prstGeom>
          <a:noFill/>
        </p:spPr>
      </p:pic>
      <p:pic>
        <p:nvPicPr>
          <p:cNvPr id="7174" name="Picture 6" descr="Anticamera RG da Grifi 1841-dettagl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28600"/>
            <a:ext cx="2474913" cy="3200400"/>
          </a:xfrm>
          <a:prstGeom prst="rect">
            <a:avLst/>
          </a:prstGeom>
          <a:noFill/>
        </p:spPr>
      </p:pic>
      <p:pic>
        <p:nvPicPr>
          <p:cNvPr id="7175" name="Picture 7" descr="57261-1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648200"/>
            <a:ext cx="1520825" cy="2000250"/>
          </a:xfrm>
          <a:prstGeom prst="rect">
            <a:avLst/>
          </a:prstGeom>
          <a:noFill/>
        </p:spPr>
      </p:pic>
      <p:pic>
        <p:nvPicPr>
          <p:cNvPr id="7178" name="Picture 10" descr="Inv 20559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5640388"/>
            <a:ext cx="3165475" cy="1217612"/>
          </a:xfrm>
          <a:prstGeom prst="rect">
            <a:avLst/>
          </a:prstGeom>
          <a:noFill/>
        </p:spPr>
      </p:pic>
      <p:pic>
        <p:nvPicPr>
          <p:cNvPr id="7181" name="Picture 13" descr="205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295400"/>
            <a:ext cx="1752600" cy="1536700"/>
          </a:xfrm>
          <a:prstGeom prst="rect">
            <a:avLst/>
          </a:prstGeom>
          <a:noFill/>
        </p:spPr>
      </p:pic>
      <p:pic>
        <p:nvPicPr>
          <p:cNvPr id="7182" name="Picture 14" descr="20146 ri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81000"/>
            <a:ext cx="1314450" cy="1905000"/>
          </a:xfrm>
          <a:prstGeom prst="rect">
            <a:avLst/>
          </a:prstGeom>
          <a:noFill/>
        </p:spPr>
      </p:pic>
      <p:pic>
        <p:nvPicPr>
          <p:cNvPr id="7183" name="Picture 15" descr="Bacili 0002 ri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228600"/>
            <a:ext cx="2514600" cy="1290638"/>
          </a:xfrm>
          <a:prstGeom prst="rect">
            <a:avLst/>
          </a:prstGeom>
          <a:noFill/>
        </p:spPr>
      </p:pic>
      <p:pic>
        <p:nvPicPr>
          <p:cNvPr id="7184" name="Picture 16" descr="20558 IF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124200"/>
            <a:ext cx="1466850" cy="3525838"/>
          </a:xfrm>
          <a:prstGeom prst="rect">
            <a:avLst/>
          </a:prstGeom>
          <a:noFill/>
        </p:spPr>
      </p:pic>
      <p:pic>
        <p:nvPicPr>
          <p:cNvPr id="7185" name="Picture 17" descr="1506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3124200"/>
            <a:ext cx="1981200" cy="1384300"/>
          </a:xfrm>
          <a:prstGeom prst="rect">
            <a:avLst/>
          </a:prstGeom>
          <a:noFill/>
        </p:spPr>
      </p:pic>
      <p:pic>
        <p:nvPicPr>
          <p:cNvPr id="7186" name="Picture 18" descr="1506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86600" y="2895600"/>
            <a:ext cx="1828800" cy="1416050"/>
          </a:xfrm>
          <a:prstGeom prst="rect">
            <a:avLst/>
          </a:prstGeom>
          <a:noFill/>
        </p:spPr>
      </p:pic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51520" y="404664"/>
            <a:ext cx="16382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FF99"/>
                </a:solidFill>
              </a:rPr>
              <a:t>Anticamera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0552 Fibula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835152" cy="5245649"/>
          </a:xfrm>
          <a:prstGeom prst="rect">
            <a:avLst/>
          </a:prstGeom>
          <a:noFill/>
        </p:spPr>
      </p:pic>
      <p:pic>
        <p:nvPicPr>
          <p:cNvPr id="45059" name="Picture 3" descr="caccia e pesc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743200"/>
            <a:ext cx="4724400" cy="3849688"/>
          </a:xfrm>
          <a:prstGeom prst="rect">
            <a:avLst/>
          </a:prstGeom>
          <a:noFill/>
        </p:spPr>
      </p:pic>
      <p:pic>
        <p:nvPicPr>
          <p:cNvPr id="45060" name="Picture 4" descr="caccia e pesc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28600"/>
            <a:ext cx="2733675" cy="3757613"/>
          </a:xfrm>
          <a:prstGeom prst="rect">
            <a:avLst/>
          </a:prstGeom>
          <a:noFill/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976688" y="6491288"/>
            <a:ext cx="5268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99"/>
                </a:solidFill>
              </a:rPr>
              <a:t>Tomba della Caccia e della Pesca a Tarquinia. 510 a.C.</a:t>
            </a:r>
            <a:r>
              <a:rPr lang="it-IT"/>
              <a:t> 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 rot="-770862">
            <a:off x="4325010" y="834281"/>
            <a:ext cx="1331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FFFF99"/>
                </a:solidFill>
              </a:rPr>
              <a:t>Grazie!</a:t>
            </a:r>
          </a:p>
        </p:txBody>
      </p:sp>
      <p:pic>
        <p:nvPicPr>
          <p:cNvPr id="7" name="Immagine 6" descr="Fibula RG uccelli e traverse d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5013176"/>
            <a:ext cx="3707325" cy="152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01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941167"/>
            <a:ext cx="3024336" cy="1655029"/>
          </a:xfrm>
          <a:prstGeom prst="rect">
            <a:avLst/>
          </a:prstGeom>
          <a:noFill/>
        </p:spPr>
      </p:pic>
      <p:pic>
        <p:nvPicPr>
          <p:cNvPr id="47109" name="Picture 5" descr="01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2711152" cy="1950443"/>
          </a:xfrm>
          <a:prstGeom prst="rect">
            <a:avLst/>
          </a:prstGeom>
          <a:noFill/>
        </p:spPr>
      </p:pic>
      <p:pic>
        <p:nvPicPr>
          <p:cNvPr id="47112" name="Picture 8" descr="20555 (Pareti 227) V-7-21 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340768"/>
            <a:ext cx="1893134" cy="1387388"/>
          </a:xfrm>
          <a:prstGeom prst="rect">
            <a:avLst/>
          </a:prstGeom>
          <a:noFill/>
        </p:spPr>
      </p:pic>
      <p:pic>
        <p:nvPicPr>
          <p:cNvPr id="47113" name="Picture 9" descr="20556 (Pareti 217) V-10-22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941168"/>
            <a:ext cx="1236037" cy="1611189"/>
          </a:xfrm>
          <a:prstGeom prst="rect">
            <a:avLst/>
          </a:prstGeom>
          <a:noFill/>
        </p:spPr>
      </p:pic>
      <p:pic>
        <p:nvPicPr>
          <p:cNvPr id="47114" name="Picture 10" descr="15037 Pareti 237) V-7-22 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068960"/>
            <a:ext cx="1904369" cy="1368152"/>
          </a:xfrm>
          <a:prstGeom prst="rect">
            <a:avLst/>
          </a:prstGeom>
          <a:noFill/>
        </p:spPr>
      </p:pic>
      <p:pic>
        <p:nvPicPr>
          <p:cNvPr id="8" name="Picture 4" descr="Hamilton Gray ta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1556792"/>
            <a:ext cx="3303313" cy="3960440"/>
          </a:xfrm>
          <a:prstGeom prst="rect">
            <a:avLst/>
          </a:prstGeom>
          <a:noFill/>
        </p:spPr>
      </p:pic>
      <p:pic>
        <p:nvPicPr>
          <p:cNvPr id="47110" name="Picture 6" descr="01 ri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033128"/>
            <a:ext cx="3024335" cy="1816454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28184" y="5733256"/>
            <a:ext cx="2195858" cy="58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66"/>
                </a:solidFill>
              </a:rPr>
              <a:t>Hamilton </a:t>
            </a:r>
            <a:r>
              <a:rPr lang="it-IT" dirty="0" err="1">
                <a:solidFill>
                  <a:srgbClr val="000066"/>
                </a:solidFill>
              </a:rPr>
              <a:t>Gray</a:t>
            </a:r>
            <a:r>
              <a:rPr lang="it-IT" dirty="0">
                <a:solidFill>
                  <a:srgbClr val="000066"/>
                </a:solidFill>
              </a:rPr>
              <a:t> 1841:</a:t>
            </a:r>
          </a:p>
          <a:p>
            <a:r>
              <a:rPr lang="it-IT" sz="1400" dirty="0">
                <a:solidFill>
                  <a:srgbClr val="000066"/>
                </a:solidFill>
              </a:rPr>
              <a:t>Rielaborato da Canina 1838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63888" y="836712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Ricostruzioni 1947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27584" y="404664"/>
            <a:ext cx="2096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4"/>
                </a:solidFill>
              </a:rPr>
              <a:t>Ricostruzioni 2013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ticamera RG da Grifi 1841-dettagl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2768600" cy="3581400"/>
          </a:xfrm>
          <a:prstGeom prst="rect">
            <a:avLst/>
          </a:prstGeom>
          <a:noFill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524000" y="1371600"/>
            <a:ext cx="1219200" cy="115093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2294" name="Picture 6" descr="Stele da Cipro-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357563"/>
            <a:ext cx="2281237" cy="3211512"/>
          </a:xfrm>
          <a:prstGeom prst="rect">
            <a:avLst/>
          </a:prstGeom>
          <a:noFill/>
        </p:spPr>
      </p:pic>
      <p:pic>
        <p:nvPicPr>
          <p:cNvPr id="12296" name="Picture 8" descr="205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1957388" cy="2438400"/>
          </a:xfrm>
          <a:prstGeom prst="rect">
            <a:avLst/>
          </a:prstGeom>
          <a:noFill/>
        </p:spPr>
      </p:pic>
      <p:pic>
        <p:nvPicPr>
          <p:cNvPr id="12298" name="Picture 10" descr="Arslan Tash Dea alla finest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04800"/>
            <a:ext cx="2795588" cy="2640013"/>
          </a:xfrm>
          <a:prstGeom prst="rect">
            <a:avLst/>
          </a:prstGeom>
          <a:noFill/>
        </p:spPr>
      </p:pic>
      <p:pic>
        <p:nvPicPr>
          <p:cNvPr id="12299" name="Picture 11" descr="20552 - dettaglio testa hathor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2971800"/>
            <a:ext cx="1447800" cy="1322388"/>
          </a:xfrm>
          <a:prstGeom prst="rect">
            <a:avLst/>
          </a:prstGeom>
          <a:noFill/>
        </p:spPr>
      </p:pic>
      <p:pic>
        <p:nvPicPr>
          <p:cNvPr id="12300" name="Picture 12" descr="20552-b rid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3657600"/>
            <a:ext cx="1401763" cy="1752600"/>
          </a:xfrm>
          <a:prstGeom prst="rect">
            <a:avLst/>
          </a:prstGeom>
          <a:noFill/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2057400" y="4114800"/>
            <a:ext cx="129540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283968" y="2996952"/>
            <a:ext cx="2819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>
                <a:solidFill>
                  <a:srgbClr val="FFFF99"/>
                </a:solidFill>
              </a:rPr>
              <a:t>Signora alla finestra. Avorio. 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it-IT" sz="1600" dirty="0">
                <a:solidFill>
                  <a:srgbClr val="FFFF99"/>
                </a:solidFill>
              </a:rPr>
              <a:t>Da </a:t>
            </a:r>
            <a:r>
              <a:rPr lang="it-IT" sz="1600" dirty="0" err="1">
                <a:solidFill>
                  <a:srgbClr val="FFFF99"/>
                </a:solidFill>
              </a:rPr>
              <a:t>Arslan</a:t>
            </a:r>
            <a:r>
              <a:rPr lang="it-IT" sz="1600" dirty="0">
                <a:solidFill>
                  <a:srgbClr val="FFFF99"/>
                </a:solidFill>
              </a:rPr>
              <a:t> </a:t>
            </a:r>
            <a:r>
              <a:rPr lang="it-IT" sz="1600" dirty="0" err="1">
                <a:solidFill>
                  <a:srgbClr val="FFFF99"/>
                </a:solidFill>
              </a:rPr>
              <a:t>Tash</a:t>
            </a:r>
            <a:r>
              <a:rPr lang="it-IT" sz="1600" dirty="0">
                <a:solidFill>
                  <a:srgbClr val="FFFF99"/>
                </a:solidFill>
              </a:rPr>
              <a:t>.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it-IT" sz="1600" dirty="0">
                <a:solidFill>
                  <a:srgbClr val="FFFF99"/>
                </a:solidFill>
              </a:rPr>
              <a:t>Inizi VIII sec. a.C.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it-IT" sz="1200" dirty="0">
                <a:solidFill>
                  <a:srgbClr val="FFFF99"/>
                </a:solidFill>
              </a:rPr>
              <a:t>Parigi, </a:t>
            </a:r>
            <a:r>
              <a:rPr lang="it-IT" sz="1200" dirty="0" err="1">
                <a:solidFill>
                  <a:srgbClr val="FFFF99"/>
                </a:solidFill>
              </a:rPr>
              <a:t>Musée</a:t>
            </a:r>
            <a:r>
              <a:rPr lang="it-IT" sz="1200" dirty="0">
                <a:solidFill>
                  <a:srgbClr val="FFFF99"/>
                </a:solidFill>
              </a:rPr>
              <a:t> </a:t>
            </a:r>
            <a:r>
              <a:rPr lang="it-IT" sz="1200" dirty="0" err="1">
                <a:solidFill>
                  <a:srgbClr val="FFFF99"/>
                </a:solidFill>
              </a:rPr>
              <a:t>du</a:t>
            </a:r>
            <a:r>
              <a:rPr lang="it-IT" sz="1200" dirty="0">
                <a:solidFill>
                  <a:srgbClr val="FFFF99"/>
                </a:solidFill>
              </a:rPr>
              <a:t> Louvre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283968" y="5085184"/>
            <a:ext cx="2447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FFFF99"/>
                </a:solidFill>
              </a:rPr>
              <a:t>Stele con testa di </a:t>
            </a:r>
            <a:r>
              <a:rPr lang="it-IT" sz="1600" dirty="0" err="1">
                <a:solidFill>
                  <a:srgbClr val="FFFF99"/>
                </a:solidFill>
              </a:rPr>
              <a:t>Hathor</a:t>
            </a:r>
            <a:r>
              <a:rPr lang="it-IT" sz="1600" dirty="0">
                <a:solidFill>
                  <a:srgbClr val="FFFF99"/>
                </a:solidFill>
              </a:rPr>
              <a:t>. Da </a:t>
            </a:r>
            <a:r>
              <a:rPr lang="it-IT" sz="1600" dirty="0" err="1">
                <a:solidFill>
                  <a:srgbClr val="FFFF99"/>
                </a:solidFill>
              </a:rPr>
              <a:t>Golgoi</a:t>
            </a:r>
            <a:r>
              <a:rPr lang="it-IT" sz="1600" dirty="0">
                <a:solidFill>
                  <a:srgbClr val="FFFF99"/>
                </a:solidFill>
              </a:rPr>
              <a:t> (?), Cipro.</a:t>
            </a:r>
          </a:p>
          <a:p>
            <a:r>
              <a:rPr lang="en-GB" sz="1600" dirty="0">
                <a:solidFill>
                  <a:srgbClr val="FFFF99"/>
                </a:solidFill>
              </a:rPr>
              <a:t>575-550 </a:t>
            </a:r>
            <a:r>
              <a:rPr lang="en-GB" sz="1600" dirty="0" err="1">
                <a:solidFill>
                  <a:srgbClr val="FFFF99"/>
                </a:solidFill>
              </a:rPr>
              <a:t>a.C</a:t>
            </a:r>
            <a:r>
              <a:rPr lang="en-GB" sz="1200" dirty="0">
                <a:solidFill>
                  <a:srgbClr val="FFFF99"/>
                </a:solidFill>
              </a:rPr>
              <a:t>. </a:t>
            </a:r>
          </a:p>
          <a:p>
            <a:r>
              <a:rPr lang="en-GB" sz="1200" dirty="0">
                <a:solidFill>
                  <a:srgbClr val="FFFF99"/>
                </a:solidFill>
              </a:rPr>
              <a:t>New York, Metropolitan Museum </a:t>
            </a:r>
            <a:endParaRPr lang="it-IT" sz="12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golini-Galassi da Grifi 1841 (idem Musei Etrusci 1842) 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1388" y="0"/>
            <a:ext cx="4559300" cy="6858000"/>
          </a:xfrm>
          <a:prstGeom prst="rect">
            <a:avLst/>
          </a:prstGeom>
          <a:noFill/>
        </p:spPr>
      </p:pic>
      <p:pic>
        <p:nvPicPr>
          <p:cNvPr id="48131" name="Picture 3" descr="20407 V0073 det 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286000"/>
            <a:ext cx="2362200" cy="2308225"/>
          </a:xfrm>
          <a:prstGeom prst="rect">
            <a:avLst/>
          </a:prstGeom>
          <a:noFill/>
        </p:spPr>
      </p:pic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6019800" y="3505200"/>
            <a:ext cx="1066800" cy="152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8133" name="Picture 5" descr="20367 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04800"/>
            <a:ext cx="2305050" cy="2286000"/>
          </a:xfrm>
          <a:prstGeom prst="rect">
            <a:avLst/>
          </a:prstGeom>
          <a:noFill/>
        </p:spPr>
      </p:pic>
      <p:pic>
        <p:nvPicPr>
          <p:cNvPr id="48134" name="Picture 6" descr="20364dr 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667000"/>
            <a:ext cx="1981200" cy="1889125"/>
          </a:xfrm>
          <a:prstGeom prst="rect">
            <a:avLst/>
          </a:prstGeom>
          <a:noFill/>
        </p:spPr>
      </p:pic>
      <p:pic>
        <p:nvPicPr>
          <p:cNvPr id="48135" name="Picture 7" descr="20369  d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648200"/>
            <a:ext cx="2074863" cy="1889125"/>
          </a:xfrm>
          <a:prstGeom prst="rect">
            <a:avLst/>
          </a:prstGeom>
          <a:noFill/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590800" y="3886200"/>
            <a:ext cx="38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2362200" y="3048000"/>
            <a:ext cx="9906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8138" name="Picture 10" descr="Anticamera RG da Grifi 1841-dettagl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0"/>
            <a:ext cx="2179638" cy="2819400"/>
          </a:xfrm>
          <a:prstGeom prst="rect">
            <a:avLst/>
          </a:prstGeom>
          <a:noFill/>
        </p:spPr>
      </p:pic>
      <p:pic>
        <p:nvPicPr>
          <p:cNvPr id="48139" name="Picture 11" descr="Invv 20402 20403 20404 20374 20375 20381 2038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4800600"/>
            <a:ext cx="3352800" cy="1138238"/>
          </a:xfrm>
          <a:prstGeom prst="rect">
            <a:avLst/>
          </a:prstGeom>
          <a:noFill/>
        </p:spPr>
      </p:pic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5486400" y="1524000"/>
            <a:ext cx="533400" cy="9906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6400800" y="1524000"/>
            <a:ext cx="533400" cy="9906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9512" y="260648"/>
            <a:ext cx="1517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99"/>
                </a:solidFill>
              </a:rPr>
              <a:t>L’Anticamera</a:t>
            </a:r>
          </a:p>
          <a:p>
            <a:r>
              <a:rPr lang="it-IT" dirty="0">
                <a:solidFill>
                  <a:srgbClr val="FFFF99"/>
                </a:solidFill>
              </a:rPr>
              <a:t>e le due </a:t>
            </a:r>
          </a:p>
          <a:p>
            <a:r>
              <a:rPr lang="it-IT" dirty="0">
                <a:solidFill>
                  <a:srgbClr val="FFFF99"/>
                </a:solidFill>
              </a:rPr>
              <a:t>Celle laterali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1244</TotalTime>
  <Words>1817</Words>
  <Application>Microsoft Office PowerPoint</Application>
  <PresentationFormat>Presentazione su schermo (4:3)</PresentationFormat>
  <Paragraphs>364</Paragraphs>
  <Slides>60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7" baseType="lpstr">
      <vt:lpstr>Arial</vt:lpstr>
      <vt:lpstr>Corbel</vt:lpstr>
      <vt:lpstr>Times New Roman</vt:lpstr>
      <vt:lpstr>Wingdings</vt:lpstr>
      <vt:lpstr>Wingdings 2</vt:lpstr>
      <vt:lpstr>Wingdings 3</vt:lpstr>
      <vt:lpstr>Modulo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Maurizio Sannibale</dc:creator>
  <cp:lastModifiedBy>User</cp:lastModifiedBy>
  <cp:revision>150</cp:revision>
  <dcterms:created xsi:type="dcterms:W3CDTF">2017-01-13T16:12:29Z</dcterms:created>
  <dcterms:modified xsi:type="dcterms:W3CDTF">2019-02-28T16:52:32Z</dcterms:modified>
</cp:coreProperties>
</file>