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vml" ContentType="application/vnd.openxmlformats-officedocument.vmlDrawin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notesSlides/notesSlide1.xml" ContentType="application/vnd.openxmlformats-officedocument.presentationml.notesSlide+xml"/>
  <Override PartName="/ppt/embeddings/oleObject3.bin" ContentType="application/vnd.openxmlformats-officedocument.oleObject"/>
  <Override PartName="/ppt/notesSlides/notesSlide2.xml" ContentType="application/vnd.openxmlformats-officedocument.presentationml.notesSlide+xml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1"/>
  </p:notesMasterIdLst>
  <p:sldIdLst>
    <p:sldId id="257" r:id="rId2"/>
    <p:sldId id="259" r:id="rId3"/>
    <p:sldId id="281" r:id="rId4"/>
    <p:sldId id="282" r:id="rId5"/>
    <p:sldId id="283" r:id="rId6"/>
    <p:sldId id="261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72" r:id="rId16"/>
    <p:sldId id="274" r:id="rId17"/>
    <p:sldId id="275" r:id="rId18"/>
    <p:sldId id="276" r:id="rId19"/>
    <p:sldId id="280" r:id="rId20"/>
  </p:sldIdLst>
  <p:sldSz cx="6858000" cy="9144000" type="screen4x3"/>
  <p:notesSz cx="6858000" cy="9144000"/>
  <p:defaultTextStyle>
    <a:defPPr>
      <a:defRPr lang="it-IT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49" autoAdjust="0"/>
    <p:restoredTop sz="90929"/>
  </p:normalViewPr>
  <p:slideViewPr>
    <p:cSldViewPr>
      <p:cViewPr>
        <p:scale>
          <a:sx n="81" d="100"/>
          <a:sy n="81" d="100"/>
        </p:scale>
        <p:origin x="-5192" y="-600"/>
      </p:cViewPr>
      <p:guideLst>
        <p:guide orient="horz" pos="2880"/>
        <p:guide pos="216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143125" y="685800"/>
            <a:ext cx="25717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4331B52-F706-7945-9C8D-E2A7D9610209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7077203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82B4D2-A8A9-9A41-B923-6E0B472AF4CE}" type="slidenum">
              <a:rPr lang="it-IT"/>
              <a:pPr/>
              <a:t>5</a:t>
            </a:fld>
            <a:endParaRPr lang="it-IT"/>
          </a:p>
        </p:txBody>
      </p:sp>
      <p:sp>
        <p:nvSpPr>
          <p:cNvPr id="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2FABE4A-1463-D146-8674-D41A61F6EDE3}" type="slidenum">
              <a:rPr lang="it-IT"/>
              <a:pPr/>
              <a:t>12</a:t>
            </a:fld>
            <a:endParaRPr lang="it-IT"/>
          </a:p>
        </p:txBody>
      </p:sp>
      <p:sp>
        <p:nvSpPr>
          <p:cNvPr id="133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143125" y="685800"/>
            <a:ext cx="2571750" cy="3429000"/>
          </a:xfrm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C885AC-24C0-464D-BF5F-56AEF68DB8C8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105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D222D-71D5-3C44-923D-D8454C49650D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775911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4886325" y="812800"/>
            <a:ext cx="1457325" cy="7315200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14350" y="812800"/>
            <a:ext cx="4257675" cy="7315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C785B-2FF5-6B42-82D8-99914844B094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496214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042A39-CCDD-5640-85DC-3B166A2FB16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9596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0AA7D7-D7D2-B540-BD92-D23822F344C0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20359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143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86150" y="2641600"/>
            <a:ext cx="2857500" cy="5486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479EF5-55C0-D64E-B1E0-5C64E892C061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8989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8F2D-991C-B242-B3A8-4237A47803D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9014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3BC744-7729-964C-BE6E-AC57F37FB6CA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16005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C1E1CE-EC8F-E043-8C7D-B6329623BE3B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89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38C547-6586-ED4B-8F84-56B001651562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34596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20FEA2-B430-EB42-868F-1ED8D34F92CF}" type="slidenum">
              <a:rPr lang="it-IT"/>
              <a:pPr/>
              <a:t>‹n.›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4518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14350" y="812800"/>
            <a:ext cx="5829300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 dello schema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2641600"/>
            <a:ext cx="582930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51435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8331200"/>
            <a:ext cx="21717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8331200"/>
            <a:ext cx="14287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B8DB72F-290C-D149-9640-C58C24E825D7}" type="slidenum">
              <a:rPr lang="it-IT"/>
              <a:pPr/>
              <a:t>‹n.›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1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2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4.png"/><Relationship Id="rId6" Type="http://schemas.openxmlformats.org/officeDocument/2006/relationships/oleObject" Target="../embeddings/oleObject5.bin"/><Relationship Id="rId7" Type="http://schemas.openxmlformats.org/officeDocument/2006/relationships/image" Target="../media/image5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6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image" Target="../media/image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1191" y="205317"/>
          <a:ext cx="6547247" cy="412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69" name="Image" r:id="rId3" imgW="24537946" imgH="8691846" progId="Photoshop.Image.4">
                  <p:embed/>
                </p:oleObj>
              </mc:Choice>
              <mc:Fallback>
                <p:oleObj name="Image" r:id="rId3" imgW="24537946" imgH="8691846" progId="Photoshop.Image.4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" y="205317"/>
                        <a:ext cx="6547247" cy="41232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377429" y="4694767"/>
          <a:ext cx="6140053" cy="40301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70" name="Image" r:id="rId5" imgW="24156724" imgH="8920579" progId="Photoshop.Image.4">
                  <p:embed/>
                </p:oleObj>
              </mc:Choice>
              <mc:Fallback>
                <p:oleObj name="Image" r:id="rId5" imgW="24156724" imgH="8920579" progId="Photoshop.Image.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429" y="4694767"/>
                        <a:ext cx="6140053" cy="4030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Oval 4"/>
          <p:cNvSpPr>
            <a:spLocks noChangeArrowheads="1"/>
          </p:cNvSpPr>
          <p:nvPr/>
        </p:nvSpPr>
        <p:spPr bwMode="auto">
          <a:xfrm>
            <a:off x="1679973" y="21336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Oval 5"/>
          <p:cNvSpPr>
            <a:spLocks noChangeArrowheads="1"/>
          </p:cNvSpPr>
          <p:nvPr/>
        </p:nvSpPr>
        <p:spPr bwMode="auto">
          <a:xfrm>
            <a:off x="1679973" y="18436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8" name="Oval 6"/>
          <p:cNvSpPr>
            <a:spLocks noChangeArrowheads="1"/>
          </p:cNvSpPr>
          <p:nvPr/>
        </p:nvSpPr>
        <p:spPr bwMode="auto">
          <a:xfrm>
            <a:off x="1543051" y="18520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9" name="Oval 7"/>
          <p:cNvSpPr>
            <a:spLocks noChangeArrowheads="1"/>
          </p:cNvSpPr>
          <p:nvPr/>
        </p:nvSpPr>
        <p:spPr bwMode="auto">
          <a:xfrm>
            <a:off x="1500188" y="22246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0" name="Oval 8"/>
          <p:cNvSpPr>
            <a:spLocks noChangeArrowheads="1"/>
          </p:cNvSpPr>
          <p:nvPr/>
        </p:nvSpPr>
        <p:spPr bwMode="auto">
          <a:xfrm>
            <a:off x="1650207" y="24680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1" name="Oval 9"/>
          <p:cNvSpPr>
            <a:spLocks noChangeArrowheads="1"/>
          </p:cNvSpPr>
          <p:nvPr/>
        </p:nvSpPr>
        <p:spPr bwMode="auto">
          <a:xfrm>
            <a:off x="1765698" y="25442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2" name="Oval 10"/>
          <p:cNvSpPr>
            <a:spLocks noChangeArrowheads="1"/>
          </p:cNvSpPr>
          <p:nvPr/>
        </p:nvSpPr>
        <p:spPr bwMode="auto">
          <a:xfrm>
            <a:off x="1581151" y="20574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3" name="Oval 11"/>
          <p:cNvSpPr>
            <a:spLocks noChangeArrowheads="1"/>
          </p:cNvSpPr>
          <p:nvPr/>
        </p:nvSpPr>
        <p:spPr bwMode="auto">
          <a:xfrm>
            <a:off x="1354931" y="2476501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4" name="Oval 12"/>
          <p:cNvSpPr>
            <a:spLocks noChangeArrowheads="1"/>
          </p:cNvSpPr>
          <p:nvPr/>
        </p:nvSpPr>
        <p:spPr bwMode="auto">
          <a:xfrm>
            <a:off x="1131094" y="24384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Oval 13"/>
          <p:cNvSpPr>
            <a:spLocks noChangeArrowheads="1"/>
          </p:cNvSpPr>
          <p:nvPr/>
        </p:nvSpPr>
        <p:spPr bwMode="auto">
          <a:xfrm>
            <a:off x="947737" y="2643718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926306" y="2963334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1679973" y="30099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1500188" y="27580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1513285" y="2514600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1602582" y="16150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1795463" y="15769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1851423" y="18584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1637110" y="27664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1529954" y="30480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1628776" y="33231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1765698" y="33676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1821657" y="28871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1821657" y="31538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9" name="Oval 27"/>
          <p:cNvSpPr>
            <a:spLocks noChangeArrowheads="1"/>
          </p:cNvSpPr>
          <p:nvPr/>
        </p:nvSpPr>
        <p:spPr bwMode="auto">
          <a:xfrm>
            <a:off x="2228851" y="27051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2314576" y="24849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2164557" y="29104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2044304" y="31855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2022873" y="28723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2095501" y="24765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2121694" y="19134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Oval 34"/>
          <p:cNvSpPr>
            <a:spLocks noChangeArrowheads="1"/>
          </p:cNvSpPr>
          <p:nvPr/>
        </p:nvSpPr>
        <p:spPr bwMode="auto">
          <a:xfrm>
            <a:off x="2014538" y="16764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7" name="Oval 35"/>
          <p:cNvSpPr>
            <a:spLocks noChangeArrowheads="1"/>
          </p:cNvSpPr>
          <p:nvPr/>
        </p:nvSpPr>
        <p:spPr bwMode="auto">
          <a:xfrm>
            <a:off x="1984773" y="1905001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8" name="Oval 36"/>
          <p:cNvSpPr>
            <a:spLocks noChangeArrowheads="1"/>
          </p:cNvSpPr>
          <p:nvPr/>
        </p:nvSpPr>
        <p:spPr bwMode="auto">
          <a:xfrm>
            <a:off x="2164557" y="21103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9" name="Oval 37"/>
          <p:cNvSpPr>
            <a:spLocks noChangeArrowheads="1"/>
          </p:cNvSpPr>
          <p:nvPr/>
        </p:nvSpPr>
        <p:spPr bwMode="auto">
          <a:xfrm>
            <a:off x="1915716" y="15621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0" name="Oval 38"/>
          <p:cNvSpPr>
            <a:spLocks noChangeArrowheads="1"/>
          </p:cNvSpPr>
          <p:nvPr/>
        </p:nvSpPr>
        <p:spPr bwMode="auto">
          <a:xfrm>
            <a:off x="1462088" y="2004485"/>
            <a:ext cx="6786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1" name="Oval 39"/>
          <p:cNvSpPr>
            <a:spLocks noChangeArrowheads="1"/>
          </p:cNvSpPr>
          <p:nvPr/>
        </p:nvSpPr>
        <p:spPr bwMode="auto">
          <a:xfrm>
            <a:off x="2550319" y="24849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2" name="Oval 40"/>
          <p:cNvSpPr>
            <a:spLocks noChangeArrowheads="1"/>
          </p:cNvSpPr>
          <p:nvPr/>
        </p:nvSpPr>
        <p:spPr bwMode="auto">
          <a:xfrm>
            <a:off x="2833688" y="2491318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3" name="Oval 41"/>
          <p:cNvSpPr>
            <a:spLocks noChangeArrowheads="1"/>
          </p:cNvSpPr>
          <p:nvPr/>
        </p:nvSpPr>
        <p:spPr bwMode="auto">
          <a:xfrm>
            <a:off x="3017044" y="24913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4" name="Oval 42"/>
          <p:cNvSpPr>
            <a:spLocks noChangeArrowheads="1"/>
          </p:cNvSpPr>
          <p:nvPr/>
        </p:nvSpPr>
        <p:spPr bwMode="auto">
          <a:xfrm>
            <a:off x="3184923" y="2476501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5" name="Oval 43"/>
          <p:cNvSpPr>
            <a:spLocks noChangeArrowheads="1"/>
          </p:cNvSpPr>
          <p:nvPr/>
        </p:nvSpPr>
        <p:spPr bwMode="auto">
          <a:xfrm>
            <a:off x="4779169" y="18669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6" name="Oval 44"/>
          <p:cNvSpPr>
            <a:spLocks noChangeArrowheads="1"/>
          </p:cNvSpPr>
          <p:nvPr/>
        </p:nvSpPr>
        <p:spPr bwMode="auto">
          <a:xfrm>
            <a:off x="4642248" y="1875367"/>
            <a:ext cx="67865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7" name="Oval 45"/>
          <p:cNvSpPr>
            <a:spLocks noChangeArrowheads="1"/>
          </p:cNvSpPr>
          <p:nvPr/>
        </p:nvSpPr>
        <p:spPr bwMode="auto">
          <a:xfrm>
            <a:off x="4599385" y="2247901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8" name="Oval 46"/>
          <p:cNvSpPr>
            <a:spLocks noChangeArrowheads="1"/>
          </p:cNvSpPr>
          <p:nvPr/>
        </p:nvSpPr>
        <p:spPr bwMode="auto">
          <a:xfrm>
            <a:off x="4779169" y="30331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9" name="Oval 47"/>
          <p:cNvSpPr>
            <a:spLocks noChangeArrowheads="1"/>
          </p:cNvSpPr>
          <p:nvPr/>
        </p:nvSpPr>
        <p:spPr bwMode="auto">
          <a:xfrm>
            <a:off x="4524376" y="27410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4492229" y="2438401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4701779" y="16383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4894660" y="16002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4950619" y="18817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4736307" y="27897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4629151" y="30712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4972051" y="33528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4920854" y="2910418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4800601" y="32300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5245894" y="26818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5413773" y="2506134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5263754" y="2933701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5143501" y="32088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5122069" y="28956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>
            <a:off x="5194698" y="24997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5220892" y="1934634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6" name="Oval 64"/>
          <p:cNvSpPr>
            <a:spLocks noChangeArrowheads="1"/>
          </p:cNvSpPr>
          <p:nvPr/>
        </p:nvSpPr>
        <p:spPr bwMode="auto">
          <a:xfrm>
            <a:off x="5113735" y="1699685"/>
            <a:ext cx="67865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5083969" y="1928285"/>
            <a:ext cx="6786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8" name="Oval 66"/>
          <p:cNvSpPr>
            <a:spLocks noChangeArrowheads="1"/>
          </p:cNvSpPr>
          <p:nvPr/>
        </p:nvSpPr>
        <p:spPr bwMode="auto">
          <a:xfrm>
            <a:off x="5263754" y="2133601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5070873" y="2643718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0" name="Oval 68"/>
          <p:cNvSpPr>
            <a:spLocks noChangeArrowheads="1"/>
          </p:cNvSpPr>
          <p:nvPr/>
        </p:nvSpPr>
        <p:spPr bwMode="auto">
          <a:xfrm>
            <a:off x="5014913" y="15853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1" name="Oval 69"/>
          <p:cNvSpPr>
            <a:spLocks noChangeArrowheads="1"/>
          </p:cNvSpPr>
          <p:nvPr/>
        </p:nvSpPr>
        <p:spPr bwMode="auto">
          <a:xfrm>
            <a:off x="4560094" y="20277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2" name="Oval 70"/>
          <p:cNvSpPr>
            <a:spLocks noChangeArrowheads="1"/>
          </p:cNvSpPr>
          <p:nvPr/>
        </p:nvSpPr>
        <p:spPr bwMode="auto">
          <a:xfrm>
            <a:off x="4280298" y="24786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3" name="Oval 71"/>
          <p:cNvSpPr>
            <a:spLocks noChangeArrowheads="1"/>
          </p:cNvSpPr>
          <p:nvPr/>
        </p:nvSpPr>
        <p:spPr bwMode="auto">
          <a:xfrm>
            <a:off x="3840956" y="2499785"/>
            <a:ext cx="6786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4" name="Oval 72"/>
          <p:cNvSpPr>
            <a:spLocks noChangeArrowheads="1"/>
          </p:cNvSpPr>
          <p:nvPr/>
        </p:nvSpPr>
        <p:spPr bwMode="auto">
          <a:xfrm>
            <a:off x="3617119" y="24786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5" name="Oval 73"/>
          <p:cNvSpPr>
            <a:spLocks noChangeArrowheads="1"/>
          </p:cNvSpPr>
          <p:nvPr/>
        </p:nvSpPr>
        <p:spPr bwMode="auto">
          <a:xfrm>
            <a:off x="4045744" y="24384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6" name="Oval 74"/>
          <p:cNvSpPr>
            <a:spLocks noChangeArrowheads="1"/>
          </p:cNvSpPr>
          <p:nvPr/>
        </p:nvSpPr>
        <p:spPr bwMode="auto">
          <a:xfrm>
            <a:off x="4617244" y="25294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7" name="Oval 75"/>
          <p:cNvSpPr>
            <a:spLocks noChangeArrowheads="1"/>
          </p:cNvSpPr>
          <p:nvPr/>
        </p:nvSpPr>
        <p:spPr bwMode="auto">
          <a:xfrm>
            <a:off x="5537598" y="24489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8" name="Oval 76"/>
          <p:cNvSpPr>
            <a:spLocks noChangeArrowheads="1"/>
          </p:cNvSpPr>
          <p:nvPr/>
        </p:nvSpPr>
        <p:spPr bwMode="auto">
          <a:xfrm>
            <a:off x="5737623" y="24680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9" name="Oval 77"/>
          <p:cNvSpPr>
            <a:spLocks noChangeArrowheads="1"/>
          </p:cNvSpPr>
          <p:nvPr/>
        </p:nvSpPr>
        <p:spPr bwMode="auto">
          <a:xfrm>
            <a:off x="5766198" y="28151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0" name="Oval 78"/>
          <p:cNvSpPr>
            <a:spLocks noChangeArrowheads="1"/>
          </p:cNvSpPr>
          <p:nvPr/>
        </p:nvSpPr>
        <p:spPr bwMode="auto">
          <a:xfrm>
            <a:off x="5784056" y="3119967"/>
            <a:ext cx="6786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1" name="Text Box 79"/>
          <p:cNvSpPr txBox="1">
            <a:spLocks noChangeArrowheads="1"/>
          </p:cNvSpPr>
          <p:nvPr/>
        </p:nvSpPr>
        <p:spPr bwMode="auto">
          <a:xfrm>
            <a:off x="4612954" y="1951568"/>
            <a:ext cx="66223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Pure</a:t>
            </a:r>
          </a:p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N</a:t>
            </a:r>
            <a:r>
              <a:rPr lang="it-IT" sz="1900" b="1" baseline="-25000">
                <a:solidFill>
                  <a:srgbClr val="000066"/>
                </a:solidFill>
                <a:latin typeface="Arial" charset="0"/>
              </a:rPr>
              <a:t>2</a:t>
            </a:r>
            <a:endParaRPr lang="it-IT" sz="19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152" name="Oval 80"/>
          <p:cNvSpPr>
            <a:spLocks noChangeArrowheads="1"/>
          </p:cNvSpPr>
          <p:nvPr/>
        </p:nvSpPr>
        <p:spPr bwMode="auto">
          <a:xfrm>
            <a:off x="5160169" y="21632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3" name="Oval 81"/>
          <p:cNvSpPr>
            <a:spLocks noChangeArrowheads="1"/>
          </p:cNvSpPr>
          <p:nvPr/>
        </p:nvSpPr>
        <p:spPr bwMode="auto">
          <a:xfrm>
            <a:off x="5041106" y="2387601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4" name="Oval 82"/>
          <p:cNvSpPr>
            <a:spLocks noChangeArrowheads="1"/>
          </p:cNvSpPr>
          <p:nvPr/>
        </p:nvSpPr>
        <p:spPr bwMode="auto">
          <a:xfrm>
            <a:off x="4731544" y="23876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5" name="Oval 83"/>
          <p:cNvSpPr>
            <a:spLocks noChangeArrowheads="1"/>
          </p:cNvSpPr>
          <p:nvPr/>
        </p:nvSpPr>
        <p:spPr bwMode="auto">
          <a:xfrm>
            <a:off x="5023248" y="30839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6" name="Text Box 84"/>
          <p:cNvSpPr txBox="1">
            <a:spLocks noChangeArrowheads="1"/>
          </p:cNvSpPr>
          <p:nvPr/>
        </p:nvSpPr>
        <p:spPr bwMode="auto">
          <a:xfrm>
            <a:off x="1628057" y="1890184"/>
            <a:ext cx="662233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Pure</a:t>
            </a:r>
          </a:p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O</a:t>
            </a:r>
            <a:r>
              <a:rPr lang="it-IT" sz="1900" b="1" baseline="-25000">
                <a:solidFill>
                  <a:srgbClr val="000066"/>
                </a:solidFill>
                <a:latin typeface="Arial" charset="0"/>
              </a:rPr>
              <a:t>2</a:t>
            </a:r>
            <a:endParaRPr lang="it-IT" sz="1900" b="1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157" name="Oval 85"/>
          <p:cNvSpPr>
            <a:spLocks noChangeArrowheads="1"/>
          </p:cNvSpPr>
          <p:nvPr/>
        </p:nvSpPr>
        <p:spPr bwMode="auto">
          <a:xfrm>
            <a:off x="1759744" y="22881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8" name="Oval 86"/>
          <p:cNvSpPr>
            <a:spLocks noChangeArrowheads="1"/>
          </p:cNvSpPr>
          <p:nvPr/>
        </p:nvSpPr>
        <p:spPr bwMode="auto">
          <a:xfrm>
            <a:off x="2108598" y="27156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9" name="Oval 87"/>
          <p:cNvSpPr>
            <a:spLocks noChangeArrowheads="1"/>
          </p:cNvSpPr>
          <p:nvPr/>
        </p:nvSpPr>
        <p:spPr bwMode="auto">
          <a:xfrm>
            <a:off x="1931194" y="30099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0" name="Oval 88"/>
          <p:cNvSpPr>
            <a:spLocks noChangeArrowheads="1"/>
          </p:cNvSpPr>
          <p:nvPr/>
        </p:nvSpPr>
        <p:spPr bwMode="auto">
          <a:xfrm>
            <a:off x="1908573" y="33147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1" name="Oval 89"/>
          <p:cNvSpPr>
            <a:spLocks noChangeArrowheads="1"/>
          </p:cNvSpPr>
          <p:nvPr/>
        </p:nvSpPr>
        <p:spPr bwMode="auto">
          <a:xfrm>
            <a:off x="2200276" y="23198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2" name="Oval 90"/>
          <p:cNvSpPr>
            <a:spLocks noChangeArrowheads="1"/>
          </p:cNvSpPr>
          <p:nvPr/>
        </p:nvSpPr>
        <p:spPr bwMode="auto">
          <a:xfrm>
            <a:off x="2016919" y="22775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3" name="Text Box 91"/>
          <p:cNvSpPr txBox="1">
            <a:spLocks noChangeArrowheads="1"/>
          </p:cNvSpPr>
          <p:nvPr/>
        </p:nvSpPr>
        <p:spPr bwMode="auto">
          <a:xfrm>
            <a:off x="2781686" y="914401"/>
            <a:ext cx="1213666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Stopcock</a:t>
            </a:r>
          </a:p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Closed</a:t>
            </a:r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3183630" y="2885018"/>
            <a:ext cx="408589" cy="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(a)</a:t>
            </a:r>
          </a:p>
        </p:txBody>
      </p:sp>
      <p:sp>
        <p:nvSpPr>
          <p:cNvPr id="3165" name="Oval 93"/>
          <p:cNvSpPr>
            <a:spLocks noChangeArrowheads="1"/>
          </p:cNvSpPr>
          <p:nvPr/>
        </p:nvSpPr>
        <p:spPr bwMode="auto">
          <a:xfrm>
            <a:off x="4607719" y="59901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6" name="Oval 94"/>
          <p:cNvSpPr>
            <a:spLocks noChangeArrowheads="1"/>
          </p:cNvSpPr>
          <p:nvPr/>
        </p:nvSpPr>
        <p:spPr bwMode="auto">
          <a:xfrm>
            <a:off x="4564857" y="63627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7" name="Oval 95"/>
          <p:cNvSpPr>
            <a:spLocks noChangeArrowheads="1"/>
          </p:cNvSpPr>
          <p:nvPr/>
        </p:nvSpPr>
        <p:spPr bwMode="auto">
          <a:xfrm>
            <a:off x="4744642" y="71479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8" name="Oval 96"/>
          <p:cNvSpPr>
            <a:spLocks noChangeArrowheads="1"/>
          </p:cNvSpPr>
          <p:nvPr/>
        </p:nvSpPr>
        <p:spPr bwMode="auto">
          <a:xfrm>
            <a:off x="4491038" y="6855885"/>
            <a:ext cx="6786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9" name="Oval 97"/>
          <p:cNvSpPr>
            <a:spLocks noChangeArrowheads="1"/>
          </p:cNvSpPr>
          <p:nvPr/>
        </p:nvSpPr>
        <p:spPr bwMode="auto">
          <a:xfrm>
            <a:off x="4457701" y="65532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0" name="Oval 98"/>
          <p:cNvSpPr>
            <a:spLocks noChangeArrowheads="1"/>
          </p:cNvSpPr>
          <p:nvPr/>
        </p:nvSpPr>
        <p:spPr bwMode="auto">
          <a:xfrm>
            <a:off x="4860132" y="57150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1" name="Oval 99"/>
          <p:cNvSpPr>
            <a:spLocks noChangeArrowheads="1"/>
          </p:cNvSpPr>
          <p:nvPr/>
        </p:nvSpPr>
        <p:spPr bwMode="auto">
          <a:xfrm>
            <a:off x="4701779" y="69045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2" name="Oval 100"/>
          <p:cNvSpPr>
            <a:spLocks noChangeArrowheads="1"/>
          </p:cNvSpPr>
          <p:nvPr/>
        </p:nvSpPr>
        <p:spPr bwMode="auto">
          <a:xfrm>
            <a:off x="4594623" y="71860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3" name="Oval 101"/>
          <p:cNvSpPr>
            <a:spLocks noChangeArrowheads="1"/>
          </p:cNvSpPr>
          <p:nvPr/>
        </p:nvSpPr>
        <p:spPr bwMode="auto">
          <a:xfrm>
            <a:off x="4937523" y="74676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4" name="Oval 102"/>
          <p:cNvSpPr>
            <a:spLocks noChangeArrowheads="1"/>
          </p:cNvSpPr>
          <p:nvPr/>
        </p:nvSpPr>
        <p:spPr bwMode="auto">
          <a:xfrm>
            <a:off x="4886326" y="70252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" name="Oval 103"/>
          <p:cNvSpPr>
            <a:spLocks noChangeArrowheads="1"/>
          </p:cNvSpPr>
          <p:nvPr/>
        </p:nvSpPr>
        <p:spPr bwMode="auto">
          <a:xfrm>
            <a:off x="4766073" y="73448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6" name="Oval 104"/>
          <p:cNvSpPr>
            <a:spLocks noChangeArrowheads="1"/>
          </p:cNvSpPr>
          <p:nvPr/>
        </p:nvSpPr>
        <p:spPr bwMode="auto">
          <a:xfrm>
            <a:off x="5229226" y="70485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7" name="Oval 105"/>
          <p:cNvSpPr>
            <a:spLocks noChangeArrowheads="1"/>
          </p:cNvSpPr>
          <p:nvPr/>
        </p:nvSpPr>
        <p:spPr bwMode="auto">
          <a:xfrm>
            <a:off x="5108973" y="73236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8" name="Oval 106"/>
          <p:cNvSpPr>
            <a:spLocks noChangeArrowheads="1"/>
          </p:cNvSpPr>
          <p:nvPr/>
        </p:nvSpPr>
        <p:spPr bwMode="auto">
          <a:xfrm>
            <a:off x="5087542" y="7010400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9" name="Oval 107"/>
          <p:cNvSpPr>
            <a:spLocks noChangeArrowheads="1"/>
          </p:cNvSpPr>
          <p:nvPr/>
        </p:nvSpPr>
        <p:spPr bwMode="auto">
          <a:xfrm>
            <a:off x="5186363" y="60494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" name="Oval 108"/>
          <p:cNvSpPr>
            <a:spLocks noChangeArrowheads="1"/>
          </p:cNvSpPr>
          <p:nvPr/>
        </p:nvSpPr>
        <p:spPr bwMode="auto">
          <a:xfrm>
            <a:off x="5079207" y="58144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1" name="Oval 109"/>
          <p:cNvSpPr>
            <a:spLocks noChangeArrowheads="1"/>
          </p:cNvSpPr>
          <p:nvPr/>
        </p:nvSpPr>
        <p:spPr bwMode="auto">
          <a:xfrm>
            <a:off x="5229226" y="62484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2" name="Oval 110"/>
          <p:cNvSpPr>
            <a:spLocks noChangeArrowheads="1"/>
          </p:cNvSpPr>
          <p:nvPr/>
        </p:nvSpPr>
        <p:spPr bwMode="auto">
          <a:xfrm>
            <a:off x="4980385" y="57001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3" name="Oval 111"/>
          <p:cNvSpPr>
            <a:spLocks noChangeArrowheads="1"/>
          </p:cNvSpPr>
          <p:nvPr/>
        </p:nvSpPr>
        <p:spPr bwMode="auto">
          <a:xfrm>
            <a:off x="4526756" y="6142567"/>
            <a:ext cx="6786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4" name="Oval 112"/>
          <p:cNvSpPr>
            <a:spLocks noChangeArrowheads="1"/>
          </p:cNvSpPr>
          <p:nvPr/>
        </p:nvSpPr>
        <p:spPr bwMode="auto">
          <a:xfrm>
            <a:off x="4245769" y="65934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5" name="Oval 113"/>
          <p:cNvSpPr>
            <a:spLocks noChangeArrowheads="1"/>
          </p:cNvSpPr>
          <p:nvPr/>
        </p:nvSpPr>
        <p:spPr bwMode="auto">
          <a:xfrm>
            <a:off x="3806429" y="6614585"/>
            <a:ext cx="67865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6" name="Oval 114"/>
          <p:cNvSpPr>
            <a:spLocks noChangeArrowheads="1"/>
          </p:cNvSpPr>
          <p:nvPr/>
        </p:nvSpPr>
        <p:spPr bwMode="auto">
          <a:xfrm>
            <a:off x="3583781" y="6593418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7" name="Oval 115"/>
          <p:cNvSpPr>
            <a:spLocks noChangeArrowheads="1"/>
          </p:cNvSpPr>
          <p:nvPr/>
        </p:nvSpPr>
        <p:spPr bwMode="auto">
          <a:xfrm>
            <a:off x="4012406" y="6553201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8" name="Oval 116"/>
          <p:cNvSpPr>
            <a:spLocks noChangeArrowheads="1"/>
          </p:cNvSpPr>
          <p:nvPr/>
        </p:nvSpPr>
        <p:spPr bwMode="auto">
          <a:xfrm>
            <a:off x="5126831" y="6278034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9" name="Oval 117"/>
          <p:cNvSpPr>
            <a:spLocks noChangeArrowheads="1"/>
          </p:cNvSpPr>
          <p:nvPr/>
        </p:nvSpPr>
        <p:spPr bwMode="auto">
          <a:xfrm>
            <a:off x="4988719" y="71987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0" name="Oval 118"/>
          <p:cNvSpPr>
            <a:spLocks noChangeArrowheads="1"/>
          </p:cNvSpPr>
          <p:nvPr/>
        </p:nvSpPr>
        <p:spPr bwMode="auto">
          <a:xfrm>
            <a:off x="4817269" y="67056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1" name="Oval 119"/>
          <p:cNvSpPr>
            <a:spLocks noChangeArrowheads="1"/>
          </p:cNvSpPr>
          <p:nvPr/>
        </p:nvSpPr>
        <p:spPr bwMode="auto">
          <a:xfrm>
            <a:off x="5019675" y="6690785"/>
            <a:ext cx="6786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2" name="Oval 120"/>
          <p:cNvSpPr>
            <a:spLocks noChangeArrowheads="1"/>
          </p:cNvSpPr>
          <p:nvPr/>
        </p:nvSpPr>
        <p:spPr bwMode="auto">
          <a:xfrm>
            <a:off x="4894660" y="65383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3" name="Oval 121"/>
          <p:cNvSpPr>
            <a:spLocks noChangeArrowheads="1"/>
          </p:cNvSpPr>
          <p:nvPr/>
        </p:nvSpPr>
        <p:spPr bwMode="auto">
          <a:xfrm>
            <a:off x="5095876" y="65235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4" name="Oval 122"/>
          <p:cNvSpPr>
            <a:spLocks noChangeArrowheads="1"/>
          </p:cNvSpPr>
          <p:nvPr/>
        </p:nvSpPr>
        <p:spPr bwMode="auto">
          <a:xfrm>
            <a:off x="4843463" y="62484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5" name="Oval 123"/>
          <p:cNvSpPr>
            <a:spLocks noChangeArrowheads="1"/>
          </p:cNvSpPr>
          <p:nvPr/>
        </p:nvSpPr>
        <p:spPr bwMode="auto">
          <a:xfrm>
            <a:off x="5044679" y="62335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6" name="Oval 124"/>
          <p:cNvSpPr>
            <a:spLocks noChangeArrowheads="1"/>
          </p:cNvSpPr>
          <p:nvPr/>
        </p:nvSpPr>
        <p:spPr bwMode="auto">
          <a:xfrm>
            <a:off x="4783931" y="6019801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7" name="Oval 125"/>
          <p:cNvSpPr>
            <a:spLocks noChangeArrowheads="1"/>
          </p:cNvSpPr>
          <p:nvPr/>
        </p:nvSpPr>
        <p:spPr bwMode="auto">
          <a:xfrm>
            <a:off x="4985148" y="6004985"/>
            <a:ext cx="67865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8" name="Oval 126"/>
          <p:cNvSpPr>
            <a:spLocks noChangeArrowheads="1"/>
          </p:cNvSpPr>
          <p:nvPr/>
        </p:nvSpPr>
        <p:spPr bwMode="auto">
          <a:xfrm>
            <a:off x="4706542" y="6400801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99" name="Oval 127"/>
          <p:cNvSpPr>
            <a:spLocks noChangeArrowheads="1"/>
          </p:cNvSpPr>
          <p:nvPr/>
        </p:nvSpPr>
        <p:spPr bwMode="auto">
          <a:xfrm>
            <a:off x="4907757" y="63859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0" name="Oval 128"/>
          <p:cNvSpPr>
            <a:spLocks noChangeArrowheads="1"/>
          </p:cNvSpPr>
          <p:nvPr/>
        </p:nvSpPr>
        <p:spPr bwMode="auto">
          <a:xfrm>
            <a:off x="4929188" y="68728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1" name="Oval 129"/>
          <p:cNvSpPr>
            <a:spLocks noChangeArrowheads="1"/>
          </p:cNvSpPr>
          <p:nvPr/>
        </p:nvSpPr>
        <p:spPr bwMode="auto">
          <a:xfrm>
            <a:off x="5130404" y="68580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2" name="Oval 130"/>
          <p:cNvSpPr>
            <a:spLocks noChangeArrowheads="1"/>
          </p:cNvSpPr>
          <p:nvPr/>
        </p:nvSpPr>
        <p:spPr bwMode="auto">
          <a:xfrm>
            <a:off x="4629151" y="66526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3" name="Oval 131"/>
          <p:cNvSpPr>
            <a:spLocks noChangeArrowheads="1"/>
          </p:cNvSpPr>
          <p:nvPr/>
        </p:nvSpPr>
        <p:spPr bwMode="auto">
          <a:xfrm>
            <a:off x="5245894" y="65913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4" name="Oval 132"/>
          <p:cNvSpPr>
            <a:spLocks noChangeArrowheads="1"/>
          </p:cNvSpPr>
          <p:nvPr/>
        </p:nvSpPr>
        <p:spPr bwMode="auto">
          <a:xfrm>
            <a:off x="5451873" y="65299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5" name="Oval 133"/>
          <p:cNvSpPr>
            <a:spLocks noChangeArrowheads="1"/>
          </p:cNvSpPr>
          <p:nvPr/>
        </p:nvSpPr>
        <p:spPr bwMode="auto">
          <a:xfrm>
            <a:off x="5692379" y="6591301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6" name="Oval 134"/>
          <p:cNvSpPr>
            <a:spLocks noChangeArrowheads="1"/>
          </p:cNvSpPr>
          <p:nvPr/>
        </p:nvSpPr>
        <p:spPr bwMode="auto">
          <a:xfrm>
            <a:off x="5692379" y="6957485"/>
            <a:ext cx="67865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7" name="Oval 135"/>
          <p:cNvSpPr>
            <a:spLocks noChangeArrowheads="1"/>
          </p:cNvSpPr>
          <p:nvPr/>
        </p:nvSpPr>
        <p:spPr bwMode="auto">
          <a:xfrm>
            <a:off x="1885951" y="62780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8" name="Oval 136"/>
          <p:cNvSpPr>
            <a:spLocks noChangeArrowheads="1"/>
          </p:cNvSpPr>
          <p:nvPr/>
        </p:nvSpPr>
        <p:spPr bwMode="auto">
          <a:xfrm>
            <a:off x="2087167" y="62632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09" name="Oval 137"/>
          <p:cNvSpPr>
            <a:spLocks noChangeArrowheads="1"/>
          </p:cNvSpPr>
          <p:nvPr/>
        </p:nvSpPr>
        <p:spPr bwMode="auto">
          <a:xfrm>
            <a:off x="1963342" y="6110818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0" name="Oval 138"/>
          <p:cNvSpPr>
            <a:spLocks noChangeArrowheads="1"/>
          </p:cNvSpPr>
          <p:nvPr/>
        </p:nvSpPr>
        <p:spPr bwMode="auto">
          <a:xfrm>
            <a:off x="2164557" y="60960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1" name="Oval 139"/>
          <p:cNvSpPr>
            <a:spLocks noChangeArrowheads="1"/>
          </p:cNvSpPr>
          <p:nvPr/>
        </p:nvSpPr>
        <p:spPr bwMode="auto">
          <a:xfrm>
            <a:off x="1976438" y="5958418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2" name="Oval 140"/>
          <p:cNvSpPr>
            <a:spLocks noChangeArrowheads="1"/>
          </p:cNvSpPr>
          <p:nvPr/>
        </p:nvSpPr>
        <p:spPr bwMode="auto">
          <a:xfrm>
            <a:off x="1997869" y="6447367"/>
            <a:ext cx="6786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3" name="Oval 141"/>
          <p:cNvSpPr>
            <a:spLocks noChangeArrowheads="1"/>
          </p:cNvSpPr>
          <p:nvPr/>
        </p:nvSpPr>
        <p:spPr bwMode="auto">
          <a:xfrm>
            <a:off x="1697831" y="6225118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4" name="Oval 142"/>
          <p:cNvSpPr>
            <a:spLocks noChangeArrowheads="1"/>
          </p:cNvSpPr>
          <p:nvPr/>
        </p:nvSpPr>
        <p:spPr bwMode="auto">
          <a:xfrm>
            <a:off x="1774032" y="6828366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5" name="Oval 143"/>
          <p:cNvSpPr>
            <a:spLocks noChangeArrowheads="1"/>
          </p:cNvSpPr>
          <p:nvPr/>
        </p:nvSpPr>
        <p:spPr bwMode="auto">
          <a:xfrm>
            <a:off x="1976438" y="6811434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6" name="Oval 144"/>
          <p:cNvSpPr>
            <a:spLocks noChangeArrowheads="1"/>
          </p:cNvSpPr>
          <p:nvPr/>
        </p:nvSpPr>
        <p:spPr bwMode="auto">
          <a:xfrm>
            <a:off x="1851423" y="66590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7" name="Oval 145"/>
          <p:cNvSpPr>
            <a:spLocks noChangeArrowheads="1"/>
          </p:cNvSpPr>
          <p:nvPr/>
        </p:nvSpPr>
        <p:spPr bwMode="auto">
          <a:xfrm>
            <a:off x="2052638" y="66442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8" name="Oval 146"/>
          <p:cNvSpPr>
            <a:spLocks noChangeArrowheads="1"/>
          </p:cNvSpPr>
          <p:nvPr/>
        </p:nvSpPr>
        <p:spPr bwMode="auto">
          <a:xfrm>
            <a:off x="1864519" y="65066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19" name="Oval 147"/>
          <p:cNvSpPr>
            <a:spLocks noChangeArrowheads="1"/>
          </p:cNvSpPr>
          <p:nvPr/>
        </p:nvSpPr>
        <p:spPr bwMode="auto">
          <a:xfrm>
            <a:off x="1885951" y="69955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0" name="Oval 148"/>
          <p:cNvSpPr>
            <a:spLocks noChangeArrowheads="1"/>
          </p:cNvSpPr>
          <p:nvPr/>
        </p:nvSpPr>
        <p:spPr bwMode="auto">
          <a:xfrm>
            <a:off x="1585913" y="6773334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1" name="Oval 149"/>
          <p:cNvSpPr>
            <a:spLocks noChangeArrowheads="1"/>
          </p:cNvSpPr>
          <p:nvPr/>
        </p:nvSpPr>
        <p:spPr bwMode="auto">
          <a:xfrm>
            <a:off x="1988344" y="7239001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2" name="Oval 150"/>
          <p:cNvSpPr>
            <a:spLocks noChangeArrowheads="1"/>
          </p:cNvSpPr>
          <p:nvPr/>
        </p:nvSpPr>
        <p:spPr bwMode="auto">
          <a:xfrm>
            <a:off x="2190750" y="7224185"/>
            <a:ext cx="6786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3" name="Oval 151"/>
          <p:cNvSpPr>
            <a:spLocks noChangeArrowheads="1"/>
          </p:cNvSpPr>
          <p:nvPr/>
        </p:nvSpPr>
        <p:spPr bwMode="auto">
          <a:xfrm>
            <a:off x="2065735" y="7071785"/>
            <a:ext cx="6905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4" name="Oval 152"/>
          <p:cNvSpPr>
            <a:spLocks noChangeArrowheads="1"/>
          </p:cNvSpPr>
          <p:nvPr/>
        </p:nvSpPr>
        <p:spPr bwMode="auto">
          <a:xfrm>
            <a:off x="2266951" y="7056967"/>
            <a:ext cx="69056" cy="120651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5" name="Oval 153"/>
          <p:cNvSpPr>
            <a:spLocks noChangeArrowheads="1"/>
          </p:cNvSpPr>
          <p:nvPr/>
        </p:nvSpPr>
        <p:spPr bwMode="auto">
          <a:xfrm>
            <a:off x="2078832" y="69193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6" name="Oval 154"/>
          <p:cNvSpPr>
            <a:spLocks noChangeArrowheads="1"/>
          </p:cNvSpPr>
          <p:nvPr/>
        </p:nvSpPr>
        <p:spPr bwMode="auto">
          <a:xfrm>
            <a:off x="2100263" y="74062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7" name="Oval 155"/>
          <p:cNvSpPr>
            <a:spLocks noChangeArrowheads="1"/>
          </p:cNvSpPr>
          <p:nvPr/>
        </p:nvSpPr>
        <p:spPr bwMode="auto">
          <a:xfrm>
            <a:off x="1800226" y="7186085"/>
            <a:ext cx="6905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8" name="Oval 156"/>
          <p:cNvSpPr>
            <a:spLocks noChangeArrowheads="1"/>
          </p:cNvSpPr>
          <p:nvPr/>
        </p:nvSpPr>
        <p:spPr bwMode="auto">
          <a:xfrm>
            <a:off x="1679973" y="59817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29" name="Oval 157"/>
          <p:cNvSpPr>
            <a:spLocks noChangeArrowheads="1"/>
          </p:cNvSpPr>
          <p:nvPr/>
        </p:nvSpPr>
        <p:spPr bwMode="auto">
          <a:xfrm>
            <a:off x="2297906" y="6529918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0" name="Oval 158"/>
          <p:cNvSpPr>
            <a:spLocks noChangeArrowheads="1"/>
          </p:cNvSpPr>
          <p:nvPr/>
        </p:nvSpPr>
        <p:spPr bwMode="auto">
          <a:xfrm>
            <a:off x="2502694" y="65299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1" name="Oval 159"/>
          <p:cNvSpPr>
            <a:spLocks noChangeArrowheads="1"/>
          </p:cNvSpPr>
          <p:nvPr/>
        </p:nvSpPr>
        <p:spPr bwMode="auto">
          <a:xfrm>
            <a:off x="2777729" y="6591301"/>
            <a:ext cx="67865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2" name="Oval 160"/>
          <p:cNvSpPr>
            <a:spLocks noChangeArrowheads="1"/>
          </p:cNvSpPr>
          <p:nvPr/>
        </p:nvSpPr>
        <p:spPr bwMode="auto">
          <a:xfrm>
            <a:off x="3188494" y="65299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3" name="Oval 161"/>
          <p:cNvSpPr>
            <a:spLocks noChangeArrowheads="1"/>
          </p:cNvSpPr>
          <p:nvPr/>
        </p:nvSpPr>
        <p:spPr bwMode="auto">
          <a:xfrm>
            <a:off x="1851423" y="56769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4" name="Oval 162"/>
          <p:cNvSpPr>
            <a:spLocks noChangeArrowheads="1"/>
          </p:cNvSpPr>
          <p:nvPr/>
        </p:nvSpPr>
        <p:spPr bwMode="auto">
          <a:xfrm>
            <a:off x="1783556" y="5858934"/>
            <a:ext cx="6786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5" name="Oval 163"/>
          <p:cNvSpPr>
            <a:spLocks noChangeArrowheads="1"/>
          </p:cNvSpPr>
          <p:nvPr/>
        </p:nvSpPr>
        <p:spPr bwMode="auto">
          <a:xfrm>
            <a:off x="2983706" y="6591301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6" name="Oval 164"/>
          <p:cNvSpPr>
            <a:spLocks noChangeArrowheads="1"/>
          </p:cNvSpPr>
          <p:nvPr/>
        </p:nvSpPr>
        <p:spPr bwMode="auto">
          <a:xfrm>
            <a:off x="2194323" y="67733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7" name="Oval 165"/>
          <p:cNvSpPr>
            <a:spLocks noChangeArrowheads="1"/>
          </p:cNvSpPr>
          <p:nvPr/>
        </p:nvSpPr>
        <p:spPr bwMode="auto">
          <a:xfrm>
            <a:off x="2194323" y="64092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8" name="Oval 166"/>
          <p:cNvSpPr>
            <a:spLocks noChangeArrowheads="1"/>
          </p:cNvSpPr>
          <p:nvPr/>
        </p:nvSpPr>
        <p:spPr bwMode="auto">
          <a:xfrm>
            <a:off x="1714500" y="64092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39" name="Oval 167"/>
          <p:cNvSpPr>
            <a:spLocks noChangeArrowheads="1"/>
          </p:cNvSpPr>
          <p:nvPr/>
        </p:nvSpPr>
        <p:spPr bwMode="auto">
          <a:xfrm>
            <a:off x="1577579" y="6468534"/>
            <a:ext cx="67865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0" name="Oval 168"/>
          <p:cNvSpPr>
            <a:spLocks noChangeArrowheads="1"/>
          </p:cNvSpPr>
          <p:nvPr/>
        </p:nvSpPr>
        <p:spPr bwMode="auto">
          <a:xfrm>
            <a:off x="1783556" y="6043085"/>
            <a:ext cx="67866" cy="120649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1" name="Oval 169"/>
          <p:cNvSpPr>
            <a:spLocks noChangeArrowheads="1"/>
          </p:cNvSpPr>
          <p:nvPr/>
        </p:nvSpPr>
        <p:spPr bwMode="auto">
          <a:xfrm>
            <a:off x="1337073" y="6591301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2" name="Oval 170"/>
          <p:cNvSpPr>
            <a:spLocks noChangeArrowheads="1"/>
          </p:cNvSpPr>
          <p:nvPr/>
        </p:nvSpPr>
        <p:spPr bwMode="auto">
          <a:xfrm>
            <a:off x="1063229" y="6714067"/>
            <a:ext cx="67865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3" name="Oval 171"/>
          <p:cNvSpPr>
            <a:spLocks noChangeArrowheads="1"/>
          </p:cNvSpPr>
          <p:nvPr/>
        </p:nvSpPr>
        <p:spPr bwMode="auto">
          <a:xfrm>
            <a:off x="1097756" y="7200901"/>
            <a:ext cx="6786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4" name="Oval 172"/>
          <p:cNvSpPr>
            <a:spLocks noChangeArrowheads="1"/>
          </p:cNvSpPr>
          <p:nvPr/>
        </p:nvSpPr>
        <p:spPr bwMode="auto">
          <a:xfrm>
            <a:off x="2057401" y="5799667"/>
            <a:ext cx="69056" cy="120651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5" name="Oval 173"/>
          <p:cNvSpPr>
            <a:spLocks noChangeArrowheads="1"/>
          </p:cNvSpPr>
          <p:nvPr/>
        </p:nvSpPr>
        <p:spPr bwMode="auto">
          <a:xfrm>
            <a:off x="1885951" y="7382934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6" name="Oval 174"/>
          <p:cNvSpPr>
            <a:spLocks noChangeArrowheads="1"/>
          </p:cNvSpPr>
          <p:nvPr/>
        </p:nvSpPr>
        <p:spPr bwMode="auto">
          <a:xfrm>
            <a:off x="1645444" y="71395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7" name="Oval 175"/>
          <p:cNvSpPr>
            <a:spLocks noChangeArrowheads="1"/>
          </p:cNvSpPr>
          <p:nvPr/>
        </p:nvSpPr>
        <p:spPr bwMode="auto">
          <a:xfrm>
            <a:off x="1200151" y="6529918"/>
            <a:ext cx="69056" cy="122767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8" name="Oval 176"/>
          <p:cNvSpPr>
            <a:spLocks noChangeArrowheads="1"/>
          </p:cNvSpPr>
          <p:nvPr/>
        </p:nvSpPr>
        <p:spPr bwMode="auto">
          <a:xfrm>
            <a:off x="1097756" y="6957485"/>
            <a:ext cx="67866" cy="120649"/>
          </a:xfrm>
          <a:prstGeom prst="ellipse">
            <a:avLst/>
          </a:prstGeom>
          <a:solidFill>
            <a:srgbClr val="000099"/>
          </a:solidFill>
          <a:ln w="9525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49" name="Oval 177"/>
          <p:cNvSpPr>
            <a:spLocks noChangeArrowheads="1"/>
          </p:cNvSpPr>
          <p:nvPr/>
        </p:nvSpPr>
        <p:spPr bwMode="auto">
          <a:xfrm>
            <a:off x="2228851" y="5920318"/>
            <a:ext cx="69056" cy="122767"/>
          </a:xfrm>
          <a:prstGeom prst="ellipse">
            <a:avLst/>
          </a:prstGeom>
          <a:solidFill>
            <a:srgbClr val="FF3300"/>
          </a:solidFill>
          <a:ln w="9525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50" name="Text Box 178"/>
          <p:cNvSpPr txBox="1">
            <a:spLocks noChangeArrowheads="1"/>
          </p:cNvSpPr>
          <p:nvPr/>
        </p:nvSpPr>
        <p:spPr bwMode="auto">
          <a:xfrm>
            <a:off x="2884080" y="5037668"/>
            <a:ext cx="1213666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Stopcock</a:t>
            </a:r>
          </a:p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Open</a:t>
            </a:r>
          </a:p>
        </p:txBody>
      </p:sp>
      <p:sp>
        <p:nvSpPr>
          <p:cNvPr id="3251" name="Text Box 179"/>
          <p:cNvSpPr txBox="1">
            <a:spLocks noChangeArrowheads="1"/>
          </p:cNvSpPr>
          <p:nvPr/>
        </p:nvSpPr>
        <p:spPr bwMode="auto">
          <a:xfrm>
            <a:off x="2420888" y="7020272"/>
            <a:ext cx="946029" cy="64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 dirty="0">
                <a:solidFill>
                  <a:srgbClr val="000066"/>
                </a:solidFill>
                <a:latin typeface="Arial" charset="0"/>
              </a:rPr>
              <a:t>50% O</a:t>
            </a:r>
            <a:r>
              <a:rPr lang="it-IT" sz="1900" b="1" baseline="-25000" dirty="0">
                <a:solidFill>
                  <a:srgbClr val="000066"/>
                </a:solidFill>
                <a:latin typeface="Arial" charset="0"/>
              </a:rPr>
              <a:t>2</a:t>
            </a:r>
            <a:endParaRPr lang="it-IT" sz="1900" b="1" dirty="0">
              <a:solidFill>
                <a:srgbClr val="000066"/>
              </a:solidFill>
              <a:latin typeface="Arial" charset="0"/>
            </a:endParaRPr>
          </a:p>
          <a:p>
            <a:pPr algn="ctr"/>
            <a:r>
              <a:rPr lang="it-IT" sz="1900" b="1" dirty="0">
                <a:solidFill>
                  <a:srgbClr val="000066"/>
                </a:solidFill>
                <a:latin typeface="Arial" charset="0"/>
              </a:rPr>
              <a:t>50% N</a:t>
            </a:r>
            <a:r>
              <a:rPr lang="it-IT" sz="1900" b="1" baseline="-25000" dirty="0">
                <a:solidFill>
                  <a:srgbClr val="000066"/>
                </a:solidFill>
                <a:latin typeface="Arial" charset="0"/>
              </a:rPr>
              <a:t>2</a:t>
            </a:r>
            <a:endParaRPr lang="it-IT" sz="1900" b="1" dirty="0">
              <a:solidFill>
                <a:srgbClr val="000066"/>
              </a:solidFill>
              <a:latin typeface="Arial" charset="0"/>
            </a:endParaRPr>
          </a:p>
        </p:txBody>
      </p:sp>
      <p:sp>
        <p:nvSpPr>
          <p:cNvPr id="3252" name="AutoShape 180"/>
          <p:cNvSpPr>
            <a:spLocks/>
          </p:cNvSpPr>
          <p:nvPr/>
        </p:nvSpPr>
        <p:spPr bwMode="auto">
          <a:xfrm>
            <a:off x="3326607" y="6896101"/>
            <a:ext cx="102394" cy="853017"/>
          </a:xfrm>
          <a:prstGeom prst="rightBrace">
            <a:avLst>
              <a:gd name="adj1" fmla="val 39050"/>
              <a:gd name="adj2" fmla="val 51514"/>
            </a:avLst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254" name="Text Box 182"/>
          <p:cNvSpPr txBox="1">
            <a:spLocks noChangeArrowheads="1"/>
          </p:cNvSpPr>
          <p:nvPr/>
        </p:nvSpPr>
        <p:spPr bwMode="auto">
          <a:xfrm>
            <a:off x="3307340" y="8009467"/>
            <a:ext cx="421914" cy="347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99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 b="1">
                <a:solidFill>
                  <a:srgbClr val="000066"/>
                </a:solidFill>
                <a:latin typeface="Arial" charset="0"/>
              </a:rPr>
              <a:t>(b)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42" name="Group 2"/>
          <p:cNvGrpSpPr>
            <a:grpSpLocks/>
          </p:cNvGrpSpPr>
          <p:nvPr/>
        </p:nvGrpSpPr>
        <p:grpSpPr bwMode="auto">
          <a:xfrm>
            <a:off x="1304926" y="6180137"/>
            <a:ext cx="128588" cy="969963"/>
            <a:chOff x="1461" y="6489"/>
            <a:chExt cx="144" cy="1017"/>
          </a:xfrm>
        </p:grpSpPr>
        <p:sp>
          <p:nvSpPr>
            <p:cNvPr id="10243" name="AutoShape 3"/>
            <p:cNvSpPr>
              <a:spLocks noChangeArrowheads="1"/>
            </p:cNvSpPr>
            <p:nvPr/>
          </p:nvSpPr>
          <p:spPr bwMode="auto">
            <a:xfrm>
              <a:off x="1506" y="6528"/>
              <a:ext cx="72" cy="978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44" name="Rectangle 4"/>
            <p:cNvSpPr>
              <a:spLocks noChangeArrowheads="1"/>
            </p:cNvSpPr>
            <p:nvPr/>
          </p:nvSpPr>
          <p:spPr bwMode="auto">
            <a:xfrm>
              <a:off x="1461" y="6489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45" name="AutoShape 5"/>
          <p:cNvSpPr>
            <a:spLocks noChangeArrowheads="1"/>
          </p:cNvSpPr>
          <p:nvPr/>
        </p:nvSpPr>
        <p:spPr bwMode="auto">
          <a:xfrm>
            <a:off x="1312864" y="7451726"/>
            <a:ext cx="128587" cy="327025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46" name="AutoShape 6"/>
          <p:cNvSpPr>
            <a:spLocks noChangeArrowheads="1"/>
          </p:cNvSpPr>
          <p:nvPr/>
        </p:nvSpPr>
        <p:spPr bwMode="auto">
          <a:xfrm>
            <a:off x="642939" y="7086601"/>
            <a:ext cx="128587" cy="731839"/>
          </a:xfrm>
          <a:prstGeom prst="roundRect">
            <a:avLst>
              <a:gd name="adj" fmla="val 16667"/>
            </a:avLst>
          </a:pr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247" name="Group 7"/>
          <p:cNvGrpSpPr>
            <a:grpSpLocks/>
          </p:cNvGrpSpPr>
          <p:nvPr/>
        </p:nvGrpSpPr>
        <p:grpSpPr bwMode="auto">
          <a:xfrm>
            <a:off x="461964" y="977900"/>
            <a:ext cx="4252912" cy="896939"/>
            <a:chOff x="336" y="720"/>
            <a:chExt cx="4762" cy="1058"/>
          </a:xfrm>
        </p:grpSpPr>
        <p:sp>
          <p:nvSpPr>
            <p:cNvPr id="10248" name="Oval 8"/>
            <p:cNvSpPr>
              <a:spLocks noChangeArrowheads="1"/>
            </p:cNvSpPr>
            <p:nvPr/>
          </p:nvSpPr>
          <p:spPr bwMode="auto">
            <a:xfrm>
              <a:off x="336" y="720"/>
              <a:ext cx="240" cy="1056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49" name="Line 9"/>
            <p:cNvSpPr>
              <a:spLocks noChangeShapeType="1"/>
            </p:cNvSpPr>
            <p:nvPr/>
          </p:nvSpPr>
          <p:spPr bwMode="auto">
            <a:xfrm>
              <a:off x="432" y="720"/>
              <a:ext cx="4560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0" name="Line 10"/>
            <p:cNvSpPr>
              <a:spLocks noChangeShapeType="1"/>
            </p:cNvSpPr>
            <p:nvPr/>
          </p:nvSpPr>
          <p:spPr bwMode="auto">
            <a:xfrm>
              <a:off x="439" y="1778"/>
              <a:ext cx="4560" cy="0"/>
            </a:xfrm>
            <a:prstGeom prst="lin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251" name="Oval 11"/>
            <p:cNvSpPr>
              <a:spLocks noChangeArrowheads="1"/>
            </p:cNvSpPr>
            <p:nvPr/>
          </p:nvSpPr>
          <p:spPr bwMode="auto">
            <a:xfrm>
              <a:off x="4858" y="720"/>
              <a:ext cx="240" cy="1056"/>
            </a:xfrm>
            <a:prstGeom prst="ellipse">
              <a:avLst/>
            </a:prstGeom>
            <a:noFill/>
            <a:ln w="38100">
              <a:solidFill>
                <a:srgbClr val="00808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252" name="Line 12"/>
          <p:cNvSpPr>
            <a:spLocks noChangeShapeType="1"/>
          </p:cNvSpPr>
          <p:nvPr/>
        </p:nvSpPr>
        <p:spPr bwMode="auto">
          <a:xfrm>
            <a:off x="2476500" y="777876"/>
            <a:ext cx="0" cy="1508125"/>
          </a:xfrm>
          <a:prstGeom prst="line">
            <a:avLst/>
          </a:prstGeom>
          <a:noFill/>
          <a:ln w="38100">
            <a:solidFill>
              <a:srgbClr val="990033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3" name="Line 13"/>
          <p:cNvSpPr>
            <a:spLocks noChangeShapeType="1"/>
          </p:cNvSpPr>
          <p:nvPr/>
        </p:nvSpPr>
        <p:spPr bwMode="auto">
          <a:xfrm>
            <a:off x="2503488" y="1028700"/>
            <a:ext cx="17145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4" name="Line 14"/>
          <p:cNvSpPr>
            <a:spLocks noChangeShapeType="1"/>
          </p:cNvSpPr>
          <p:nvPr/>
        </p:nvSpPr>
        <p:spPr bwMode="auto">
          <a:xfrm>
            <a:off x="2503489" y="1141413"/>
            <a:ext cx="292100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5" name="Line 15"/>
          <p:cNvSpPr>
            <a:spLocks noChangeShapeType="1"/>
          </p:cNvSpPr>
          <p:nvPr/>
        </p:nvSpPr>
        <p:spPr bwMode="auto">
          <a:xfrm flipV="1">
            <a:off x="2503488" y="1254126"/>
            <a:ext cx="412750" cy="6351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6" name="Line 16"/>
          <p:cNvSpPr>
            <a:spLocks noChangeShapeType="1"/>
          </p:cNvSpPr>
          <p:nvPr/>
        </p:nvSpPr>
        <p:spPr bwMode="auto">
          <a:xfrm flipV="1">
            <a:off x="2503489" y="1373188"/>
            <a:ext cx="600075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7" name="Line 17"/>
          <p:cNvSpPr>
            <a:spLocks noChangeShapeType="1"/>
          </p:cNvSpPr>
          <p:nvPr/>
        </p:nvSpPr>
        <p:spPr bwMode="auto">
          <a:xfrm>
            <a:off x="2503489" y="1487488"/>
            <a:ext cx="714375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8" name="Line 18"/>
          <p:cNvSpPr>
            <a:spLocks noChangeShapeType="1"/>
          </p:cNvSpPr>
          <p:nvPr/>
        </p:nvSpPr>
        <p:spPr bwMode="auto">
          <a:xfrm>
            <a:off x="2503489" y="1598613"/>
            <a:ext cx="573087" cy="0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59" name="Line 19"/>
          <p:cNvSpPr>
            <a:spLocks noChangeShapeType="1"/>
          </p:cNvSpPr>
          <p:nvPr/>
        </p:nvSpPr>
        <p:spPr bwMode="auto">
          <a:xfrm flipV="1">
            <a:off x="2503489" y="1711325"/>
            <a:ext cx="406400" cy="7939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0" name="Line 20"/>
          <p:cNvSpPr>
            <a:spLocks noChangeShapeType="1"/>
          </p:cNvSpPr>
          <p:nvPr/>
        </p:nvSpPr>
        <p:spPr bwMode="auto">
          <a:xfrm flipV="1">
            <a:off x="2503488" y="1831975"/>
            <a:ext cx="252412" cy="7939"/>
          </a:xfrm>
          <a:prstGeom prst="line">
            <a:avLst/>
          </a:prstGeom>
          <a:noFill/>
          <a:ln w="19050">
            <a:solidFill>
              <a:srgbClr val="990033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85726" y="1433514"/>
            <a:ext cx="428625" cy="98425"/>
          </a:xfrm>
          <a:prstGeom prst="rightArrow">
            <a:avLst>
              <a:gd name="adj1" fmla="val 50000"/>
              <a:gd name="adj2" fmla="val 108871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2" name="AutoShape 22"/>
          <p:cNvSpPr>
            <a:spLocks noChangeArrowheads="1"/>
          </p:cNvSpPr>
          <p:nvPr/>
        </p:nvSpPr>
        <p:spPr bwMode="auto">
          <a:xfrm>
            <a:off x="4578351" y="1433514"/>
            <a:ext cx="393700" cy="98425"/>
          </a:xfrm>
          <a:prstGeom prst="rightArrow">
            <a:avLst>
              <a:gd name="adj1" fmla="val 50000"/>
              <a:gd name="adj2" fmla="val 100000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3" name="Text Box 23"/>
          <p:cNvSpPr txBox="1">
            <a:spLocks noChangeArrowheads="1"/>
          </p:cNvSpPr>
          <p:nvPr/>
        </p:nvSpPr>
        <p:spPr bwMode="auto">
          <a:xfrm>
            <a:off x="5132388" y="977901"/>
            <a:ext cx="270270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  <a:sym typeface="Symbol" charset="0"/>
              </a:rPr>
              <a:t></a:t>
            </a:r>
          </a:p>
        </p:txBody>
      </p:sp>
      <p:sp>
        <p:nvSpPr>
          <p:cNvPr id="10264" name="Line 24"/>
          <p:cNvSpPr>
            <a:spLocks noChangeShapeType="1"/>
          </p:cNvSpPr>
          <p:nvPr/>
        </p:nvSpPr>
        <p:spPr bwMode="auto">
          <a:xfrm>
            <a:off x="5126039" y="1393825"/>
            <a:ext cx="257175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5" name="Text Box 25"/>
          <p:cNvSpPr txBox="1">
            <a:spLocks noChangeArrowheads="1"/>
          </p:cNvSpPr>
          <p:nvPr/>
        </p:nvSpPr>
        <p:spPr bwMode="auto">
          <a:xfrm>
            <a:off x="128589" y="8183565"/>
            <a:ext cx="3109877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Viscometro di Oxtwald</a:t>
            </a:r>
          </a:p>
        </p:txBody>
      </p:sp>
      <p:sp>
        <p:nvSpPr>
          <p:cNvPr id="10266" name="Text Box 26"/>
          <p:cNvSpPr txBox="1">
            <a:spLocks noChangeArrowheads="1"/>
          </p:cNvSpPr>
          <p:nvPr/>
        </p:nvSpPr>
        <p:spPr bwMode="auto">
          <a:xfrm>
            <a:off x="5438776" y="1189039"/>
            <a:ext cx="266826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</a:rPr>
              <a:t>=</a:t>
            </a:r>
          </a:p>
        </p:txBody>
      </p:sp>
      <p:sp>
        <p:nvSpPr>
          <p:cNvPr id="10267" name="Line 27"/>
          <p:cNvSpPr>
            <a:spLocks noChangeShapeType="1"/>
          </p:cNvSpPr>
          <p:nvPr/>
        </p:nvSpPr>
        <p:spPr bwMode="auto">
          <a:xfrm>
            <a:off x="5786438" y="1393825"/>
            <a:ext cx="257175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8" name="Line 28"/>
          <p:cNvSpPr>
            <a:spLocks noChangeShapeType="1"/>
          </p:cNvSpPr>
          <p:nvPr/>
        </p:nvSpPr>
        <p:spPr bwMode="auto">
          <a:xfrm>
            <a:off x="6300788" y="1393825"/>
            <a:ext cx="257175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69" name="Text Box 29"/>
          <p:cNvSpPr txBox="1">
            <a:spLocks noChangeArrowheads="1"/>
          </p:cNvSpPr>
          <p:nvPr/>
        </p:nvSpPr>
        <p:spPr bwMode="auto">
          <a:xfrm>
            <a:off x="5805488" y="989014"/>
            <a:ext cx="184998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l</a:t>
            </a:r>
          </a:p>
        </p:txBody>
      </p:sp>
      <p:sp>
        <p:nvSpPr>
          <p:cNvPr id="10270" name="Text Box 30"/>
          <p:cNvSpPr txBox="1">
            <a:spLocks noChangeArrowheads="1"/>
          </p:cNvSpPr>
          <p:nvPr/>
        </p:nvSpPr>
        <p:spPr bwMode="auto">
          <a:xfrm>
            <a:off x="5761039" y="1379539"/>
            <a:ext cx="277847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  <a:sym typeface="Symbol" charset="0"/>
              </a:rPr>
              <a:t></a:t>
            </a:r>
            <a:endParaRPr lang="it-IT" sz="2200">
              <a:solidFill>
                <a:srgbClr val="990033"/>
              </a:solidFill>
            </a:endParaRPr>
          </a:p>
        </p:txBody>
      </p:sp>
      <p:sp>
        <p:nvSpPr>
          <p:cNvPr id="10271" name="Text Box 31"/>
          <p:cNvSpPr txBox="1">
            <a:spLocks noChangeArrowheads="1"/>
          </p:cNvSpPr>
          <p:nvPr/>
        </p:nvSpPr>
        <p:spPr bwMode="auto">
          <a:xfrm>
            <a:off x="6300789" y="989014"/>
            <a:ext cx="278949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F</a:t>
            </a:r>
          </a:p>
        </p:txBody>
      </p:sp>
      <p:sp>
        <p:nvSpPr>
          <p:cNvPr id="10272" name="Text Box 32"/>
          <p:cNvSpPr txBox="1">
            <a:spLocks noChangeArrowheads="1"/>
          </p:cNvSpPr>
          <p:nvPr/>
        </p:nvSpPr>
        <p:spPr bwMode="auto">
          <a:xfrm>
            <a:off x="6300788" y="1379539"/>
            <a:ext cx="303332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S</a:t>
            </a:r>
          </a:p>
        </p:txBody>
      </p:sp>
      <p:sp>
        <p:nvSpPr>
          <p:cNvPr id="10273" name="AutoShape 33"/>
          <p:cNvSpPr>
            <a:spLocks noChangeArrowheads="1"/>
          </p:cNvSpPr>
          <p:nvPr/>
        </p:nvSpPr>
        <p:spPr bwMode="auto">
          <a:xfrm>
            <a:off x="642938" y="3028951"/>
            <a:ext cx="3429000" cy="320675"/>
          </a:xfrm>
          <a:prstGeom prst="parallelogram">
            <a:avLst>
              <a:gd name="adj" fmla="val 267327"/>
            </a:avLst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4" name="AutoShape 34"/>
          <p:cNvSpPr>
            <a:spLocks noChangeArrowheads="1"/>
          </p:cNvSpPr>
          <p:nvPr/>
        </p:nvSpPr>
        <p:spPr bwMode="auto">
          <a:xfrm>
            <a:off x="2025651" y="3121026"/>
            <a:ext cx="663575" cy="136525"/>
          </a:xfrm>
          <a:prstGeom prst="parallelogram">
            <a:avLst>
              <a:gd name="adj" fmla="val 121512"/>
            </a:avLst>
          </a:prstGeom>
          <a:solidFill>
            <a:srgbClr val="FF9966"/>
          </a:solidFill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5" name="Line 35"/>
          <p:cNvSpPr>
            <a:spLocks noChangeShapeType="1"/>
          </p:cNvSpPr>
          <p:nvPr/>
        </p:nvSpPr>
        <p:spPr bwMode="auto">
          <a:xfrm>
            <a:off x="2400300" y="2651126"/>
            <a:ext cx="0" cy="560388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6" name="Text Box 36"/>
          <p:cNvSpPr txBox="1">
            <a:spLocks noChangeArrowheads="1"/>
          </p:cNvSpPr>
          <p:nvPr/>
        </p:nvSpPr>
        <p:spPr bwMode="auto">
          <a:xfrm>
            <a:off x="2014539" y="2332039"/>
            <a:ext cx="1306119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S = 1 cm</a:t>
            </a:r>
            <a:r>
              <a:rPr lang="it-IT" sz="2200" baseline="30000">
                <a:solidFill>
                  <a:srgbClr val="990033"/>
                </a:solidFill>
                <a:latin typeface="Comic Sans MS" charset="0"/>
              </a:rPr>
              <a:t>2</a:t>
            </a:r>
            <a:endParaRPr lang="it-IT" sz="22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0277" name="AutoShape 37"/>
          <p:cNvSpPr>
            <a:spLocks noChangeArrowheads="1"/>
          </p:cNvSpPr>
          <p:nvPr/>
        </p:nvSpPr>
        <p:spPr bwMode="auto">
          <a:xfrm>
            <a:off x="600075" y="3794125"/>
            <a:ext cx="3429000" cy="320675"/>
          </a:xfrm>
          <a:prstGeom prst="parallelogram">
            <a:avLst>
              <a:gd name="adj" fmla="val 267327"/>
            </a:avLst>
          </a:prstGeom>
          <a:noFill/>
          <a:ln w="38100">
            <a:solidFill>
              <a:srgbClr val="00808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8" name="AutoShape 38"/>
          <p:cNvSpPr>
            <a:spLocks noChangeArrowheads="1"/>
          </p:cNvSpPr>
          <p:nvPr/>
        </p:nvSpPr>
        <p:spPr bwMode="auto">
          <a:xfrm>
            <a:off x="857250" y="3908426"/>
            <a:ext cx="342900" cy="138113"/>
          </a:xfrm>
          <a:prstGeom prst="rightArrow">
            <a:avLst>
              <a:gd name="adj1" fmla="val 50000"/>
              <a:gd name="adj2" fmla="val 62069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79" name="AutoShape 39"/>
          <p:cNvSpPr>
            <a:spLocks noChangeArrowheads="1"/>
          </p:cNvSpPr>
          <p:nvPr/>
        </p:nvSpPr>
        <p:spPr bwMode="auto">
          <a:xfrm>
            <a:off x="1103313" y="3611563"/>
            <a:ext cx="342900" cy="138112"/>
          </a:xfrm>
          <a:prstGeom prst="rightArrow">
            <a:avLst>
              <a:gd name="adj1" fmla="val 50000"/>
              <a:gd name="adj2" fmla="val 62069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0" name="AutoShape 40"/>
          <p:cNvSpPr>
            <a:spLocks noChangeArrowheads="1"/>
          </p:cNvSpPr>
          <p:nvPr/>
        </p:nvSpPr>
        <p:spPr bwMode="auto">
          <a:xfrm>
            <a:off x="1393825" y="3851277"/>
            <a:ext cx="342900" cy="138113"/>
          </a:xfrm>
          <a:prstGeom prst="rightArrow">
            <a:avLst>
              <a:gd name="adj1" fmla="val 50000"/>
              <a:gd name="adj2" fmla="val 62069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1" name="AutoShape 41"/>
          <p:cNvSpPr>
            <a:spLocks noChangeArrowheads="1"/>
          </p:cNvSpPr>
          <p:nvPr/>
        </p:nvSpPr>
        <p:spPr bwMode="auto">
          <a:xfrm>
            <a:off x="1854200" y="3943351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2" name="AutoShape 42"/>
          <p:cNvSpPr>
            <a:spLocks noChangeArrowheads="1"/>
          </p:cNvSpPr>
          <p:nvPr/>
        </p:nvSpPr>
        <p:spPr bwMode="auto">
          <a:xfrm>
            <a:off x="1854200" y="3635376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3" name="AutoShape 43"/>
          <p:cNvSpPr>
            <a:spLocks noChangeArrowheads="1"/>
          </p:cNvSpPr>
          <p:nvPr/>
        </p:nvSpPr>
        <p:spPr bwMode="auto">
          <a:xfrm>
            <a:off x="2251075" y="3840163"/>
            <a:ext cx="342900" cy="138112"/>
          </a:xfrm>
          <a:prstGeom prst="rightArrow">
            <a:avLst>
              <a:gd name="adj1" fmla="val 50000"/>
              <a:gd name="adj2" fmla="val 62069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4" name="AutoShape 44"/>
          <p:cNvSpPr>
            <a:spLocks noChangeArrowheads="1"/>
          </p:cNvSpPr>
          <p:nvPr/>
        </p:nvSpPr>
        <p:spPr bwMode="auto">
          <a:xfrm>
            <a:off x="2603500" y="3635376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5" name="AutoShape 45"/>
          <p:cNvSpPr>
            <a:spLocks noChangeArrowheads="1"/>
          </p:cNvSpPr>
          <p:nvPr/>
        </p:nvSpPr>
        <p:spPr bwMode="auto">
          <a:xfrm>
            <a:off x="2625725" y="3932239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6" name="AutoShape 46"/>
          <p:cNvSpPr>
            <a:spLocks noChangeArrowheads="1"/>
          </p:cNvSpPr>
          <p:nvPr/>
        </p:nvSpPr>
        <p:spPr bwMode="auto">
          <a:xfrm>
            <a:off x="3097213" y="3840163"/>
            <a:ext cx="342900" cy="138112"/>
          </a:xfrm>
          <a:prstGeom prst="rightArrow">
            <a:avLst>
              <a:gd name="adj1" fmla="val 50000"/>
              <a:gd name="adj2" fmla="val 62069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7" name="AutoShape 47"/>
          <p:cNvSpPr>
            <a:spLocks noChangeArrowheads="1"/>
          </p:cNvSpPr>
          <p:nvPr/>
        </p:nvSpPr>
        <p:spPr bwMode="auto">
          <a:xfrm>
            <a:off x="3417888" y="3646488"/>
            <a:ext cx="342900" cy="136525"/>
          </a:xfrm>
          <a:prstGeom prst="rightArrow">
            <a:avLst>
              <a:gd name="adj1" fmla="val 50000"/>
              <a:gd name="adj2" fmla="val 62791"/>
            </a:avLst>
          </a:prstGeom>
          <a:solidFill>
            <a:schemeClr val="hlink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8" name="Line 48"/>
          <p:cNvSpPr>
            <a:spLocks noChangeShapeType="1"/>
          </p:cNvSpPr>
          <p:nvPr/>
        </p:nvSpPr>
        <p:spPr bwMode="auto">
          <a:xfrm>
            <a:off x="525463" y="3235325"/>
            <a:ext cx="0" cy="400051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 type="stealth" w="med" len="lg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89" name="Text Box 49"/>
          <p:cNvSpPr txBox="1">
            <a:spLocks noChangeArrowheads="1"/>
          </p:cNvSpPr>
          <p:nvPr/>
        </p:nvSpPr>
        <p:spPr bwMode="auto">
          <a:xfrm>
            <a:off x="46039" y="3521075"/>
            <a:ext cx="83347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990033"/>
                </a:solidFill>
                <a:latin typeface="Comic Sans MS" charset="0"/>
              </a:rPr>
              <a:t>1,00 cm</a:t>
            </a:r>
          </a:p>
        </p:txBody>
      </p:sp>
      <p:sp>
        <p:nvSpPr>
          <p:cNvPr id="10290" name="Line 50"/>
          <p:cNvSpPr>
            <a:spLocks noChangeShapeType="1"/>
          </p:cNvSpPr>
          <p:nvPr/>
        </p:nvSpPr>
        <p:spPr bwMode="auto">
          <a:xfrm>
            <a:off x="525463" y="3749675"/>
            <a:ext cx="0" cy="342900"/>
          </a:xfrm>
          <a:prstGeom prst="line">
            <a:avLst/>
          </a:prstGeom>
          <a:noFill/>
          <a:ln w="19050">
            <a:solidFill>
              <a:srgbClr val="000066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291" name="Text Box 51"/>
          <p:cNvSpPr txBox="1">
            <a:spLocks noChangeArrowheads="1"/>
          </p:cNvSpPr>
          <p:nvPr/>
        </p:nvSpPr>
        <p:spPr bwMode="auto">
          <a:xfrm>
            <a:off x="3857626" y="3036889"/>
            <a:ext cx="3001424" cy="3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Strato fermo di liquido</a:t>
            </a:r>
          </a:p>
        </p:txBody>
      </p:sp>
      <p:sp>
        <p:nvSpPr>
          <p:cNvPr id="10292" name="Text Box 52"/>
          <p:cNvSpPr txBox="1">
            <a:spLocks noChangeArrowheads="1"/>
          </p:cNvSpPr>
          <p:nvPr/>
        </p:nvSpPr>
        <p:spPr bwMode="auto">
          <a:xfrm>
            <a:off x="4064000" y="3584576"/>
            <a:ext cx="2172384" cy="700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Strato in moto a </a:t>
            </a:r>
          </a:p>
          <a:p>
            <a:r>
              <a:rPr lang="it-IT" sz="2100">
                <a:solidFill>
                  <a:srgbClr val="990033"/>
                </a:solidFill>
                <a:latin typeface="Comic Sans MS" charset="0"/>
              </a:rPr>
              <a:t>v = 1,00 cms</a:t>
            </a:r>
            <a:r>
              <a:rPr lang="it-IT" sz="2100" baseline="30000">
                <a:solidFill>
                  <a:srgbClr val="990033"/>
                </a:solidFill>
                <a:latin typeface="Comic Sans MS" charset="0"/>
              </a:rPr>
              <a:t>-1</a:t>
            </a:r>
            <a:endParaRPr lang="it-IT" sz="21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0293" name="Text Box 53"/>
          <p:cNvSpPr txBox="1">
            <a:spLocks noChangeArrowheads="1"/>
          </p:cNvSpPr>
          <p:nvPr/>
        </p:nvSpPr>
        <p:spPr bwMode="auto">
          <a:xfrm>
            <a:off x="1182688" y="4435475"/>
            <a:ext cx="4587332" cy="7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  <a:sym typeface="Symbol" charset="0"/>
              </a:rPr>
              <a:t></a:t>
            </a:r>
            <a:r>
              <a:rPr lang="it-IT" sz="2200">
                <a:solidFill>
                  <a:srgbClr val="990033"/>
                </a:solidFill>
                <a:latin typeface="Comic Sans MS" charset="0"/>
              </a:rPr>
              <a:t> = F che si eserita su S = 1 cm</a:t>
            </a:r>
            <a:r>
              <a:rPr lang="it-IT" sz="2200" baseline="30000">
                <a:solidFill>
                  <a:srgbClr val="990033"/>
                </a:solidFill>
                <a:latin typeface="Comic Sans MS" charset="0"/>
              </a:rPr>
              <a:t>2</a:t>
            </a:r>
            <a:endParaRPr lang="it-IT" sz="2200">
              <a:solidFill>
                <a:srgbClr val="990033"/>
              </a:solidFill>
              <a:latin typeface="Comic Sans MS" charset="0"/>
            </a:endParaRPr>
          </a:p>
          <a:p>
            <a:r>
              <a:rPr lang="it-IT" sz="2200">
                <a:solidFill>
                  <a:srgbClr val="990033"/>
                </a:solidFill>
                <a:latin typeface="Symbol" charset="0"/>
                <a:sym typeface="Symbol" charset="0"/>
              </a:rPr>
              <a:t></a:t>
            </a:r>
            <a:r>
              <a:rPr lang="it-IT" sz="2200">
                <a:solidFill>
                  <a:srgbClr val="990033"/>
                </a:solidFill>
                <a:latin typeface="Comic Sans MS" charset="0"/>
              </a:rPr>
              <a:t> si misura in dine sec cm</a:t>
            </a:r>
            <a:r>
              <a:rPr lang="it-IT" sz="2200" baseline="30000">
                <a:solidFill>
                  <a:srgbClr val="990033"/>
                </a:solidFill>
                <a:latin typeface="Comic Sans MS" charset="0"/>
              </a:rPr>
              <a:t>-2</a:t>
            </a:r>
            <a:r>
              <a:rPr lang="it-IT" sz="2200">
                <a:solidFill>
                  <a:srgbClr val="990033"/>
                </a:solidFill>
                <a:latin typeface="Comic Sans MS" charset="0"/>
              </a:rPr>
              <a:t> (Poise)</a:t>
            </a:r>
          </a:p>
        </p:txBody>
      </p:sp>
      <p:sp>
        <p:nvSpPr>
          <p:cNvPr id="10294" name="Text Box 54"/>
          <p:cNvSpPr txBox="1">
            <a:spLocks noChangeArrowheads="1"/>
          </p:cNvSpPr>
          <p:nvPr/>
        </p:nvSpPr>
        <p:spPr bwMode="auto">
          <a:xfrm>
            <a:off x="1522413" y="82550"/>
            <a:ext cx="3899018" cy="546299"/>
          </a:xfrm>
          <a:prstGeom prst="rect">
            <a:avLst/>
          </a:prstGeom>
          <a:noFill/>
          <a:ln w="76200" cmpd="tri">
            <a:solidFill>
              <a:schemeClr val="accent2"/>
            </a:solidFill>
            <a:miter lim="800000"/>
            <a:headEnd/>
            <a:tailEnd/>
          </a:ln>
          <a:effectLst>
            <a:outerShdw blurRad="63500" dist="181836" dir="9313492" algn="ctr" rotWithShape="0">
              <a:srgbClr val="DDDDDD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>
                <a:solidFill>
                  <a:srgbClr val="990033"/>
                </a:solidFill>
                <a:latin typeface="Comic Sans MS" charset="0"/>
              </a:rPr>
              <a:t>Viscosità dei Liquidi</a:t>
            </a:r>
          </a:p>
        </p:txBody>
      </p:sp>
      <p:grpSp>
        <p:nvGrpSpPr>
          <p:cNvPr id="10295" name="Group 55"/>
          <p:cNvGrpSpPr>
            <a:grpSpLocks/>
          </p:cNvGrpSpPr>
          <p:nvPr/>
        </p:nvGrpSpPr>
        <p:grpSpPr bwMode="auto">
          <a:xfrm>
            <a:off x="2228851" y="5211758"/>
            <a:ext cx="1268909" cy="754298"/>
            <a:chOff x="1296" y="5664"/>
            <a:chExt cx="1421" cy="791"/>
          </a:xfrm>
        </p:grpSpPr>
        <p:sp>
          <p:nvSpPr>
            <p:cNvPr id="10296" name="Text Box 56"/>
            <p:cNvSpPr txBox="1">
              <a:spLocks noChangeArrowheads="1"/>
            </p:cNvSpPr>
            <p:nvPr/>
          </p:nvSpPr>
          <p:spPr bwMode="auto">
            <a:xfrm>
              <a:off x="1675" y="5895"/>
              <a:ext cx="186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</a:rPr>
                <a:t>=</a:t>
              </a:r>
            </a:p>
          </p:txBody>
        </p:sp>
        <p:sp>
          <p:nvSpPr>
            <p:cNvPr id="10297" name="Line 57"/>
            <p:cNvSpPr>
              <a:spLocks noChangeShapeType="1"/>
            </p:cNvSpPr>
            <p:nvPr/>
          </p:nvSpPr>
          <p:spPr bwMode="auto">
            <a:xfrm>
              <a:off x="2016" y="6111"/>
              <a:ext cx="288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/>
            <a:p>
              <a:endParaRPr lang="it-IT"/>
            </a:p>
          </p:txBody>
        </p:sp>
        <p:sp>
          <p:nvSpPr>
            <p:cNvPr id="10298" name="Text Box 58"/>
            <p:cNvSpPr txBox="1">
              <a:spLocks noChangeArrowheads="1"/>
            </p:cNvSpPr>
            <p:nvPr/>
          </p:nvSpPr>
          <p:spPr bwMode="auto">
            <a:xfrm>
              <a:off x="1392" y="5856"/>
              <a:ext cx="199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  <a:latin typeface="Symbol" charset="0"/>
                  <a:sym typeface="Symbol" charset="0"/>
                </a:rPr>
                <a:t></a:t>
              </a:r>
              <a:endParaRPr lang="it-IT" sz="2200">
                <a:solidFill>
                  <a:srgbClr val="990033"/>
                </a:solidFill>
              </a:endParaRPr>
            </a:p>
          </p:txBody>
        </p:sp>
        <p:sp>
          <p:nvSpPr>
            <p:cNvPr id="10299" name="Text Box 59"/>
            <p:cNvSpPr txBox="1">
              <a:spLocks noChangeArrowheads="1"/>
            </p:cNvSpPr>
            <p:nvPr/>
          </p:nvSpPr>
          <p:spPr bwMode="auto">
            <a:xfrm>
              <a:off x="2016" y="5685"/>
              <a:ext cx="20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  <a:latin typeface="Comic Sans MS" charset="0"/>
                </a:rPr>
                <a:t>F</a:t>
              </a:r>
            </a:p>
          </p:txBody>
        </p:sp>
        <p:sp>
          <p:nvSpPr>
            <p:cNvPr id="10300" name="Text Box 60"/>
            <p:cNvSpPr txBox="1">
              <a:spLocks noChangeArrowheads="1"/>
            </p:cNvSpPr>
            <p:nvPr/>
          </p:nvSpPr>
          <p:spPr bwMode="auto">
            <a:xfrm>
              <a:off x="2016" y="6096"/>
              <a:ext cx="227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  <a:latin typeface="Comic Sans MS" charset="0"/>
                </a:rPr>
                <a:t>S</a:t>
              </a:r>
            </a:p>
          </p:txBody>
        </p:sp>
        <p:sp>
          <p:nvSpPr>
            <p:cNvPr id="10301" name="Text Box 61"/>
            <p:cNvSpPr txBox="1">
              <a:spLocks noChangeArrowheads="1"/>
            </p:cNvSpPr>
            <p:nvPr/>
          </p:nvSpPr>
          <p:spPr bwMode="auto">
            <a:xfrm>
              <a:off x="2400" y="5685"/>
              <a:ext cx="195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  <a:latin typeface="Comic Sans MS" charset="0"/>
                </a:rPr>
                <a:t>x</a:t>
              </a:r>
            </a:p>
          </p:txBody>
        </p:sp>
        <p:sp>
          <p:nvSpPr>
            <p:cNvPr id="10302" name="Line 62"/>
            <p:cNvSpPr>
              <a:spLocks noChangeShapeType="1"/>
            </p:cNvSpPr>
            <p:nvPr/>
          </p:nvSpPr>
          <p:spPr bwMode="auto">
            <a:xfrm>
              <a:off x="2429" y="6111"/>
              <a:ext cx="288" cy="0"/>
            </a:xfrm>
            <a:prstGeom prst="line">
              <a:avLst/>
            </a:prstGeom>
            <a:noFill/>
            <a:ln w="9525">
              <a:solidFill>
                <a:srgbClr val="99003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/>
            <a:p>
              <a:endParaRPr lang="it-IT"/>
            </a:p>
          </p:txBody>
        </p:sp>
        <p:sp>
          <p:nvSpPr>
            <p:cNvPr id="10303" name="Text Box 63"/>
            <p:cNvSpPr txBox="1">
              <a:spLocks noChangeArrowheads="1"/>
            </p:cNvSpPr>
            <p:nvPr/>
          </p:nvSpPr>
          <p:spPr bwMode="auto">
            <a:xfrm>
              <a:off x="2400" y="6085"/>
              <a:ext cx="190" cy="3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990033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990033"/>
                  </a:solidFill>
                  <a:latin typeface="Comic Sans MS" charset="0"/>
                  <a:sym typeface="Symbol" charset="0"/>
                </a:rPr>
                <a:t></a:t>
              </a:r>
              <a:endParaRPr lang="it-IT" sz="2200">
                <a:solidFill>
                  <a:srgbClr val="990033"/>
                </a:solidFill>
                <a:latin typeface="Comic Sans MS" charset="0"/>
              </a:endParaRPr>
            </a:p>
          </p:txBody>
        </p:sp>
        <p:sp>
          <p:nvSpPr>
            <p:cNvPr id="10304" name="Rectangle 64"/>
            <p:cNvSpPr>
              <a:spLocks noChangeArrowheads="1"/>
            </p:cNvSpPr>
            <p:nvPr/>
          </p:nvSpPr>
          <p:spPr bwMode="auto">
            <a:xfrm>
              <a:off x="1296" y="5664"/>
              <a:ext cx="8" cy="391"/>
            </a:xfrm>
            <a:prstGeom prst="rect">
              <a:avLst/>
            </a:prstGeom>
            <a:noFill/>
            <a:ln w="381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3601" tIns="1801" rIns="3601" bIns="1801">
              <a:spAutoFit/>
            </a:bodyPr>
            <a:lstStyle/>
            <a:p>
              <a:endParaRPr lang="it-IT"/>
            </a:p>
          </p:txBody>
        </p:sp>
      </p:grpSp>
      <p:sp>
        <p:nvSpPr>
          <p:cNvPr id="10305" name="Oval 65"/>
          <p:cNvSpPr>
            <a:spLocks noChangeArrowheads="1"/>
          </p:cNvSpPr>
          <p:nvPr/>
        </p:nvSpPr>
        <p:spPr bwMode="auto">
          <a:xfrm>
            <a:off x="557214" y="6721476"/>
            <a:ext cx="300037" cy="411163"/>
          </a:xfrm>
          <a:prstGeom prst="ellipse">
            <a:avLst/>
          </a:prstGeom>
          <a:solidFill>
            <a:srgbClr val="FF9966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6" name="AutoShape 66"/>
          <p:cNvSpPr>
            <a:spLocks noChangeArrowheads="1"/>
          </p:cNvSpPr>
          <p:nvPr/>
        </p:nvSpPr>
        <p:spPr bwMode="auto">
          <a:xfrm>
            <a:off x="681039" y="6475414"/>
            <a:ext cx="69850" cy="314325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7" name="AutoShape 67"/>
          <p:cNvSpPr>
            <a:spLocks noChangeArrowheads="1"/>
          </p:cNvSpPr>
          <p:nvPr/>
        </p:nvSpPr>
        <p:spPr bwMode="auto">
          <a:xfrm>
            <a:off x="677864" y="7086600"/>
            <a:ext cx="58737" cy="685800"/>
          </a:xfrm>
          <a:prstGeom prst="roundRect">
            <a:avLst>
              <a:gd name="adj" fmla="val 16667"/>
            </a:avLst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FF66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08" name="Freeform 68"/>
          <p:cNvSpPr>
            <a:spLocks/>
          </p:cNvSpPr>
          <p:nvPr/>
        </p:nvSpPr>
        <p:spPr bwMode="auto">
          <a:xfrm>
            <a:off x="628651" y="7651751"/>
            <a:ext cx="830263" cy="360363"/>
          </a:xfrm>
          <a:custGeom>
            <a:avLst/>
            <a:gdLst>
              <a:gd name="T0" fmla="*/ 28 w 929"/>
              <a:gd name="T1" fmla="*/ 126 h 378"/>
              <a:gd name="T2" fmla="*/ 4 w 929"/>
              <a:gd name="T3" fmla="*/ 168 h 378"/>
              <a:gd name="T4" fmla="*/ 22 w 929"/>
              <a:gd name="T5" fmla="*/ 264 h 378"/>
              <a:gd name="T6" fmla="*/ 136 w 929"/>
              <a:gd name="T7" fmla="*/ 354 h 378"/>
              <a:gd name="T8" fmla="*/ 661 w 929"/>
              <a:gd name="T9" fmla="*/ 366 h 378"/>
              <a:gd name="T10" fmla="*/ 784 w 929"/>
              <a:gd name="T11" fmla="*/ 354 h 378"/>
              <a:gd name="T12" fmla="*/ 855 w 929"/>
              <a:gd name="T13" fmla="*/ 222 h 378"/>
              <a:gd name="T14" fmla="*/ 916 w 929"/>
              <a:gd name="T15" fmla="*/ 42 h 378"/>
              <a:gd name="T16" fmla="*/ 778 w 929"/>
              <a:gd name="T17" fmla="*/ 36 h 378"/>
              <a:gd name="T18" fmla="*/ 724 w 929"/>
              <a:gd name="T19" fmla="*/ 258 h 378"/>
              <a:gd name="T20" fmla="*/ 520 w 929"/>
              <a:gd name="T21" fmla="*/ 294 h 378"/>
              <a:gd name="T22" fmla="*/ 274 w 929"/>
              <a:gd name="T23" fmla="*/ 294 h 378"/>
              <a:gd name="T24" fmla="*/ 166 w 929"/>
              <a:gd name="T25" fmla="*/ 216 h 378"/>
              <a:gd name="T26" fmla="*/ 156 w 929"/>
              <a:gd name="T27" fmla="*/ 120 h 378"/>
              <a:gd name="T28" fmla="*/ 28 w 929"/>
              <a:gd name="T29" fmla="*/ 126 h 3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</a:cxnLst>
            <a:rect l="0" t="0" r="r" b="b"/>
            <a:pathLst>
              <a:path w="929" h="378">
                <a:moveTo>
                  <a:pt x="28" y="126"/>
                </a:moveTo>
                <a:cubicBezTo>
                  <a:pt x="3" y="134"/>
                  <a:pt x="5" y="145"/>
                  <a:pt x="4" y="168"/>
                </a:cubicBezTo>
                <a:cubicBezTo>
                  <a:pt x="3" y="191"/>
                  <a:pt x="0" y="233"/>
                  <a:pt x="22" y="264"/>
                </a:cubicBezTo>
                <a:cubicBezTo>
                  <a:pt x="44" y="295"/>
                  <a:pt x="30" y="337"/>
                  <a:pt x="136" y="354"/>
                </a:cubicBezTo>
                <a:cubicBezTo>
                  <a:pt x="242" y="371"/>
                  <a:pt x="553" y="366"/>
                  <a:pt x="661" y="366"/>
                </a:cubicBezTo>
                <a:cubicBezTo>
                  <a:pt x="769" y="366"/>
                  <a:pt x="752" y="378"/>
                  <a:pt x="784" y="354"/>
                </a:cubicBezTo>
                <a:cubicBezTo>
                  <a:pt x="816" y="330"/>
                  <a:pt x="833" y="274"/>
                  <a:pt x="855" y="222"/>
                </a:cubicBezTo>
                <a:cubicBezTo>
                  <a:pt x="877" y="170"/>
                  <a:pt x="929" y="73"/>
                  <a:pt x="916" y="42"/>
                </a:cubicBezTo>
                <a:cubicBezTo>
                  <a:pt x="903" y="11"/>
                  <a:pt x="810" y="0"/>
                  <a:pt x="778" y="36"/>
                </a:cubicBezTo>
                <a:cubicBezTo>
                  <a:pt x="746" y="72"/>
                  <a:pt x="767" y="215"/>
                  <a:pt x="724" y="258"/>
                </a:cubicBezTo>
                <a:cubicBezTo>
                  <a:pt x="681" y="301"/>
                  <a:pt x="595" y="288"/>
                  <a:pt x="520" y="294"/>
                </a:cubicBezTo>
                <a:cubicBezTo>
                  <a:pt x="445" y="300"/>
                  <a:pt x="333" y="307"/>
                  <a:pt x="274" y="294"/>
                </a:cubicBezTo>
                <a:cubicBezTo>
                  <a:pt x="215" y="281"/>
                  <a:pt x="186" y="245"/>
                  <a:pt x="166" y="216"/>
                </a:cubicBezTo>
                <a:cubicBezTo>
                  <a:pt x="146" y="187"/>
                  <a:pt x="179" y="135"/>
                  <a:pt x="156" y="120"/>
                </a:cubicBezTo>
                <a:cubicBezTo>
                  <a:pt x="133" y="105"/>
                  <a:pt x="55" y="125"/>
                  <a:pt x="28" y="126"/>
                </a:cubicBezTo>
                <a:close/>
              </a:path>
            </a:pathLst>
          </a:custGeom>
          <a:solidFill>
            <a:srgbClr val="FF9966"/>
          </a:solidFill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309" name="Group 69"/>
          <p:cNvGrpSpPr>
            <a:grpSpLocks/>
          </p:cNvGrpSpPr>
          <p:nvPr/>
        </p:nvGrpSpPr>
        <p:grpSpPr bwMode="auto">
          <a:xfrm>
            <a:off x="1227139" y="7061201"/>
            <a:ext cx="300037" cy="454025"/>
            <a:chOff x="1374" y="7413"/>
            <a:chExt cx="336" cy="477"/>
          </a:xfrm>
        </p:grpSpPr>
        <p:sp>
          <p:nvSpPr>
            <p:cNvPr id="10310" name="Oval 70"/>
            <p:cNvSpPr>
              <a:spLocks noChangeArrowheads="1"/>
            </p:cNvSpPr>
            <p:nvPr/>
          </p:nvSpPr>
          <p:spPr bwMode="auto">
            <a:xfrm>
              <a:off x="1374" y="7434"/>
              <a:ext cx="336" cy="43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1" name="Rectangle 71"/>
            <p:cNvSpPr>
              <a:spLocks noChangeArrowheads="1"/>
            </p:cNvSpPr>
            <p:nvPr/>
          </p:nvSpPr>
          <p:spPr bwMode="auto">
            <a:xfrm>
              <a:off x="1521" y="7413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2" name="Rectangle 72"/>
            <p:cNvSpPr>
              <a:spLocks noChangeArrowheads="1"/>
            </p:cNvSpPr>
            <p:nvPr/>
          </p:nvSpPr>
          <p:spPr bwMode="auto">
            <a:xfrm>
              <a:off x="1524" y="7842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3" name="Rectangle 73"/>
            <p:cNvSpPr>
              <a:spLocks noChangeArrowheads="1"/>
            </p:cNvSpPr>
            <p:nvPr/>
          </p:nvSpPr>
          <p:spPr bwMode="auto">
            <a:xfrm>
              <a:off x="1557" y="7833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14" name="Rectangle 74"/>
            <p:cNvSpPr>
              <a:spLocks noChangeArrowheads="1"/>
            </p:cNvSpPr>
            <p:nvPr/>
          </p:nvSpPr>
          <p:spPr bwMode="auto">
            <a:xfrm>
              <a:off x="1482" y="7836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15" name="Rectangle 75"/>
          <p:cNvSpPr>
            <a:spLocks noChangeArrowheads="1"/>
          </p:cNvSpPr>
          <p:nvPr/>
        </p:nvSpPr>
        <p:spPr bwMode="auto">
          <a:xfrm>
            <a:off x="647701" y="7766050"/>
            <a:ext cx="42863" cy="46039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6" name="Rectangle 76"/>
          <p:cNvSpPr>
            <a:spLocks noChangeArrowheads="1"/>
          </p:cNvSpPr>
          <p:nvPr/>
        </p:nvSpPr>
        <p:spPr bwMode="auto">
          <a:xfrm>
            <a:off x="682626" y="7751764"/>
            <a:ext cx="42863" cy="4603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7" name="Rectangle 77"/>
          <p:cNvSpPr>
            <a:spLocks noChangeArrowheads="1"/>
          </p:cNvSpPr>
          <p:nvPr/>
        </p:nvSpPr>
        <p:spPr bwMode="auto">
          <a:xfrm>
            <a:off x="723901" y="7751764"/>
            <a:ext cx="42863" cy="4603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8" name="Rectangle 78"/>
          <p:cNvSpPr>
            <a:spLocks noChangeArrowheads="1"/>
          </p:cNvSpPr>
          <p:nvPr/>
        </p:nvSpPr>
        <p:spPr bwMode="auto">
          <a:xfrm>
            <a:off x="1317626" y="7669213"/>
            <a:ext cx="42863" cy="46037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19" name="Rectangle 79"/>
          <p:cNvSpPr>
            <a:spLocks noChangeArrowheads="1"/>
          </p:cNvSpPr>
          <p:nvPr/>
        </p:nvSpPr>
        <p:spPr bwMode="auto">
          <a:xfrm>
            <a:off x="1350963" y="7654926"/>
            <a:ext cx="42862" cy="46039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0" name="Rectangle 80"/>
          <p:cNvSpPr>
            <a:spLocks noChangeArrowheads="1"/>
          </p:cNvSpPr>
          <p:nvPr/>
        </p:nvSpPr>
        <p:spPr bwMode="auto">
          <a:xfrm>
            <a:off x="1393826" y="7664449"/>
            <a:ext cx="42863" cy="44451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1" name="Rectangle 81"/>
          <p:cNvSpPr>
            <a:spLocks noChangeArrowheads="1"/>
          </p:cNvSpPr>
          <p:nvPr/>
        </p:nvSpPr>
        <p:spPr bwMode="auto">
          <a:xfrm>
            <a:off x="1390651" y="7680326"/>
            <a:ext cx="42863" cy="46039"/>
          </a:xfrm>
          <a:prstGeom prst="rect">
            <a:avLst/>
          </a:prstGeom>
          <a:solidFill>
            <a:srgbClr val="FF99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2" name="Freeform 82"/>
          <p:cNvSpPr>
            <a:spLocks/>
          </p:cNvSpPr>
          <p:nvPr/>
        </p:nvSpPr>
        <p:spPr bwMode="auto">
          <a:xfrm>
            <a:off x="642939" y="7178675"/>
            <a:ext cx="128587" cy="31751"/>
          </a:xfrm>
          <a:custGeom>
            <a:avLst/>
            <a:gdLst>
              <a:gd name="T0" fmla="*/ 0 w 144"/>
              <a:gd name="T1" fmla="*/ 0 h 34"/>
              <a:gd name="T2" fmla="*/ 30 w 144"/>
              <a:gd name="T3" fmla="*/ 27 h 34"/>
              <a:gd name="T4" fmla="*/ 99 w 144"/>
              <a:gd name="T5" fmla="*/ 30 h 34"/>
              <a:gd name="T6" fmla="*/ 144 w 144"/>
              <a:gd name="T7" fmla="*/ 0 h 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4" h="34">
                <a:moveTo>
                  <a:pt x="0" y="0"/>
                </a:moveTo>
                <a:cubicBezTo>
                  <a:pt x="5" y="4"/>
                  <a:pt x="14" y="22"/>
                  <a:pt x="30" y="27"/>
                </a:cubicBezTo>
                <a:cubicBezTo>
                  <a:pt x="46" y="32"/>
                  <a:pt x="80" y="34"/>
                  <a:pt x="99" y="30"/>
                </a:cubicBezTo>
                <a:cubicBezTo>
                  <a:pt x="118" y="26"/>
                  <a:pt x="135" y="6"/>
                  <a:pt x="144" y="0"/>
                </a:cubicBezTo>
              </a:path>
            </a:pathLst>
          </a:custGeom>
          <a:noFill/>
          <a:ln w="9525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3" name="Text Box 83"/>
          <p:cNvSpPr txBox="1">
            <a:spLocks noChangeArrowheads="1"/>
          </p:cNvSpPr>
          <p:nvPr/>
        </p:nvSpPr>
        <p:spPr bwMode="auto">
          <a:xfrm>
            <a:off x="2309813" y="6894514"/>
            <a:ext cx="266826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</a:rPr>
              <a:t>=</a:t>
            </a:r>
          </a:p>
        </p:txBody>
      </p:sp>
      <p:sp>
        <p:nvSpPr>
          <p:cNvPr id="10324" name="Line 84"/>
          <p:cNvSpPr>
            <a:spLocks noChangeShapeType="1"/>
          </p:cNvSpPr>
          <p:nvPr/>
        </p:nvSpPr>
        <p:spPr bwMode="auto">
          <a:xfrm>
            <a:off x="2014538" y="7099300"/>
            <a:ext cx="257175" cy="0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5" name="Text Box 85"/>
          <p:cNvSpPr txBox="1">
            <a:spLocks noChangeArrowheads="1"/>
          </p:cNvSpPr>
          <p:nvPr/>
        </p:nvSpPr>
        <p:spPr bwMode="auto">
          <a:xfrm>
            <a:off x="2014538" y="6675439"/>
            <a:ext cx="371890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  <a:sym typeface="Symbol" charset="0"/>
              </a:rPr>
              <a:t></a:t>
            </a:r>
            <a:r>
              <a:rPr lang="it-IT" sz="2200" baseline="-25000">
                <a:solidFill>
                  <a:srgbClr val="990033"/>
                </a:solidFill>
                <a:latin typeface="Symbol" charset="0"/>
                <a:sym typeface="Symbol" charset="0"/>
              </a:rPr>
              <a:t>1</a:t>
            </a:r>
            <a:endParaRPr lang="it-IT" sz="2200">
              <a:solidFill>
                <a:srgbClr val="990033"/>
              </a:solidFill>
            </a:endParaRPr>
          </a:p>
        </p:txBody>
      </p:sp>
      <p:sp>
        <p:nvSpPr>
          <p:cNvPr id="10326" name="Text Box 86"/>
          <p:cNvSpPr txBox="1">
            <a:spLocks noChangeArrowheads="1"/>
          </p:cNvSpPr>
          <p:nvPr/>
        </p:nvSpPr>
        <p:spPr bwMode="auto">
          <a:xfrm>
            <a:off x="2624139" y="6694489"/>
            <a:ext cx="564843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</a:rPr>
              <a:t>r</a:t>
            </a:r>
            <a:r>
              <a:rPr lang="it-IT" sz="2200" baseline="-25000">
                <a:solidFill>
                  <a:srgbClr val="990033"/>
                </a:solidFill>
                <a:latin typeface="Comic Sans MS" charset="0"/>
              </a:rPr>
              <a:t>1</a:t>
            </a:r>
            <a:r>
              <a:rPr lang="it-IT" sz="2200">
                <a:solidFill>
                  <a:srgbClr val="990033"/>
                </a:solidFill>
                <a:latin typeface="Comic Sans MS" charset="0"/>
              </a:rPr>
              <a:t>t</a:t>
            </a:r>
            <a:r>
              <a:rPr lang="it-IT" sz="2200" baseline="-25000">
                <a:solidFill>
                  <a:srgbClr val="990033"/>
                </a:solidFill>
                <a:latin typeface="Comic Sans MS" charset="0"/>
              </a:rPr>
              <a:t>1</a:t>
            </a:r>
            <a:endParaRPr lang="it-IT" sz="22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0327" name="Line 87"/>
          <p:cNvSpPr>
            <a:spLocks noChangeShapeType="1"/>
          </p:cNvSpPr>
          <p:nvPr/>
        </p:nvSpPr>
        <p:spPr bwMode="auto">
          <a:xfrm flipV="1">
            <a:off x="2560639" y="7099301"/>
            <a:ext cx="668337" cy="1588"/>
          </a:xfrm>
          <a:prstGeom prst="line">
            <a:avLst/>
          </a:prstGeom>
          <a:noFill/>
          <a:ln w="9525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28" name="Rectangle 88"/>
          <p:cNvSpPr>
            <a:spLocks noChangeArrowheads="1"/>
          </p:cNvSpPr>
          <p:nvPr/>
        </p:nvSpPr>
        <p:spPr bwMode="auto">
          <a:xfrm>
            <a:off x="1971676" y="6675439"/>
            <a:ext cx="1500188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0329" name="Group 89"/>
          <p:cNvGrpSpPr>
            <a:grpSpLocks/>
          </p:cNvGrpSpPr>
          <p:nvPr/>
        </p:nvGrpSpPr>
        <p:grpSpPr bwMode="auto">
          <a:xfrm>
            <a:off x="642939" y="6065840"/>
            <a:ext cx="128587" cy="566737"/>
            <a:chOff x="720" y="6432"/>
            <a:chExt cx="144" cy="594"/>
          </a:xfrm>
        </p:grpSpPr>
        <p:sp>
          <p:nvSpPr>
            <p:cNvPr id="10330" name="AutoShape 90"/>
            <p:cNvSpPr>
              <a:spLocks noChangeArrowheads="1"/>
            </p:cNvSpPr>
            <p:nvPr/>
          </p:nvSpPr>
          <p:spPr bwMode="auto">
            <a:xfrm>
              <a:off x="757" y="6471"/>
              <a:ext cx="87" cy="555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952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0331" name="Rectangle 91"/>
            <p:cNvSpPr>
              <a:spLocks noChangeArrowheads="1"/>
            </p:cNvSpPr>
            <p:nvPr/>
          </p:nvSpPr>
          <p:spPr bwMode="auto">
            <a:xfrm>
              <a:off x="720" y="6432"/>
              <a:ext cx="144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0332" name="Text Box 92"/>
          <p:cNvSpPr txBox="1">
            <a:spLocks noChangeArrowheads="1"/>
          </p:cNvSpPr>
          <p:nvPr/>
        </p:nvSpPr>
        <p:spPr bwMode="auto">
          <a:xfrm>
            <a:off x="2014538" y="7035801"/>
            <a:ext cx="371890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  <a:sym typeface="Symbol" charset="0"/>
              </a:rPr>
              <a:t></a:t>
            </a:r>
            <a:r>
              <a:rPr lang="it-IT" sz="2200" baseline="-25000">
                <a:solidFill>
                  <a:srgbClr val="990033"/>
                </a:solidFill>
                <a:latin typeface="Symbol" charset="0"/>
                <a:sym typeface="Symbol" charset="0"/>
              </a:rPr>
              <a:t>2</a:t>
            </a:r>
            <a:endParaRPr lang="it-IT" sz="2200">
              <a:solidFill>
                <a:srgbClr val="990033"/>
              </a:solidFill>
            </a:endParaRPr>
          </a:p>
        </p:txBody>
      </p:sp>
      <p:sp>
        <p:nvSpPr>
          <p:cNvPr id="10333" name="Text Box 93"/>
          <p:cNvSpPr txBox="1">
            <a:spLocks noChangeArrowheads="1"/>
          </p:cNvSpPr>
          <p:nvPr/>
        </p:nvSpPr>
        <p:spPr bwMode="auto">
          <a:xfrm>
            <a:off x="2595564" y="7050089"/>
            <a:ext cx="625089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Symbol" charset="0"/>
              </a:rPr>
              <a:t>r</a:t>
            </a:r>
            <a:r>
              <a:rPr lang="it-IT" sz="2200" baseline="-25000">
                <a:solidFill>
                  <a:srgbClr val="990033"/>
                </a:solidFill>
                <a:latin typeface="Comic Sans MS" charset="0"/>
              </a:rPr>
              <a:t>2</a:t>
            </a:r>
            <a:r>
              <a:rPr lang="it-IT" sz="2200">
                <a:solidFill>
                  <a:srgbClr val="990033"/>
                </a:solidFill>
                <a:latin typeface="Comic Sans MS" charset="0"/>
              </a:rPr>
              <a:t>t</a:t>
            </a:r>
            <a:r>
              <a:rPr lang="it-IT" sz="2200" baseline="-25000">
                <a:solidFill>
                  <a:srgbClr val="990033"/>
                </a:solidFill>
                <a:latin typeface="Comic Sans MS" charset="0"/>
              </a:rPr>
              <a:t>2</a:t>
            </a:r>
            <a:endParaRPr lang="it-IT" sz="2200">
              <a:solidFill>
                <a:srgbClr val="990033"/>
              </a:solidFill>
              <a:latin typeface="Comic Sans MS" charset="0"/>
            </a:endParaRPr>
          </a:p>
        </p:txBody>
      </p:sp>
      <p:sp>
        <p:nvSpPr>
          <p:cNvPr id="10334" name="Text Box 94"/>
          <p:cNvSpPr txBox="1">
            <a:spLocks noChangeArrowheads="1"/>
          </p:cNvSpPr>
          <p:nvPr/>
        </p:nvSpPr>
        <p:spPr bwMode="auto">
          <a:xfrm>
            <a:off x="4266141" y="5875339"/>
            <a:ext cx="2237318" cy="7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Viscosità a 20°C</a:t>
            </a:r>
          </a:p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(Poise)</a:t>
            </a:r>
          </a:p>
        </p:txBody>
      </p:sp>
      <p:sp>
        <p:nvSpPr>
          <p:cNvPr id="10335" name="Text Box 95"/>
          <p:cNvSpPr txBox="1">
            <a:spLocks noChangeArrowheads="1"/>
          </p:cNvSpPr>
          <p:nvPr/>
        </p:nvSpPr>
        <p:spPr bwMode="auto">
          <a:xfrm>
            <a:off x="4243388" y="6715126"/>
            <a:ext cx="2186278" cy="2018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tabLst>
                <a:tab pos="133350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100">
                <a:solidFill>
                  <a:srgbClr val="3366CC"/>
                </a:solidFill>
                <a:latin typeface="Comic Sans MS" charset="0"/>
              </a:rPr>
              <a:t>H</a:t>
            </a:r>
            <a:r>
              <a:rPr lang="it-IT" sz="2100" baseline="-25000">
                <a:solidFill>
                  <a:srgbClr val="3366CC"/>
                </a:solidFill>
                <a:latin typeface="Comic Sans MS" charset="0"/>
              </a:rPr>
              <a:t>2</a:t>
            </a:r>
            <a:r>
              <a:rPr lang="it-IT" sz="2100">
                <a:solidFill>
                  <a:srgbClr val="3366CC"/>
                </a:solidFill>
                <a:latin typeface="Comic Sans MS" charset="0"/>
              </a:rPr>
              <a:t>O	1,05</a:t>
            </a:r>
          </a:p>
          <a:p>
            <a:pPr>
              <a:lnSpc>
                <a:spcPct val="120000"/>
              </a:lnSpc>
            </a:pPr>
            <a:r>
              <a:rPr lang="it-IT" sz="2100">
                <a:solidFill>
                  <a:srgbClr val="3366CC"/>
                </a:solidFill>
                <a:latin typeface="Comic Sans MS" charset="0"/>
              </a:rPr>
              <a:t>C</a:t>
            </a:r>
            <a:r>
              <a:rPr lang="it-IT" sz="2100" baseline="-25000">
                <a:solidFill>
                  <a:srgbClr val="3366CC"/>
                </a:solidFill>
                <a:latin typeface="Comic Sans MS" charset="0"/>
              </a:rPr>
              <a:t>6</a:t>
            </a:r>
            <a:r>
              <a:rPr lang="it-IT" sz="2100">
                <a:solidFill>
                  <a:srgbClr val="3366CC"/>
                </a:solidFill>
                <a:latin typeface="Comic Sans MS" charset="0"/>
              </a:rPr>
              <a:t>H</a:t>
            </a:r>
            <a:r>
              <a:rPr lang="it-IT" sz="2100" baseline="-25000">
                <a:solidFill>
                  <a:srgbClr val="3366CC"/>
                </a:solidFill>
                <a:latin typeface="Comic Sans MS" charset="0"/>
              </a:rPr>
              <a:t>6</a:t>
            </a:r>
            <a:r>
              <a:rPr lang="it-IT" sz="2100">
                <a:solidFill>
                  <a:srgbClr val="3366CC"/>
                </a:solidFill>
                <a:latin typeface="Comic Sans MS" charset="0"/>
              </a:rPr>
              <a:t>	0,652</a:t>
            </a:r>
          </a:p>
          <a:p>
            <a:pPr>
              <a:lnSpc>
                <a:spcPct val="120000"/>
              </a:lnSpc>
            </a:pPr>
            <a:r>
              <a:rPr lang="it-IT" sz="2100">
                <a:solidFill>
                  <a:srgbClr val="3366CC"/>
                </a:solidFill>
                <a:latin typeface="Comic Sans MS" charset="0"/>
              </a:rPr>
              <a:t>CCl</a:t>
            </a:r>
            <a:r>
              <a:rPr lang="it-IT" sz="2100" baseline="-25000">
                <a:solidFill>
                  <a:srgbClr val="3366CC"/>
                </a:solidFill>
                <a:latin typeface="Comic Sans MS" charset="0"/>
              </a:rPr>
              <a:t>4</a:t>
            </a:r>
            <a:r>
              <a:rPr lang="it-IT" sz="2100">
                <a:solidFill>
                  <a:srgbClr val="3366CC"/>
                </a:solidFill>
                <a:latin typeface="Comic Sans MS" charset="0"/>
              </a:rPr>
              <a:t>	0,97</a:t>
            </a:r>
          </a:p>
          <a:p>
            <a:pPr>
              <a:lnSpc>
                <a:spcPct val="120000"/>
              </a:lnSpc>
            </a:pPr>
            <a:r>
              <a:rPr lang="it-IT" sz="2200">
                <a:solidFill>
                  <a:srgbClr val="3366CC"/>
                </a:solidFill>
                <a:latin typeface="Comic Sans MS" charset="0"/>
              </a:rPr>
              <a:t>Hg	1,55</a:t>
            </a:r>
          </a:p>
          <a:p>
            <a:pPr>
              <a:lnSpc>
                <a:spcPct val="120000"/>
              </a:lnSpc>
            </a:pPr>
            <a:r>
              <a:rPr lang="it-IT" sz="2200">
                <a:solidFill>
                  <a:srgbClr val="3366CC"/>
                </a:solidFill>
                <a:latin typeface="Comic Sans MS" charset="0"/>
              </a:rPr>
              <a:t>CHCl</a:t>
            </a:r>
            <a:r>
              <a:rPr lang="it-IT" sz="2200" baseline="-25000">
                <a:solidFill>
                  <a:srgbClr val="3366CC"/>
                </a:solidFill>
                <a:latin typeface="Comic Sans MS" charset="0"/>
              </a:rPr>
              <a:t>3</a:t>
            </a:r>
            <a:r>
              <a:rPr lang="it-IT" sz="2200">
                <a:solidFill>
                  <a:srgbClr val="3366CC"/>
                </a:solidFill>
                <a:latin typeface="Comic Sans MS" charset="0"/>
              </a:rPr>
              <a:t>	0,53</a:t>
            </a:r>
          </a:p>
        </p:txBody>
      </p:sp>
      <p:sp>
        <p:nvSpPr>
          <p:cNvPr id="10336" name="Rectangle 96"/>
          <p:cNvSpPr>
            <a:spLocks noChangeArrowheads="1"/>
          </p:cNvSpPr>
          <p:nvPr/>
        </p:nvSpPr>
        <p:spPr bwMode="auto">
          <a:xfrm>
            <a:off x="4157664" y="5851525"/>
            <a:ext cx="2443162" cy="2971800"/>
          </a:xfrm>
          <a:prstGeom prst="rect">
            <a:avLst/>
          </a:prstGeom>
          <a:noFill/>
          <a:ln w="38100">
            <a:solidFill>
              <a:srgbClr val="0000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7" name="Line 97"/>
          <p:cNvSpPr>
            <a:spLocks noChangeShapeType="1"/>
          </p:cNvSpPr>
          <p:nvPr/>
        </p:nvSpPr>
        <p:spPr bwMode="auto">
          <a:xfrm>
            <a:off x="4157664" y="6675439"/>
            <a:ext cx="2443162" cy="0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8" name="Line 98"/>
          <p:cNvSpPr>
            <a:spLocks noChangeShapeType="1"/>
          </p:cNvSpPr>
          <p:nvPr/>
        </p:nvSpPr>
        <p:spPr bwMode="auto">
          <a:xfrm>
            <a:off x="5100638" y="6675439"/>
            <a:ext cx="0" cy="2147887"/>
          </a:xfrm>
          <a:prstGeom prst="line">
            <a:avLst/>
          </a:prstGeom>
          <a:noFill/>
          <a:ln w="38100">
            <a:solidFill>
              <a:srgbClr val="000066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0339" name="Text Box 99"/>
          <p:cNvSpPr txBox="1">
            <a:spLocks noChangeArrowheads="1"/>
          </p:cNvSpPr>
          <p:nvPr/>
        </p:nvSpPr>
        <p:spPr bwMode="auto">
          <a:xfrm>
            <a:off x="857251" y="6994526"/>
            <a:ext cx="275092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990033"/>
                </a:solidFill>
                <a:latin typeface="Comic Sans MS" charset="0"/>
              </a:rPr>
              <a:t>b</a:t>
            </a:r>
          </a:p>
        </p:txBody>
      </p:sp>
      <p:sp>
        <p:nvSpPr>
          <p:cNvPr id="10340" name="Text Box 100"/>
          <p:cNvSpPr txBox="1">
            <a:spLocks noChangeArrowheads="1"/>
          </p:cNvSpPr>
          <p:nvPr/>
        </p:nvSpPr>
        <p:spPr bwMode="auto">
          <a:xfrm>
            <a:off x="814388" y="6354765"/>
            <a:ext cx="264484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990033"/>
                </a:solidFill>
                <a:latin typeface="Comic Sans MS" charset="0"/>
              </a:rPr>
              <a:t>a</a:t>
            </a:r>
          </a:p>
        </p:txBody>
      </p:sp>
      <p:sp>
        <p:nvSpPr>
          <p:cNvPr id="10341" name="Text Box 101"/>
          <p:cNvSpPr txBox="1">
            <a:spLocks noChangeArrowheads="1"/>
          </p:cNvSpPr>
          <p:nvPr/>
        </p:nvSpPr>
        <p:spPr bwMode="auto">
          <a:xfrm>
            <a:off x="5122864" y="1417639"/>
            <a:ext cx="311873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990033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>
                <a:solidFill>
                  <a:srgbClr val="990033"/>
                </a:solidFill>
                <a:latin typeface="Comic Sans MS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7387715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6" name="Group 2"/>
          <p:cNvGrpSpPr>
            <a:grpSpLocks/>
          </p:cNvGrpSpPr>
          <p:nvPr/>
        </p:nvGrpSpPr>
        <p:grpSpPr bwMode="auto">
          <a:xfrm rot="402517">
            <a:off x="2187575" y="4735514"/>
            <a:ext cx="1295400" cy="1400175"/>
            <a:chOff x="3264" y="3966"/>
            <a:chExt cx="612" cy="696"/>
          </a:xfrm>
        </p:grpSpPr>
        <p:sp>
          <p:nvSpPr>
            <p:cNvPr id="11267" name="AutoShape 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solidFill>
              <a:srgbClr val="FFFF99"/>
            </a:solidFill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68" name="Line 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69" name="Line 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0" name="Line 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71" name="Group 7"/>
          <p:cNvGrpSpPr>
            <a:grpSpLocks/>
          </p:cNvGrpSpPr>
          <p:nvPr/>
        </p:nvGrpSpPr>
        <p:grpSpPr bwMode="auto">
          <a:xfrm rot="402517">
            <a:off x="1158875" y="4632326"/>
            <a:ext cx="1295400" cy="1400175"/>
            <a:chOff x="3264" y="3966"/>
            <a:chExt cx="612" cy="696"/>
          </a:xfrm>
        </p:grpSpPr>
        <p:sp>
          <p:nvSpPr>
            <p:cNvPr id="11272" name="AutoShape 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3" name="Line 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4" name="Line 1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5" name="Line 1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76" name="Group 12"/>
          <p:cNvGrpSpPr>
            <a:grpSpLocks/>
          </p:cNvGrpSpPr>
          <p:nvPr/>
        </p:nvGrpSpPr>
        <p:grpSpPr bwMode="auto">
          <a:xfrm rot="402517">
            <a:off x="3205164" y="4849814"/>
            <a:ext cx="1293812" cy="1400175"/>
            <a:chOff x="3264" y="3966"/>
            <a:chExt cx="612" cy="696"/>
          </a:xfrm>
        </p:grpSpPr>
        <p:sp>
          <p:nvSpPr>
            <p:cNvPr id="11277" name="AutoShape 1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8" name="Line 1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79" name="Line 1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0" name="Line 1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81" name="Group 17"/>
          <p:cNvGrpSpPr>
            <a:grpSpLocks/>
          </p:cNvGrpSpPr>
          <p:nvPr/>
        </p:nvGrpSpPr>
        <p:grpSpPr bwMode="auto">
          <a:xfrm rot="402517">
            <a:off x="4222751" y="4964114"/>
            <a:ext cx="1293813" cy="1400175"/>
            <a:chOff x="3264" y="3966"/>
            <a:chExt cx="612" cy="696"/>
          </a:xfrm>
        </p:grpSpPr>
        <p:sp>
          <p:nvSpPr>
            <p:cNvPr id="11282" name="AutoShape 1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3" name="Line 1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4" name="Line 2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5" name="Line 2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86" name="Group 22"/>
          <p:cNvGrpSpPr>
            <a:grpSpLocks/>
          </p:cNvGrpSpPr>
          <p:nvPr/>
        </p:nvGrpSpPr>
        <p:grpSpPr bwMode="auto">
          <a:xfrm rot="402517">
            <a:off x="1296988" y="3489326"/>
            <a:ext cx="1293812" cy="1400175"/>
            <a:chOff x="3264" y="3966"/>
            <a:chExt cx="612" cy="696"/>
          </a:xfrm>
        </p:grpSpPr>
        <p:sp>
          <p:nvSpPr>
            <p:cNvPr id="11287" name="AutoShape 2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8" name="Line 2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89" name="Line 2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0" name="Line 2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91" name="Group 27"/>
          <p:cNvGrpSpPr>
            <a:grpSpLocks/>
          </p:cNvGrpSpPr>
          <p:nvPr/>
        </p:nvGrpSpPr>
        <p:grpSpPr bwMode="auto">
          <a:xfrm rot="402517">
            <a:off x="2325688" y="3592514"/>
            <a:ext cx="1293812" cy="1400175"/>
            <a:chOff x="3264" y="3966"/>
            <a:chExt cx="612" cy="696"/>
          </a:xfrm>
        </p:grpSpPr>
        <p:sp>
          <p:nvSpPr>
            <p:cNvPr id="11292" name="AutoShape 2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3" name="Line 2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4" name="Line 3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5" name="Line 3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296" name="Group 32"/>
          <p:cNvGrpSpPr>
            <a:grpSpLocks/>
          </p:cNvGrpSpPr>
          <p:nvPr/>
        </p:nvGrpSpPr>
        <p:grpSpPr bwMode="auto">
          <a:xfrm rot="402517">
            <a:off x="3365501" y="3706814"/>
            <a:ext cx="1293813" cy="1400175"/>
            <a:chOff x="3264" y="3966"/>
            <a:chExt cx="612" cy="696"/>
          </a:xfrm>
        </p:grpSpPr>
        <p:sp>
          <p:nvSpPr>
            <p:cNvPr id="11297" name="AutoShape 3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8" name="Line 3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299" name="Line 3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0" name="Line 3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01" name="Group 37"/>
          <p:cNvGrpSpPr>
            <a:grpSpLocks/>
          </p:cNvGrpSpPr>
          <p:nvPr/>
        </p:nvGrpSpPr>
        <p:grpSpPr bwMode="auto">
          <a:xfrm rot="402517">
            <a:off x="4386264" y="3829051"/>
            <a:ext cx="1293812" cy="1398588"/>
            <a:chOff x="3264" y="3966"/>
            <a:chExt cx="612" cy="696"/>
          </a:xfrm>
        </p:grpSpPr>
        <p:sp>
          <p:nvSpPr>
            <p:cNvPr id="11302" name="AutoShape 3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3" name="Line 3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4" name="Line 4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5" name="Line 4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06" name="Group 42"/>
          <p:cNvGrpSpPr>
            <a:grpSpLocks/>
          </p:cNvGrpSpPr>
          <p:nvPr/>
        </p:nvGrpSpPr>
        <p:grpSpPr bwMode="auto">
          <a:xfrm rot="402517">
            <a:off x="998538" y="5764214"/>
            <a:ext cx="1295400" cy="1400175"/>
            <a:chOff x="3264" y="3966"/>
            <a:chExt cx="612" cy="696"/>
          </a:xfrm>
        </p:grpSpPr>
        <p:sp>
          <p:nvSpPr>
            <p:cNvPr id="11307" name="AutoShape 4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8" name="Line 4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09" name="Line 4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0" name="Line 4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11" name="Group 47"/>
          <p:cNvGrpSpPr>
            <a:grpSpLocks/>
          </p:cNvGrpSpPr>
          <p:nvPr/>
        </p:nvGrpSpPr>
        <p:grpSpPr bwMode="auto">
          <a:xfrm rot="402517">
            <a:off x="2027238" y="5889626"/>
            <a:ext cx="1295400" cy="1400175"/>
            <a:chOff x="3264" y="3966"/>
            <a:chExt cx="612" cy="696"/>
          </a:xfrm>
        </p:grpSpPr>
        <p:sp>
          <p:nvSpPr>
            <p:cNvPr id="11312" name="AutoShape 4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3" name="Line 4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4" name="Line 5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5" name="Line 5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16" name="Group 52"/>
          <p:cNvGrpSpPr>
            <a:grpSpLocks/>
          </p:cNvGrpSpPr>
          <p:nvPr/>
        </p:nvGrpSpPr>
        <p:grpSpPr bwMode="auto">
          <a:xfrm rot="402517">
            <a:off x="3044825" y="5981701"/>
            <a:ext cx="1295400" cy="1398588"/>
            <a:chOff x="3264" y="3966"/>
            <a:chExt cx="612" cy="696"/>
          </a:xfrm>
        </p:grpSpPr>
        <p:sp>
          <p:nvSpPr>
            <p:cNvPr id="11317" name="AutoShape 5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8" name="Line 5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19" name="Line 5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0" name="Line 5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21" name="Group 57"/>
          <p:cNvGrpSpPr>
            <a:grpSpLocks/>
          </p:cNvGrpSpPr>
          <p:nvPr/>
        </p:nvGrpSpPr>
        <p:grpSpPr bwMode="auto">
          <a:xfrm rot="402517">
            <a:off x="4073525" y="6096001"/>
            <a:ext cx="1295400" cy="1398588"/>
            <a:chOff x="3264" y="3966"/>
            <a:chExt cx="612" cy="696"/>
          </a:xfrm>
        </p:grpSpPr>
        <p:sp>
          <p:nvSpPr>
            <p:cNvPr id="11322" name="AutoShape 5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3" name="Line 5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4" name="Line 6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5" name="Line 6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26" name="Group 62"/>
          <p:cNvGrpSpPr>
            <a:grpSpLocks/>
          </p:cNvGrpSpPr>
          <p:nvPr/>
        </p:nvGrpSpPr>
        <p:grpSpPr bwMode="auto">
          <a:xfrm rot="402517">
            <a:off x="3925888" y="7227889"/>
            <a:ext cx="1293812" cy="1398587"/>
            <a:chOff x="3264" y="3966"/>
            <a:chExt cx="612" cy="696"/>
          </a:xfrm>
        </p:grpSpPr>
        <p:sp>
          <p:nvSpPr>
            <p:cNvPr id="11327" name="AutoShape 6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8" name="Line 6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29" name="Line 6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0" name="Line 6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31" name="Group 67"/>
          <p:cNvGrpSpPr>
            <a:grpSpLocks/>
          </p:cNvGrpSpPr>
          <p:nvPr/>
        </p:nvGrpSpPr>
        <p:grpSpPr bwMode="auto">
          <a:xfrm rot="402517">
            <a:off x="2897188" y="7124701"/>
            <a:ext cx="1293812" cy="1398588"/>
            <a:chOff x="3264" y="3966"/>
            <a:chExt cx="612" cy="696"/>
          </a:xfrm>
        </p:grpSpPr>
        <p:sp>
          <p:nvSpPr>
            <p:cNvPr id="11332" name="AutoShape 6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3" name="Line 6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4" name="Line 7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5" name="Line 7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36" name="Group 72"/>
          <p:cNvGrpSpPr>
            <a:grpSpLocks/>
          </p:cNvGrpSpPr>
          <p:nvPr/>
        </p:nvGrpSpPr>
        <p:grpSpPr bwMode="auto">
          <a:xfrm rot="402517">
            <a:off x="1855788" y="7032626"/>
            <a:ext cx="1295400" cy="1400175"/>
            <a:chOff x="3264" y="3966"/>
            <a:chExt cx="612" cy="696"/>
          </a:xfrm>
        </p:grpSpPr>
        <p:sp>
          <p:nvSpPr>
            <p:cNvPr id="11337" name="AutoShape 73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8" name="Line 74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39" name="Line 75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40" name="Line 76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1341" name="Group 77"/>
          <p:cNvGrpSpPr>
            <a:grpSpLocks/>
          </p:cNvGrpSpPr>
          <p:nvPr/>
        </p:nvGrpSpPr>
        <p:grpSpPr bwMode="auto">
          <a:xfrm rot="402517">
            <a:off x="839788" y="6907214"/>
            <a:ext cx="1293812" cy="1400175"/>
            <a:chOff x="3264" y="3966"/>
            <a:chExt cx="612" cy="696"/>
          </a:xfrm>
        </p:grpSpPr>
        <p:sp>
          <p:nvSpPr>
            <p:cNvPr id="11342" name="AutoShape 78"/>
            <p:cNvSpPr>
              <a:spLocks noChangeArrowheads="1"/>
            </p:cNvSpPr>
            <p:nvPr/>
          </p:nvSpPr>
          <p:spPr bwMode="auto">
            <a:xfrm>
              <a:off x="3264" y="3966"/>
              <a:ext cx="612" cy="696"/>
            </a:xfrm>
            <a:prstGeom prst="cube">
              <a:avLst>
                <a:gd name="adj" fmla="val 20097"/>
              </a:avLst>
            </a:prstGeom>
            <a:noFill/>
            <a:ln w="38100">
              <a:solidFill>
                <a:srgbClr val="00FF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99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43" name="Line 79"/>
            <p:cNvSpPr>
              <a:spLocks noChangeShapeType="1"/>
            </p:cNvSpPr>
            <p:nvPr/>
          </p:nvSpPr>
          <p:spPr bwMode="auto">
            <a:xfrm>
              <a:off x="3396" y="4542"/>
              <a:ext cx="480" cy="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44" name="Line 80"/>
            <p:cNvSpPr>
              <a:spLocks noChangeShapeType="1"/>
            </p:cNvSpPr>
            <p:nvPr/>
          </p:nvSpPr>
          <p:spPr bwMode="auto">
            <a:xfrm>
              <a:off x="3384" y="3972"/>
              <a:ext cx="0" cy="57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1345" name="Line 81"/>
            <p:cNvSpPr>
              <a:spLocks noChangeShapeType="1"/>
            </p:cNvSpPr>
            <p:nvPr/>
          </p:nvSpPr>
          <p:spPr bwMode="auto">
            <a:xfrm flipV="1">
              <a:off x="3264" y="4536"/>
              <a:ext cx="126" cy="126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1346" name="Line 82"/>
          <p:cNvSpPr>
            <a:spLocks noChangeShapeType="1"/>
          </p:cNvSpPr>
          <p:nvPr/>
        </p:nvSpPr>
        <p:spPr bwMode="auto">
          <a:xfrm flipH="1" flipV="1">
            <a:off x="649288" y="3360739"/>
            <a:ext cx="1416050" cy="136525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47" name="Line 83"/>
          <p:cNvSpPr>
            <a:spLocks noChangeShapeType="1"/>
          </p:cNvSpPr>
          <p:nvPr/>
        </p:nvSpPr>
        <p:spPr bwMode="auto">
          <a:xfrm flipH="1" flipV="1">
            <a:off x="100014" y="3565526"/>
            <a:ext cx="1417637" cy="138113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48" name="Line 84"/>
          <p:cNvSpPr>
            <a:spLocks noChangeShapeType="1"/>
          </p:cNvSpPr>
          <p:nvPr/>
        </p:nvSpPr>
        <p:spPr bwMode="auto">
          <a:xfrm flipH="1" flipV="1">
            <a:off x="5360989" y="3851275"/>
            <a:ext cx="1131887" cy="1031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49" name="Line 85"/>
          <p:cNvSpPr>
            <a:spLocks noChangeShapeType="1"/>
          </p:cNvSpPr>
          <p:nvPr/>
        </p:nvSpPr>
        <p:spPr bwMode="auto">
          <a:xfrm flipH="1" flipV="1">
            <a:off x="5097464" y="4079875"/>
            <a:ext cx="1131887" cy="1031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0" name="Line 86"/>
          <p:cNvSpPr>
            <a:spLocks noChangeShapeType="1"/>
          </p:cNvSpPr>
          <p:nvPr/>
        </p:nvSpPr>
        <p:spPr bwMode="auto">
          <a:xfrm flipH="1" flipV="1">
            <a:off x="4583114" y="8389939"/>
            <a:ext cx="1131887" cy="1031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1" name="Line 87"/>
          <p:cNvSpPr>
            <a:spLocks noChangeShapeType="1"/>
          </p:cNvSpPr>
          <p:nvPr/>
        </p:nvSpPr>
        <p:spPr bwMode="auto">
          <a:xfrm flipH="1" flipV="1">
            <a:off x="4721226" y="8640764"/>
            <a:ext cx="1130300" cy="1031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2" name="Line 88"/>
          <p:cNvSpPr>
            <a:spLocks noChangeShapeType="1"/>
          </p:cNvSpPr>
          <p:nvPr/>
        </p:nvSpPr>
        <p:spPr bwMode="auto">
          <a:xfrm flipH="1" flipV="1">
            <a:off x="228600" y="8183564"/>
            <a:ext cx="1131888" cy="103187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3" name="Line 89"/>
          <p:cNvSpPr>
            <a:spLocks noChangeShapeType="1"/>
          </p:cNvSpPr>
          <p:nvPr/>
        </p:nvSpPr>
        <p:spPr bwMode="auto">
          <a:xfrm flipH="1" flipV="1">
            <a:off x="136525" y="7943851"/>
            <a:ext cx="1131888" cy="103188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4" name="Oval 90"/>
          <p:cNvSpPr>
            <a:spLocks noChangeArrowheads="1"/>
          </p:cNvSpPr>
          <p:nvPr/>
        </p:nvSpPr>
        <p:spPr bwMode="auto">
          <a:xfrm>
            <a:off x="1292226" y="361156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5" name="Oval 91"/>
          <p:cNvSpPr>
            <a:spLocks noChangeArrowheads="1"/>
          </p:cNvSpPr>
          <p:nvPr/>
        </p:nvSpPr>
        <p:spPr bwMode="auto">
          <a:xfrm>
            <a:off x="1565276" y="3371851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6" name="Oval 92"/>
          <p:cNvSpPr>
            <a:spLocks noChangeArrowheads="1"/>
          </p:cNvSpPr>
          <p:nvPr/>
        </p:nvSpPr>
        <p:spPr bwMode="auto">
          <a:xfrm>
            <a:off x="2560639" y="3508377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7" name="Oval 93"/>
          <p:cNvSpPr>
            <a:spLocks noChangeArrowheads="1"/>
          </p:cNvSpPr>
          <p:nvPr/>
        </p:nvSpPr>
        <p:spPr bwMode="auto">
          <a:xfrm>
            <a:off x="2308226" y="3714751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8" name="Oval 94"/>
          <p:cNvSpPr>
            <a:spLocks noChangeArrowheads="1"/>
          </p:cNvSpPr>
          <p:nvPr/>
        </p:nvSpPr>
        <p:spPr bwMode="auto">
          <a:xfrm>
            <a:off x="3336926" y="3829051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59" name="Oval 95"/>
          <p:cNvSpPr>
            <a:spLocks noChangeArrowheads="1"/>
          </p:cNvSpPr>
          <p:nvPr/>
        </p:nvSpPr>
        <p:spPr bwMode="auto">
          <a:xfrm>
            <a:off x="3611564" y="3589339"/>
            <a:ext cx="138112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0" name="Oval 96"/>
          <p:cNvSpPr>
            <a:spLocks noChangeArrowheads="1"/>
          </p:cNvSpPr>
          <p:nvPr/>
        </p:nvSpPr>
        <p:spPr bwMode="auto">
          <a:xfrm>
            <a:off x="4629151" y="372586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1" name="Oval 97"/>
          <p:cNvSpPr>
            <a:spLocks noChangeArrowheads="1"/>
          </p:cNvSpPr>
          <p:nvPr/>
        </p:nvSpPr>
        <p:spPr bwMode="auto">
          <a:xfrm>
            <a:off x="4365626" y="3943351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2" name="Oval 98"/>
          <p:cNvSpPr>
            <a:spLocks noChangeArrowheads="1"/>
          </p:cNvSpPr>
          <p:nvPr/>
        </p:nvSpPr>
        <p:spPr bwMode="auto">
          <a:xfrm>
            <a:off x="5394326" y="4046539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3" name="Oval 99"/>
          <p:cNvSpPr>
            <a:spLocks noChangeArrowheads="1"/>
          </p:cNvSpPr>
          <p:nvPr/>
        </p:nvSpPr>
        <p:spPr bwMode="auto">
          <a:xfrm>
            <a:off x="5692776" y="38290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4" name="Oval 100"/>
          <p:cNvSpPr>
            <a:spLocks noChangeArrowheads="1"/>
          </p:cNvSpPr>
          <p:nvPr/>
        </p:nvSpPr>
        <p:spPr bwMode="auto">
          <a:xfrm>
            <a:off x="5521326" y="49720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5" name="Oval 101"/>
          <p:cNvSpPr>
            <a:spLocks noChangeArrowheads="1"/>
          </p:cNvSpPr>
          <p:nvPr/>
        </p:nvSpPr>
        <p:spPr bwMode="auto">
          <a:xfrm>
            <a:off x="5246689" y="52006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6" name="Oval 102"/>
          <p:cNvSpPr>
            <a:spLocks noChangeArrowheads="1"/>
          </p:cNvSpPr>
          <p:nvPr/>
        </p:nvSpPr>
        <p:spPr bwMode="auto">
          <a:xfrm>
            <a:off x="4229101" y="50863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7" name="Oval 103"/>
          <p:cNvSpPr>
            <a:spLocks noChangeArrowheads="1"/>
          </p:cNvSpPr>
          <p:nvPr/>
        </p:nvSpPr>
        <p:spPr bwMode="auto">
          <a:xfrm>
            <a:off x="4514851" y="48577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8" name="Oval 104"/>
          <p:cNvSpPr>
            <a:spLocks noChangeArrowheads="1"/>
          </p:cNvSpPr>
          <p:nvPr/>
        </p:nvSpPr>
        <p:spPr bwMode="auto">
          <a:xfrm>
            <a:off x="3497264" y="4732339"/>
            <a:ext cx="138112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69" name="Oval 105"/>
          <p:cNvSpPr>
            <a:spLocks noChangeArrowheads="1"/>
          </p:cNvSpPr>
          <p:nvPr/>
        </p:nvSpPr>
        <p:spPr bwMode="auto">
          <a:xfrm>
            <a:off x="3222626" y="4983163"/>
            <a:ext cx="138113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0" name="Oval 106"/>
          <p:cNvSpPr>
            <a:spLocks noChangeArrowheads="1"/>
          </p:cNvSpPr>
          <p:nvPr/>
        </p:nvSpPr>
        <p:spPr bwMode="auto">
          <a:xfrm>
            <a:off x="2457451" y="46069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1" name="Oval 107"/>
          <p:cNvSpPr>
            <a:spLocks noChangeArrowheads="1"/>
          </p:cNvSpPr>
          <p:nvPr/>
        </p:nvSpPr>
        <p:spPr bwMode="auto">
          <a:xfrm>
            <a:off x="2171701" y="48577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2" name="Oval 108"/>
          <p:cNvSpPr>
            <a:spLocks noChangeArrowheads="1"/>
          </p:cNvSpPr>
          <p:nvPr/>
        </p:nvSpPr>
        <p:spPr bwMode="auto">
          <a:xfrm>
            <a:off x="1154114" y="4743451"/>
            <a:ext cx="138112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3" name="Oval 109"/>
          <p:cNvSpPr>
            <a:spLocks noChangeArrowheads="1"/>
          </p:cNvSpPr>
          <p:nvPr/>
        </p:nvSpPr>
        <p:spPr bwMode="auto">
          <a:xfrm>
            <a:off x="1428751" y="4537077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4" name="Oval 110"/>
          <p:cNvSpPr>
            <a:spLocks noChangeArrowheads="1"/>
          </p:cNvSpPr>
          <p:nvPr/>
        </p:nvSpPr>
        <p:spPr bwMode="auto">
          <a:xfrm>
            <a:off x="1017589" y="58864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5" name="Oval 111"/>
          <p:cNvSpPr>
            <a:spLocks noChangeArrowheads="1"/>
          </p:cNvSpPr>
          <p:nvPr/>
        </p:nvSpPr>
        <p:spPr bwMode="auto">
          <a:xfrm>
            <a:off x="1292226" y="5680077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6" name="Oval 112"/>
          <p:cNvSpPr>
            <a:spLocks noChangeArrowheads="1"/>
          </p:cNvSpPr>
          <p:nvPr/>
        </p:nvSpPr>
        <p:spPr bwMode="auto">
          <a:xfrm>
            <a:off x="2035176" y="60007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7" name="Oval 113"/>
          <p:cNvSpPr>
            <a:spLocks noChangeArrowheads="1"/>
          </p:cNvSpPr>
          <p:nvPr/>
        </p:nvSpPr>
        <p:spPr bwMode="auto">
          <a:xfrm>
            <a:off x="2308226" y="5794377"/>
            <a:ext cx="138113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8" name="Oval 114"/>
          <p:cNvSpPr>
            <a:spLocks noChangeArrowheads="1"/>
          </p:cNvSpPr>
          <p:nvPr/>
        </p:nvSpPr>
        <p:spPr bwMode="auto">
          <a:xfrm>
            <a:off x="3028951" y="60928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79" name="Oval 115"/>
          <p:cNvSpPr>
            <a:spLocks noChangeArrowheads="1"/>
          </p:cNvSpPr>
          <p:nvPr/>
        </p:nvSpPr>
        <p:spPr bwMode="auto">
          <a:xfrm>
            <a:off x="3303589" y="58864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0" name="Oval 116"/>
          <p:cNvSpPr>
            <a:spLocks noChangeArrowheads="1"/>
          </p:cNvSpPr>
          <p:nvPr/>
        </p:nvSpPr>
        <p:spPr bwMode="auto">
          <a:xfrm>
            <a:off x="4057651" y="6194426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1" name="Oval 117"/>
          <p:cNvSpPr>
            <a:spLocks noChangeArrowheads="1"/>
          </p:cNvSpPr>
          <p:nvPr/>
        </p:nvSpPr>
        <p:spPr bwMode="auto">
          <a:xfrm>
            <a:off x="4332289" y="5989639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2" name="Oval 118"/>
          <p:cNvSpPr>
            <a:spLocks noChangeArrowheads="1"/>
          </p:cNvSpPr>
          <p:nvPr/>
        </p:nvSpPr>
        <p:spPr bwMode="auto">
          <a:xfrm>
            <a:off x="5075239" y="63214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3" name="Oval 119"/>
          <p:cNvSpPr>
            <a:spLocks noChangeArrowheads="1"/>
          </p:cNvSpPr>
          <p:nvPr/>
        </p:nvSpPr>
        <p:spPr bwMode="auto">
          <a:xfrm>
            <a:off x="5349876" y="61150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4" name="Oval 120"/>
          <p:cNvSpPr>
            <a:spLocks noChangeArrowheads="1"/>
          </p:cNvSpPr>
          <p:nvPr/>
        </p:nvSpPr>
        <p:spPr bwMode="auto">
          <a:xfrm>
            <a:off x="4937126" y="7451726"/>
            <a:ext cx="138113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5" name="Oval 121"/>
          <p:cNvSpPr>
            <a:spLocks noChangeArrowheads="1"/>
          </p:cNvSpPr>
          <p:nvPr/>
        </p:nvSpPr>
        <p:spPr bwMode="auto">
          <a:xfrm>
            <a:off x="5211764" y="7246939"/>
            <a:ext cx="138112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6" name="Oval 122"/>
          <p:cNvSpPr>
            <a:spLocks noChangeArrowheads="1"/>
          </p:cNvSpPr>
          <p:nvPr/>
        </p:nvSpPr>
        <p:spPr bwMode="auto">
          <a:xfrm>
            <a:off x="3932239" y="732631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7" name="Oval 123"/>
          <p:cNvSpPr>
            <a:spLocks noChangeArrowheads="1"/>
          </p:cNvSpPr>
          <p:nvPr/>
        </p:nvSpPr>
        <p:spPr bwMode="auto">
          <a:xfrm>
            <a:off x="4206876" y="71215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8" name="Oval 124"/>
          <p:cNvSpPr>
            <a:spLocks noChangeArrowheads="1"/>
          </p:cNvSpPr>
          <p:nvPr/>
        </p:nvSpPr>
        <p:spPr bwMode="auto">
          <a:xfrm>
            <a:off x="2903539" y="7258051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89" name="Oval 125"/>
          <p:cNvSpPr>
            <a:spLocks noChangeArrowheads="1"/>
          </p:cNvSpPr>
          <p:nvPr/>
        </p:nvSpPr>
        <p:spPr bwMode="auto">
          <a:xfrm>
            <a:off x="3178176" y="7051677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0" name="Oval 126"/>
          <p:cNvSpPr>
            <a:spLocks noChangeArrowheads="1"/>
          </p:cNvSpPr>
          <p:nvPr/>
        </p:nvSpPr>
        <p:spPr bwMode="auto">
          <a:xfrm>
            <a:off x="1874839" y="7132639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1" name="Oval 127"/>
          <p:cNvSpPr>
            <a:spLocks noChangeArrowheads="1"/>
          </p:cNvSpPr>
          <p:nvPr/>
        </p:nvSpPr>
        <p:spPr bwMode="auto">
          <a:xfrm>
            <a:off x="2149476" y="692626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2" name="Oval 128"/>
          <p:cNvSpPr>
            <a:spLocks noChangeArrowheads="1"/>
          </p:cNvSpPr>
          <p:nvPr/>
        </p:nvSpPr>
        <p:spPr bwMode="auto">
          <a:xfrm>
            <a:off x="835026" y="70072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3" name="Oval 129"/>
          <p:cNvSpPr>
            <a:spLocks noChangeArrowheads="1"/>
          </p:cNvSpPr>
          <p:nvPr/>
        </p:nvSpPr>
        <p:spPr bwMode="auto">
          <a:xfrm>
            <a:off x="1108076" y="6800851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4" name="Oval 130"/>
          <p:cNvSpPr>
            <a:spLocks noChangeArrowheads="1"/>
          </p:cNvSpPr>
          <p:nvPr/>
        </p:nvSpPr>
        <p:spPr bwMode="auto">
          <a:xfrm>
            <a:off x="720726" y="812641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5" name="Oval 131"/>
          <p:cNvSpPr>
            <a:spLocks noChangeArrowheads="1"/>
          </p:cNvSpPr>
          <p:nvPr/>
        </p:nvSpPr>
        <p:spPr bwMode="auto">
          <a:xfrm>
            <a:off x="993776" y="7921626"/>
            <a:ext cx="138113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6" name="Oval 132"/>
          <p:cNvSpPr>
            <a:spLocks noChangeArrowheads="1"/>
          </p:cNvSpPr>
          <p:nvPr/>
        </p:nvSpPr>
        <p:spPr bwMode="auto">
          <a:xfrm>
            <a:off x="1703389" y="8275639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7" name="Oval 133"/>
          <p:cNvSpPr>
            <a:spLocks noChangeArrowheads="1"/>
          </p:cNvSpPr>
          <p:nvPr/>
        </p:nvSpPr>
        <p:spPr bwMode="auto">
          <a:xfrm>
            <a:off x="1978026" y="806926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8" name="Oval 134"/>
          <p:cNvSpPr>
            <a:spLocks noChangeArrowheads="1"/>
          </p:cNvSpPr>
          <p:nvPr/>
        </p:nvSpPr>
        <p:spPr bwMode="auto">
          <a:xfrm>
            <a:off x="2743201" y="8355013"/>
            <a:ext cx="136525" cy="138112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399" name="Oval 135"/>
          <p:cNvSpPr>
            <a:spLocks noChangeArrowheads="1"/>
          </p:cNvSpPr>
          <p:nvPr/>
        </p:nvSpPr>
        <p:spPr bwMode="auto">
          <a:xfrm>
            <a:off x="3017839" y="8150226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00" name="Oval 136"/>
          <p:cNvSpPr>
            <a:spLocks noChangeArrowheads="1"/>
          </p:cNvSpPr>
          <p:nvPr/>
        </p:nvSpPr>
        <p:spPr bwMode="auto">
          <a:xfrm>
            <a:off x="3771901" y="8458200"/>
            <a:ext cx="136525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01" name="Oval 137"/>
          <p:cNvSpPr>
            <a:spLocks noChangeArrowheads="1"/>
          </p:cNvSpPr>
          <p:nvPr/>
        </p:nvSpPr>
        <p:spPr bwMode="auto">
          <a:xfrm>
            <a:off x="4046539" y="8251826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02" name="Oval 138"/>
          <p:cNvSpPr>
            <a:spLocks noChangeArrowheads="1"/>
          </p:cNvSpPr>
          <p:nvPr/>
        </p:nvSpPr>
        <p:spPr bwMode="auto">
          <a:xfrm>
            <a:off x="4811714" y="8572500"/>
            <a:ext cx="138112" cy="136525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03" name="Oval 139"/>
          <p:cNvSpPr>
            <a:spLocks noChangeArrowheads="1"/>
          </p:cNvSpPr>
          <p:nvPr/>
        </p:nvSpPr>
        <p:spPr bwMode="auto">
          <a:xfrm>
            <a:off x="5086351" y="8366126"/>
            <a:ext cx="136525" cy="138113"/>
          </a:xfrm>
          <a:prstGeom prst="ellipse">
            <a:avLst/>
          </a:prstGeom>
          <a:solidFill>
            <a:srgbClr val="FF0000"/>
          </a:solidFill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1404" name="WordArt 140"/>
          <p:cNvSpPr>
            <a:spLocks noChangeArrowheads="1" noChangeShapeType="1" noTextEdit="1"/>
          </p:cNvSpPr>
          <p:nvPr/>
        </p:nvSpPr>
        <p:spPr bwMode="auto">
          <a:xfrm>
            <a:off x="365126" y="457200"/>
            <a:ext cx="6035675" cy="1600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54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Reticolo Cristallino</a:t>
            </a:r>
          </a:p>
          <a:p>
            <a:pPr algn="ctr"/>
            <a:r>
              <a:rPr lang="it-IT" sz="54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e</a:t>
            </a:r>
          </a:p>
          <a:p>
            <a:pPr algn="ctr"/>
            <a:r>
              <a:rPr lang="it-IT" sz="5400" kern="10">
                <a:ln w="12700">
                  <a:solidFill>
                    <a:srgbClr val="FFFF00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latin typeface="Arial Black"/>
                <a:ea typeface="Arial Black"/>
                <a:cs typeface="Arial Black"/>
              </a:rPr>
              <a:t>Cella Elementare</a:t>
            </a:r>
          </a:p>
        </p:txBody>
      </p:sp>
    </p:spTree>
    <p:extLst>
      <p:ext uri="{BB962C8B-B14F-4D97-AF65-F5344CB8AC3E}">
        <p14:creationId xmlns:p14="http://schemas.microsoft.com/office/powerpoint/2010/main" val="19270875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90" name="Group 2"/>
          <p:cNvGrpSpPr>
            <a:grpSpLocks/>
          </p:cNvGrpSpPr>
          <p:nvPr/>
        </p:nvGrpSpPr>
        <p:grpSpPr bwMode="auto">
          <a:xfrm>
            <a:off x="4435475" y="2011364"/>
            <a:ext cx="228600" cy="503237"/>
            <a:chOff x="4656" y="480"/>
            <a:chExt cx="240" cy="528"/>
          </a:xfrm>
        </p:grpSpPr>
        <p:sp>
          <p:nvSpPr>
            <p:cNvPr id="12291" name="Oval 3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2" name="Oval 4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3" name="Oval 5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294" name="Group 6"/>
          <p:cNvGrpSpPr>
            <a:grpSpLocks/>
          </p:cNvGrpSpPr>
          <p:nvPr/>
        </p:nvGrpSpPr>
        <p:grpSpPr bwMode="auto">
          <a:xfrm>
            <a:off x="5851525" y="2011364"/>
            <a:ext cx="228600" cy="503237"/>
            <a:chOff x="4656" y="480"/>
            <a:chExt cx="240" cy="528"/>
          </a:xfrm>
        </p:grpSpPr>
        <p:sp>
          <p:nvSpPr>
            <p:cNvPr id="12295" name="Oval 7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6" name="Oval 8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297" name="Oval 9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298" name="Group 10"/>
          <p:cNvGrpSpPr>
            <a:grpSpLocks/>
          </p:cNvGrpSpPr>
          <p:nvPr/>
        </p:nvGrpSpPr>
        <p:grpSpPr bwMode="auto">
          <a:xfrm>
            <a:off x="5851525" y="685801"/>
            <a:ext cx="228600" cy="503239"/>
            <a:chOff x="4656" y="480"/>
            <a:chExt cx="240" cy="528"/>
          </a:xfrm>
        </p:grpSpPr>
        <p:sp>
          <p:nvSpPr>
            <p:cNvPr id="12299" name="Oval 11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0" name="Oval 12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1" name="Oval 13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4937125" y="1554164"/>
            <a:ext cx="228600" cy="503237"/>
            <a:chOff x="4656" y="480"/>
            <a:chExt cx="240" cy="528"/>
          </a:xfrm>
        </p:grpSpPr>
        <p:sp>
          <p:nvSpPr>
            <p:cNvPr id="12303" name="Oval 15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4" name="Oval 16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5" name="Oval 17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06" name="Group 18"/>
          <p:cNvGrpSpPr>
            <a:grpSpLocks/>
          </p:cNvGrpSpPr>
          <p:nvPr/>
        </p:nvGrpSpPr>
        <p:grpSpPr bwMode="auto">
          <a:xfrm>
            <a:off x="4937125" y="228601"/>
            <a:ext cx="228600" cy="503239"/>
            <a:chOff x="4656" y="480"/>
            <a:chExt cx="240" cy="528"/>
          </a:xfrm>
        </p:grpSpPr>
        <p:sp>
          <p:nvSpPr>
            <p:cNvPr id="12307" name="Oval 19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8" name="Oval 20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09" name="Oval 21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10" name="Group 22"/>
          <p:cNvGrpSpPr>
            <a:grpSpLocks/>
          </p:cNvGrpSpPr>
          <p:nvPr/>
        </p:nvGrpSpPr>
        <p:grpSpPr bwMode="auto">
          <a:xfrm>
            <a:off x="6264275" y="228601"/>
            <a:ext cx="228600" cy="503239"/>
            <a:chOff x="4656" y="480"/>
            <a:chExt cx="240" cy="528"/>
          </a:xfrm>
        </p:grpSpPr>
        <p:sp>
          <p:nvSpPr>
            <p:cNvPr id="12311" name="Oval 23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2" name="Oval 24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3" name="Oval 25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12314" name="Group 26"/>
          <p:cNvGrpSpPr>
            <a:grpSpLocks/>
          </p:cNvGrpSpPr>
          <p:nvPr/>
        </p:nvGrpSpPr>
        <p:grpSpPr bwMode="auto">
          <a:xfrm>
            <a:off x="6308725" y="1554164"/>
            <a:ext cx="228600" cy="503237"/>
            <a:chOff x="4656" y="480"/>
            <a:chExt cx="240" cy="528"/>
          </a:xfrm>
        </p:grpSpPr>
        <p:sp>
          <p:nvSpPr>
            <p:cNvPr id="12315" name="Oval 27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6" name="Oval 28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17" name="Oval 29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aphicFrame>
        <p:nvGraphicFramePr>
          <p:cNvPr id="12318" name="Object 30"/>
          <p:cNvGraphicFramePr>
            <a:graphicFrameLocks noChangeAspect="1"/>
          </p:cNvGraphicFramePr>
          <p:nvPr/>
        </p:nvGraphicFramePr>
        <p:xfrm>
          <a:off x="214314" y="144465"/>
          <a:ext cx="2427287" cy="246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9" name="Image" r:id="rId4" imgW="12593011" imgH="12796329" progId="Photoshop.Image.4">
                  <p:embed/>
                </p:oleObj>
              </mc:Choice>
              <mc:Fallback>
                <p:oleObj name="Image" r:id="rId4" imgW="12593011" imgH="1279632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314" y="144465"/>
                        <a:ext cx="2427287" cy="2466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19" name="Group 31"/>
          <p:cNvGrpSpPr>
            <a:grpSpLocks/>
          </p:cNvGrpSpPr>
          <p:nvPr/>
        </p:nvGrpSpPr>
        <p:grpSpPr bwMode="auto">
          <a:xfrm>
            <a:off x="4435475" y="685801"/>
            <a:ext cx="228600" cy="503239"/>
            <a:chOff x="4656" y="480"/>
            <a:chExt cx="240" cy="528"/>
          </a:xfrm>
        </p:grpSpPr>
        <p:sp>
          <p:nvSpPr>
            <p:cNvPr id="12320" name="Oval 32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1" name="Oval 33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2" name="Oval 34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23" name="AutoShape 35"/>
          <p:cNvSpPr>
            <a:spLocks noChangeArrowheads="1"/>
          </p:cNvSpPr>
          <p:nvPr/>
        </p:nvSpPr>
        <p:spPr bwMode="auto">
          <a:xfrm>
            <a:off x="4572000" y="503237"/>
            <a:ext cx="1828800" cy="1782763"/>
          </a:xfrm>
          <a:prstGeom prst="cube">
            <a:avLst>
              <a:gd name="adj" fmla="val 25000"/>
            </a:avLst>
          </a:prstGeom>
          <a:noFill/>
          <a:ln w="19050" cap="rnd">
            <a:solidFill>
              <a:srgbClr val="0000FF"/>
            </a:solidFill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4" name="Line 36"/>
          <p:cNvSpPr>
            <a:spLocks noChangeShapeType="1"/>
          </p:cNvSpPr>
          <p:nvPr/>
        </p:nvSpPr>
        <p:spPr bwMode="auto">
          <a:xfrm>
            <a:off x="5029200" y="536575"/>
            <a:ext cx="0" cy="1327151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5" name="Line 37"/>
          <p:cNvSpPr>
            <a:spLocks noChangeShapeType="1"/>
          </p:cNvSpPr>
          <p:nvPr/>
        </p:nvSpPr>
        <p:spPr bwMode="auto">
          <a:xfrm>
            <a:off x="5029200" y="1839913"/>
            <a:ext cx="1371600" cy="0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326" name="Line 38"/>
          <p:cNvSpPr>
            <a:spLocks noChangeShapeType="1"/>
          </p:cNvSpPr>
          <p:nvPr/>
        </p:nvSpPr>
        <p:spPr bwMode="auto">
          <a:xfrm flipH="1">
            <a:off x="4572000" y="1851026"/>
            <a:ext cx="446088" cy="434975"/>
          </a:xfrm>
          <a:prstGeom prst="line">
            <a:avLst/>
          </a:prstGeom>
          <a:noFill/>
          <a:ln w="19050" cap="rnd">
            <a:solidFill>
              <a:srgbClr val="0000FF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2327" name="Group 39"/>
          <p:cNvGrpSpPr>
            <a:grpSpLocks/>
          </p:cNvGrpSpPr>
          <p:nvPr/>
        </p:nvGrpSpPr>
        <p:grpSpPr bwMode="auto">
          <a:xfrm>
            <a:off x="5349875" y="1096964"/>
            <a:ext cx="228600" cy="503237"/>
            <a:chOff x="4656" y="480"/>
            <a:chExt cx="240" cy="528"/>
          </a:xfrm>
        </p:grpSpPr>
        <p:sp>
          <p:nvSpPr>
            <p:cNvPr id="12328" name="Oval 40"/>
            <p:cNvSpPr>
              <a:spLocks noChangeArrowheads="1"/>
            </p:cNvSpPr>
            <p:nvPr/>
          </p:nvSpPr>
          <p:spPr bwMode="auto">
            <a:xfrm>
              <a:off x="4656" y="768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29" name="Oval 41"/>
            <p:cNvSpPr>
              <a:spLocks noChangeArrowheads="1"/>
            </p:cNvSpPr>
            <p:nvPr/>
          </p:nvSpPr>
          <p:spPr bwMode="auto">
            <a:xfrm>
              <a:off x="4656" y="480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0" name="Oval 42"/>
            <p:cNvSpPr>
              <a:spLocks noChangeArrowheads="1"/>
            </p:cNvSpPr>
            <p:nvPr/>
          </p:nvSpPr>
          <p:spPr bwMode="auto">
            <a:xfrm>
              <a:off x="4656" y="624"/>
              <a:ext cx="240" cy="240"/>
            </a:xfrm>
            <a:prstGeom prst="ellipse">
              <a:avLst/>
            </a:prstGeom>
            <a:solidFill>
              <a:srgbClr val="FF66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331" name="Text Box 43"/>
          <p:cNvSpPr txBox="1">
            <a:spLocks noChangeArrowheads="1"/>
          </p:cNvSpPr>
          <p:nvPr/>
        </p:nvSpPr>
        <p:spPr bwMode="auto">
          <a:xfrm>
            <a:off x="4422775" y="639765"/>
            <a:ext cx="240455" cy="27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 b="1">
                <a:latin typeface="Arial" charset="0"/>
              </a:rPr>
              <a:t>H</a:t>
            </a:r>
            <a:endParaRPr lang="it-IT" sz="1400"/>
          </a:p>
        </p:txBody>
      </p:sp>
      <p:sp>
        <p:nvSpPr>
          <p:cNvPr id="12332" name="Text Box 44"/>
          <p:cNvSpPr txBox="1">
            <a:spLocks noChangeArrowheads="1"/>
          </p:cNvSpPr>
          <p:nvPr/>
        </p:nvSpPr>
        <p:spPr bwMode="auto">
          <a:xfrm>
            <a:off x="4411664" y="822326"/>
            <a:ext cx="240455" cy="27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 b="1">
                <a:latin typeface="Arial" charset="0"/>
              </a:rPr>
              <a:t>C</a:t>
            </a:r>
            <a:endParaRPr lang="it-IT" sz="1400"/>
          </a:p>
        </p:txBody>
      </p:sp>
      <p:sp>
        <p:nvSpPr>
          <p:cNvPr id="12333" name="Text Box 45"/>
          <p:cNvSpPr txBox="1">
            <a:spLocks noChangeArrowheads="1"/>
          </p:cNvSpPr>
          <p:nvPr/>
        </p:nvSpPr>
        <p:spPr bwMode="auto">
          <a:xfrm>
            <a:off x="4435476" y="971550"/>
            <a:ext cx="240455" cy="2708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 b="1">
                <a:latin typeface="Arial" charset="0"/>
              </a:rPr>
              <a:t>N</a:t>
            </a:r>
            <a:endParaRPr lang="it-IT" sz="1400"/>
          </a:p>
        </p:txBody>
      </p:sp>
      <p:sp>
        <p:nvSpPr>
          <p:cNvPr id="12334" name="Text Box 46"/>
          <p:cNvSpPr txBox="1">
            <a:spLocks noChangeArrowheads="1"/>
          </p:cNvSpPr>
          <p:nvPr/>
        </p:nvSpPr>
        <p:spPr bwMode="auto">
          <a:xfrm>
            <a:off x="3429001" y="2474914"/>
            <a:ext cx="3331583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000099"/>
                </a:solidFill>
                <a:latin typeface="Arial" charset="0"/>
              </a:rPr>
              <a:t>Struttura cubica a corpo </a:t>
            </a:r>
          </a:p>
          <a:p>
            <a:r>
              <a:rPr lang="it-IT" sz="2000" b="1">
                <a:solidFill>
                  <a:srgbClr val="000099"/>
                </a:solidFill>
                <a:latin typeface="Arial" charset="0"/>
              </a:rPr>
              <a:t>centrato di HCN cristallino</a:t>
            </a:r>
            <a:endParaRPr lang="it-IT" sz="2000" b="1">
              <a:solidFill>
                <a:srgbClr val="000099"/>
              </a:solidFill>
            </a:endParaRPr>
          </a:p>
        </p:txBody>
      </p:sp>
      <p:graphicFrame>
        <p:nvGraphicFramePr>
          <p:cNvPr id="12335" name="Object 47"/>
          <p:cNvGraphicFramePr>
            <a:graphicFrameLocks noChangeAspect="1"/>
          </p:cNvGraphicFramePr>
          <p:nvPr/>
        </p:nvGraphicFramePr>
        <p:xfrm>
          <a:off x="-44450" y="3246438"/>
          <a:ext cx="5484813" cy="2938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0" name="Image" r:id="rId6" imgW="18095305" imgH="9695729" progId="Photoshop.Image.4">
                  <p:embed/>
                </p:oleObj>
              </mc:Choice>
              <mc:Fallback>
                <p:oleObj name="Image" r:id="rId6" imgW="18095305" imgH="9695729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44450" y="3246438"/>
                        <a:ext cx="5484813" cy="2938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2336" name="Group 48"/>
          <p:cNvGrpSpPr>
            <a:grpSpLocks/>
          </p:cNvGrpSpPr>
          <p:nvPr/>
        </p:nvGrpSpPr>
        <p:grpSpPr bwMode="auto">
          <a:xfrm>
            <a:off x="457201" y="6629401"/>
            <a:ext cx="2263775" cy="2247900"/>
            <a:chOff x="752" y="7184"/>
            <a:chExt cx="2376" cy="2360"/>
          </a:xfrm>
        </p:grpSpPr>
        <p:sp>
          <p:nvSpPr>
            <p:cNvPr id="12337" name="Rectangle 49"/>
            <p:cNvSpPr>
              <a:spLocks noChangeArrowheads="1"/>
            </p:cNvSpPr>
            <p:nvPr/>
          </p:nvSpPr>
          <p:spPr bwMode="auto">
            <a:xfrm rot="-79547">
              <a:off x="912" y="7656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8" name="AutoShape 50"/>
            <p:cNvSpPr>
              <a:spLocks noChangeArrowheads="1"/>
            </p:cNvSpPr>
            <p:nvPr/>
          </p:nvSpPr>
          <p:spPr bwMode="auto">
            <a:xfrm rot="5400000" flipV="1">
              <a:off x="552" y="7680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39" name="AutoShape 51"/>
            <p:cNvSpPr>
              <a:spLocks noChangeArrowheads="1"/>
            </p:cNvSpPr>
            <p:nvPr/>
          </p:nvSpPr>
          <p:spPr bwMode="auto">
            <a:xfrm rot="5400000" flipV="1">
              <a:off x="1272" y="7696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0" name="Rectangle 52"/>
            <p:cNvSpPr>
              <a:spLocks noChangeArrowheads="1"/>
            </p:cNvSpPr>
            <p:nvPr/>
          </p:nvSpPr>
          <p:spPr bwMode="auto">
            <a:xfrm rot="-79547">
              <a:off x="1440" y="7320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1" name="Rectangle 53"/>
            <p:cNvSpPr>
              <a:spLocks noChangeArrowheads="1"/>
            </p:cNvSpPr>
            <p:nvPr/>
          </p:nvSpPr>
          <p:spPr bwMode="auto">
            <a:xfrm rot="-79547">
              <a:off x="1648" y="7656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2" name="AutoShape 54"/>
            <p:cNvSpPr>
              <a:spLocks noChangeArrowheads="1"/>
            </p:cNvSpPr>
            <p:nvPr/>
          </p:nvSpPr>
          <p:spPr bwMode="auto">
            <a:xfrm rot="5400000" flipV="1">
              <a:off x="1288" y="7680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3" name="AutoShape 55"/>
            <p:cNvSpPr>
              <a:spLocks noChangeArrowheads="1"/>
            </p:cNvSpPr>
            <p:nvPr/>
          </p:nvSpPr>
          <p:spPr bwMode="auto">
            <a:xfrm rot="5400000" flipV="1">
              <a:off x="2008" y="7696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4" name="Rectangle 56"/>
            <p:cNvSpPr>
              <a:spLocks noChangeArrowheads="1"/>
            </p:cNvSpPr>
            <p:nvPr/>
          </p:nvSpPr>
          <p:spPr bwMode="auto">
            <a:xfrm rot="-79547">
              <a:off x="2176" y="7320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5" name="Rectangle 57"/>
            <p:cNvSpPr>
              <a:spLocks noChangeArrowheads="1"/>
            </p:cNvSpPr>
            <p:nvPr/>
          </p:nvSpPr>
          <p:spPr bwMode="auto">
            <a:xfrm rot="-79547">
              <a:off x="944" y="8560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6" name="AutoShape 58"/>
            <p:cNvSpPr>
              <a:spLocks noChangeArrowheads="1"/>
            </p:cNvSpPr>
            <p:nvPr/>
          </p:nvSpPr>
          <p:spPr bwMode="auto">
            <a:xfrm rot="5400000" flipV="1">
              <a:off x="584" y="8584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7" name="AutoShape 59"/>
            <p:cNvSpPr>
              <a:spLocks noChangeArrowheads="1"/>
            </p:cNvSpPr>
            <p:nvPr/>
          </p:nvSpPr>
          <p:spPr bwMode="auto">
            <a:xfrm rot="5400000" flipV="1">
              <a:off x="1304" y="8600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8" name="Rectangle 60"/>
            <p:cNvSpPr>
              <a:spLocks noChangeArrowheads="1"/>
            </p:cNvSpPr>
            <p:nvPr/>
          </p:nvSpPr>
          <p:spPr bwMode="auto">
            <a:xfrm rot="-79547">
              <a:off x="1472" y="8224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49" name="Rectangle 61"/>
            <p:cNvSpPr>
              <a:spLocks noChangeArrowheads="1"/>
            </p:cNvSpPr>
            <p:nvPr/>
          </p:nvSpPr>
          <p:spPr bwMode="auto">
            <a:xfrm rot="-79547">
              <a:off x="1664" y="8576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0" name="AutoShape 62"/>
            <p:cNvSpPr>
              <a:spLocks noChangeArrowheads="1"/>
            </p:cNvSpPr>
            <p:nvPr/>
          </p:nvSpPr>
          <p:spPr bwMode="auto">
            <a:xfrm rot="5400000" flipV="1">
              <a:off x="1304" y="8600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6600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1" name="AutoShape 63"/>
            <p:cNvSpPr>
              <a:spLocks noChangeArrowheads="1"/>
            </p:cNvSpPr>
            <p:nvPr/>
          </p:nvSpPr>
          <p:spPr bwMode="auto">
            <a:xfrm rot="5400000" flipV="1">
              <a:off x="2024" y="8616"/>
              <a:ext cx="1248" cy="528"/>
            </a:xfrm>
            <a:prstGeom prst="parallelogram">
              <a:avLst>
                <a:gd name="adj" fmla="val 59091"/>
              </a:avLst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2" name="Rectangle 64"/>
            <p:cNvSpPr>
              <a:spLocks noChangeArrowheads="1"/>
            </p:cNvSpPr>
            <p:nvPr/>
          </p:nvSpPr>
          <p:spPr bwMode="auto">
            <a:xfrm rot="-79547">
              <a:off x="2192" y="8240"/>
              <a:ext cx="720" cy="912"/>
            </a:xfrm>
            <a:prstGeom prst="rect">
              <a:avLst/>
            </a:prstGeom>
            <a:noFill/>
            <a:ln w="19050" cap="rnd">
              <a:solidFill>
                <a:srgbClr val="FF00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3" name="Oval 65"/>
            <p:cNvSpPr>
              <a:spLocks noChangeArrowheads="1"/>
            </p:cNvSpPr>
            <p:nvPr/>
          </p:nvSpPr>
          <p:spPr bwMode="auto">
            <a:xfrm>
              <a:off x="2208" y="940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4" name="Oval 66"/>
            <p:cNvSpPr>
              <a:spLocks noChangeArrowheads="1"/>
            </p:cNvSpPr>
            <p:nvPr/>
          </p:nvSpPr>
          <p:spPr bwMode="auto">
            <a:xfrm>
              <a:off x="2464" y="941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5" name="Oval 67"/>
            <p:cNvSpPr>
              <a:spLocks noChangeArrowheads="1"/>
            </p:cNvSpPr>
            <p:nvPr/>
          </p:nvSpPr>
          <p:spPr bwMode="auto">
            <a:xfrm>
              <a:off x="2768" y="904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6" name="Oval 68"/>
            <p:cNvSpPr>
              <a:spLocks noChangeArrowheads="1"/>
            </p:cNvSpPr>
            <p:nvPr/>
          </p:nvSpPr>
          <p:spPr bwMode="auto">
            <a:xfrm>
              <a:off x="3032" y="913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7" name="Oval 69"/>
            <p:cNvSpPr>
              <a:spLocks noChangeArrowheads="1"/>
            </p:cNvSpPr>
            <p:nvPr/>
          </p:nvSpPr>
          <p:spPr bwMode="auto">
            <a:xfrm>
              <a:off x="2064" y="916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8" name="Oval 70"/>
            <p:cNvSpPr>
              <a:spLocks noChangeArrowheads="1"/>
            </p:cNvSpPr>
            <p:nvPr/>
          </p:nvSpPr>
          <p:spPr bwMode="auto">
            <a:xfrm>
              <a:off x="1824" y="926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59" name="Oval 71"/>
            <p:cNvSpPr>
              <a:spLocks noChangeArrowheads="1"/>
            </p:cNvSpPr>
            <p:nvPr/>
          </p:nvSpPr>
          <p:spPr bwMode="auto">
            <a:xfrm>
              <a:off x="984" y="936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0" name="Oval 72"/>
            <p:cNvSpPr>
              <a:spLocks noChangeArrowheads="1"/>
            </p:cNvSpPr>
            <p:nvPr/>
          </p:nvSpPr>
          <p:spPr bwMode="auto">
            <a:xfrm>
              <a:off x="768" y="944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1" name="Oval 73"/>
            <p:cNvSpPr>
              <a:spLocks noChangeArrowheads="1"/>
            </p:cNvSpPr>
            <p:nvPr/>
          </p:nvSpPr>
          <p:spPr bwMode="auto">
            <a:xfrm>
              <a:off x="1328" y="902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2" name="Oval 74"/>
            <p:cNvSpPr>
              <a:spLocks noChangeArrowheads="1"/>
            </p:cNvSpPr>
            <p:nvPr/>
          </p:nvSpPr>
          <p:spPr bwMode="auto">
            <a:xfrm>
              <a:off x="1552" y="904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3" name="Oval 75"/>
            <p:cNvSpPr>
              <a:spLocks noChangeArrowheads="1"/>
            </p:cNvSpPr>
            <p:nvPr/>
          </p:nvSpPr>
          <p:spPr bwMode="auto">
            <a:xfrm>
              <a:off x="2008" y="820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4" name="Oval 76"/>
            <p:cNvSpPr>
              <a:spLocks noChangeArrowheads="1"/>
            </p:cNvSpPr>
            <p:nvPr/>
          </p:nvSpPr>
          <p:spPr bwMode="auto">
            <a:xfrm>
              <a:off x="2240" y="816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5" name="Oval 77"/>
            <p:cNvSpPr>
              <a:spLocks noChangeArrowheads="1"/>
            </p:cNvSpPr>
            <p:nvPr/>
          </p:nvSpPr>
          <p:spPr bwMode="auto">
            <a:xfrm>
              <a:off x="936" y="7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6" name="Oval 78"/>
            <p:cNvSpPr>
              <a:spLocks noChangeArrowheads="1"/>
            </p:cNvSpPr>
            <p:nvPr/>
          </p:nvSpPr>
          <p:spPr bwMode="auto">
            <a:xfrm>
              <a:off x="752" y="752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7" name="Oval 79"/>
            <p:cNvSpPr>
              <a:spLocks noChangeArrowheads="1"/>
            </p:cNvSpPr>
            <p:nvPr/>
          </p:nvSpPr>
          <p:spPr bwMode="auto">
            <a:xfrm>
              <a:off x="1488" y="735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8" name="Oval 80"/>
            <p:cNvSpPr>
              <a:spLocks noChangeArrowheads="1"/>
            </p:cNvSpPr>
            <p:nvPr/>
          </p:nvSpPr>
          <p:spPr bwMode="auto">
            <a:xfrm>
              <a:off x="1320" y="718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69" name="Oval 81"/>
            <p:cNvSpPr>
              <a:spLocks noChangeArrowheads="1"/>
            </p:cNvSpPr>
            <p:nvPr/>
          </p:nvSpPr>
          <p:spPr bwMode="auto">
            <a:xfrm>
              <a:off x="1824" y="731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0" name="Oval 82"/>
            <p:cNvSpPr>
              <a:spLocks noChangeArrowheads="1"/>
            </p:cNvSpPr>
            <p:nvPr/>
          </p:nvSpPr>
          <p:spPr bwMode="auto">
            <a:xfrm>
              <a:off x="1984" y="748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1" name="Oval 83"/>
            <p:cNvSpPr>
              <a:spLocks noChangeArrowheads="1"/>
            </p:cNvSpPr>
            <p:nvPr/>
          </p:nvSpPr>
          <p:spPr bwMode="auto">
            <a:xfrm>
              <a:off x="2264" y="75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2" name="Oval 84"/>
            <p:cNvSpPr>
              <a:spLocks noChangeArrowheads="1"/>
            </p:cNvSpPr>
            <p:nvPr/>
          </p:nvSpPr>
          <p:spPr bwMode="auto">
            <a:xfrm>
              <a:off x="2400" y="768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3" name="Oval 85"/>
            <p:cNvSpPr>
              <a:spLocks noChangeArrowheads="1"/>
            </p:cNvSpPr>
            <p:nvPr/>
          </p:nvSpPr>
          <p:spPr bwMode="auto">
            <a:xfrm>
              <a:off x="2688" y="7272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4" name="Oval 86"/>
            <p:cNvSpPr>
              <a:spLocks noChangeArrowheads="1"/>
            </p:cNvSpPr>
            <p:nvPr/>
          </p:nvSpPr>
          <p:spPr bwMode="auto">
            <a:xfrm>
              <a:off x="2928" y="7320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5" name="Line 87"/>
            <p:cNvSpPr>
              <a:spLocks noChangeShapeType="1"/>
            </p:cNvSpPr>
            <p:nvPr/>
          </p:nvSpPr>
          <p:spPr bwMode="auto">
            <a:xfrm flipV="1">
              <a:off x="2088" y="8224"/>
              <a:ext cx="176" cy="8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6" name="Line 88"/>
            <p:cNvSpPr>
              <a:spLocks noChangeShapeType="1"/>
            </p:cNvSpPr>
            <p:nvPr/>
          </p:nvSpPr>
          <p:spPr bwMode="auto">
            <a:xfrm rot="2878094">
              <a:off x="817" y="7679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7" name="Line 89"/>
            <p:cNvSpPr>
              <a:spLocks noChangeShapeType="1"/>
            </p:cNvSpPr>
            <p:nvPr/>
          </p:nvSpPr>
          <p:spPr bwMode="auto">
            <a:xfrm rot="2878094">
              <a:off x="1345" y="7343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8" name="Line 90"/>
            <p:cNvSpPr>
              <a:spLocks noChangeShapeType="1"/>
            </p:cNvSpPr>
            <p:nvPr/>
          </p:nvSpPr>
          <p:spPr bwMode="auto">
            <a:xfrm rot="2878094">
              <a:off x="1873" y="7471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79" name="Line 91"/>
            <p:cNvSpPr>
              <a:spLocks noChangeShapeType="1"/>
            </p:cNvSpPr>
            <p:nvPr/>
          </p:nvSpPr>
          <p:spPr bwMode="auto">
            <a:xfrm rot="2878094">
              <a:off x="2305" y="7679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0" name="Line 92"/>
            <p:cNvSpPr>
              <a:spLocks noChangeShapeType="1"/>
            </p:cNvSpPr>
            <p:nvPr/>
          </p:nvSpPr>
          <p:spPr bwMode="auto">
            <a:xfrm rot="550828">
              <a:off x="2784" y="7344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1" name="Line 93"/>
            <p:cNvSpPr>
              <a:spLocks noChangeShapeType="1"/>
            </p:cNvSpPr>
            <p:nvPr/>
          </p:nvSpPr>
          <p:spPr bwMode="auto">
            <a:xfrm rot="1428081">
              <a:off x="2832" y="9120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2" name="Line 94"/>
            <p:cNvSpPr>
              <a:spLocks noChangeShapeType="1"/>
            </p:cNvSpPr>
            <p:nvPr/>
          </p:nvSpPr>
          <p:spPr bwMode="auto">
            <a:xfrm rot="-212633">
              <a:off x="2288" y="9472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3" name="Line 95"/>
            <p:cNvSpPr>
              <a:spLocks noChangeShapeType="1"/>
            </p:cNvSpPr>
            <p:nvPr/>
          </p:nvSpPr>
          <p:spPr bwMode="auto">
            <a:xfrm>
              <a:off x="1392" y="9072"/>
              <a:ext cx="192" cy="0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4" name="Line 96"/>
            <p:cNvSpPr>
              <a:spLocks noChangeShapeType="1"/>
            </p:cNvSpPr>
            <p:nvPr/>
          </p:nvSpPr>
          <p:spPr bwMode="auto">
            <a:xfrm rot="19938457">
              <a:off x="864" y="9432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5" name="Line 97"/>
            <p:cNvSpPr>
              <a:spLocks noChangeShapeType="1"/>
            </p:cNvSpPr>
            <p:nvPr/>
          </p:nvSpPr>
          <p:spPr bwMode="auto">
            <a:xfrm rot="-1300053">
              <a:off x="1872" y="9264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6" name="Oval 98"/>
            <p:cNvSpPr>
              <a:spLocks noChangeArrowheads="1"/>
            </p:cNvSpPr>
            <p:nvPr/>
          </p:nvSpPr>
          <p:spPr bwMode="auto">
            <a:xfrm>
              <a:off x="2480" y="833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7" name="Oval 99"/>
            <p:cNvSpPr>
              <a:spLocks noChangeArrowheads="1"/>
            </p:cNvSpPr>
            <p:nvPr/>
          </p:nvSpPr>
          <p:spPr bwMode="auto">
            <a:xfrm>
              <a:off x="2736" y="836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8" name="Line 100"/>
            <p:cNvSpPr>
              <a:spLocks noChangeShapeType="1"/>
            </p:cNvSpPr>
            <p:nvPr/>
          </p:nvSpPr>
          <p:spPr bwMode="auto">
            <a:xfrm rot="550828">
              <a:off x="2568" y="8408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89" name="Oval 101"/>
            <p:cNvSpPr>
              <a:spLocks noChangeArrowheads="1"/>
            </p:cNvSpPr>
            <p:nvPr/>
          </p:nvSpPr>
          <p:spPr bwMode="auto">
            <a:xfrm>
              <a:off x="1480" y="849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0" name="Oval 102"/>
            <p:cNvSpPr>
              <a:spLocks noChangeArrowheads="1"/>
            </p:cNvSpPr>
            <p:nvPr/>
          </p:nvSpPr>
          <p:spPr bwMode="auto">
            <a:xfrm>
              <a:off x="1736" y="8528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1" name="Line 103"/>
            <p:cNvSpPr>
              <a:spLocks noChangeShapeType="1"/>
            </p:cNvSpPr>
            <p:nvPr/>
          </p:nvSpPr>
          <p:spPr bwMode="auto">
            <a:xfrm rot="550828">
              <a:off x="1568" y="8568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2" name="Line 104"/>
            <p:cNvSpPr>
              <a:spLocks noChangeShapeType="1"/>
            </p:cNvSpPr>
            <p:nvPr/>
          </p:nvSpPr>
          <p:spPr bwMode="auto">
            <a:xfrm>
              <a:off x="1968" y="7440"/>
              <a:ext cx="24" cy="1848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3" name="Line 105"/>
            <p:cNvSpPr>
              <a:spLocks noChangeShapeType="1"/>
            </p:cNvSpPr>
            <p:nvPr/>
          </p:nvSpPr>
          <p:spPr bwMode="auto">
            <a:xfrm>
              <a:off x="1232" y="7504"/>
              <a:ext cx="0" cy="1824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4" name="Line 106"/>
            <p:cNvSpPr>
              <a:spLocks noChangeShapeType="1"/>
            </p:cNvSpPr>
            <p:nvPr/>
          </p:nvSpPr>
          <p:spPr bwMode="auto">
            <a:xfrm>
              <a:off x="2664" y="7544"/>
              <a:ext cx="0" cy="1824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5" name="Oval 107"/>
            <p:cNvSpPr>
              <a:spLocks noChangeArrowheads="1"/>
            </p:cNvSpPr>
            <p:nvPr/>
          </p:nvSpPr>
          <p:spPr bwMode="auto">
            <a:xfrm>
              <a:off x="1056" y="8304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6" name="Oval 108"/>
            <p:cNvSpPr>
              <a:spLocks noChangeArrowheads="1"/>
            </p:cNvSpPr>
            <p:nvPr/>
          </p:nvSpPr>
          <p:spPr bwMode="auto">
            <a:xfrm>
              <a:off x="1312" y="8336"/>
              <a:ext cx="96" cy="96"/>
            </a:xfrm>
            <a:prstGeom prst="ellipse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7" name="Line 109"/>
            <p:cNvSpPr>
              <a:spLocks noChangeShapeType="1"/>
            </p:cNvSpPr>
            <p:nvPr/>
          </p:nvSpPr>
          <p:spPr bwMode="auto">
            <a:xfrm rot="550828">
              <a:off x="1144" y="8376"/>
              <a:ext cx="192" cy="1"/>
            </a:xfrm>
            <a:prstGeom prst="line">
              <a:avLst/>
            </a:prstGeom>
            <a:noFill/>
            <a:ln w="38100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8" name="Line 110"/>
            <p:cNvSpPr>
              <a:spLocks noChangeShapeType="1"/>
            </p:cNvSpPr>
            <p:nvPr/>
          </p:nvSpPr>
          <p:spPr bwMode="auto">
            <a:xfrm>
              <a:off x="1248" y="9296"/>
              <a:ext cx="1440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399" name="Line 111"/>
            <p:cNvSpPr>
              <a:spLocks noChangeShapeType="1"/>
            </p:cNvSpPr>
            <p:nvPr/>
          </p:nvSpPr>
          <p:spPr bwMode="auto">
            <a:xfrm>
              <a:off x="1224" y="8400"/>
              <a:ext cx="1440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2400" name="Line 112"/>
            <p:cNvSpPr>
              <a:spLocks noChangeShapeType="1"/>
            </p:cNvSpPr>
            <p:nvPr/>
          </p:nvSpPr>
          <p:spPr bwMode="auto">
            <a:xfrm>
              <a:off x="1216" y="7472"/>
              <a:ext cx="1440" cy="0"/>
            </a:xfrm>
            <a:prstGeom prst="line">
              <a:avLst/>
            </a:prstGeom>
            <a:noFill/>
            <a:ln w="19050" cap="rnd">
              <a:solidFill>
                <a:srgbClr val="FF00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2401" name="Text Box 113"/>
          <p:cNvSpPr txBox="1">
            <a:spLocks noChangeArrowheads="1"/>
          </p:cNvSpPr>
          <p:nvPr/>
        </p:nvSpPr>
        <p:spPr bwMode="auto">
          <a:xfrm>
            <a:off x="3924300" y="3521076"/>
            <a:ext cx="2595162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Struttura dell</a:t>
            </a:r>
            <a:r>
              <a:rPr lang="ja-JP" altLang="it-IT" sz="2000" b="1">
                <a:solidFill>
                  <a:srgbClr val="FF0000"/>
                </a:solidFill>
                <a:latin typeface="Arial"/>
              </a:rPr>
              <a:t>’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H</a:t>
            </a:r>
            <a:r>
              <a:rPr lang="it-IT" sz="2000" b="1" baseline="-25000">
                <a:solidFill>
                  <a:srgbClr val="FF0000"/>
                </a:solidFill>
                <a:latin typeface="Arial" charset="0"/>
              </a:rPr>
              <a:t>3</a:t>
            </a:r>
            <a:r>
              <a:rPr lang="it-IT" sz="2000" b="1">
                <a:solidFill>
                  <a:srgbClr val="FF0000"/>
                </a:solidFill>
                <a:latin typeface="Arial" charset="0"/>
              </a:rPr>
              <a:t>BO</a:t>
            </a:r>
            <a:r>
              <a:rPr lang="it-IT" sz="2000" b="1" baseline="-25000">
                <a:solidFill>
                  <a:srgbClr val="FF0000"/>
                </a:solidFill>
                <a:latin typeface="Arial" charset="0"/>
              </a:rPr>
              <a:t>3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02" name="Oval 114"/>
          <p:cNvSpPr>
            <a:spLocks noChangeArrowheads="1"/>
          </p:cNvSpPr>
          <p:nvPr/>
        </p:nvSpPr>
        <p:spPr bwMode="auto">
          <a:xfrm>
            <a:off x="4983164" y="4160839"/>
            <a:ext cx="138112" cy="136525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 anchor="ctr"/>
          <a:lstStyle/>
          <a:p>
            <a:pPr algn="ctr" defTabSz="549275"/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12403" name="Oval 115"/>
          <p:cNvSpPr>
            <a:spLocks noChangeArrowheads="1"/>
          </p:cNvSpPr>
          <p:nvPr/>
        </p:nvSpPr>
        <p:spPr bwMode="auto">
          <a:xfrm>
            <a:off x="4983164" y="4479925"/>
            <a:ext cx="92075" cy="920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 anchor="ctr"/>
          <a:lstStyle/>
          <a:p>
            <a:pPr algn="ctr" defTabSz="549275"/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12404" name="Oval 116"/>
          <p:cNvSpPr>
            <a:spLocks noChangeArrowheads="1"/>
          </p:cNvSpPr>
          <p:nvPr/>
        </p:nvSpPr>
        <p:spPr bwMode="auto">
          <a:xfrm>
            <a:off x="4983163" y="4846637"/>
            <a:ext cx="182562" cy="228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 anchor="ctr"/>
          <a:lstStyle/>
          <a:p>
            <a:pPr algn="ctr" defTabSz="549275"/>
            <a:endParaRPr lang="it-IT" sz="1400">
              <a:solidFill>
                <a:schemeClr val="tx2"/>
              </a:solidFill>
            </a:endParaRPr>
          </a:p>
        </p:txBody>
      </p:sp>
      <p:sp>
        <p:nvSpPr>
          <p:cNvPr id="12405" name="Text Box 117"/>
          <p:cNvSpPr txBox="1">
            <a:spLocks noChangeArrowheads="1"/>
          </p:cNvSpPr>
          <p:nvPr/>
        </p:nvSpPr>
        <p:spPr bwMode="auto">
          <a:xfrm>
            <a:off x="5240338" y="4032251"/>
            <a:ext cx="517061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= B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06" name="Text Box 118"/>
          <p:cNvSpPr txBox="1">
            <a:spLocks noChangeArrowheads="1"/>
          </p:cNvSpPr>
          <p:nvPr/>
        </p:nvSpPr>
        <p:spPr bwMode="auto">
          <a:xfrm>
            <a:off x="5240338" y="4398964"/>
            <a:ext cx="517061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= H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07" name="Text Box 119"/>
          <p:cNvSpPr txBox="1">
            <a:spLocks noChangeArrowheads="1"/>
          </p:cNvSpPr>
          <p:nvPr/>
        </p:nvSpPr>
        <p:spPr bwMode="auto">
          <a:xfrm>
            <a:off x="5240339" y="4810125"/>
            <a:ext cx="531337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= O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08" name="Text Box 120"/>
          <p:cNvSpPr txBox="1">
            <a:spLocks noChangeArrowheads="1"/>
          </p:cNvSpPr>
          <p:nvPr/>
        </p:nvSpPr>
        <p:spPr bwMode="auto">
          <a:xfrm>
            <a:off x="5240338" y="5303839"/>
            <a:ext cx="1215744" cy="363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= legame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09" name="Text Box 121"/>
          <p:cNvSpPr txBox="1">
            <a:spLocks noChangeArrowheads="1"/>
          </p:cNvSpPr>
          <p:nvPr/>
        </p:nvSpPr>
        <p:spPr bwMode="auto">
          <a:xfrm>
            <a:off x="5240338" y="5797551"/>
            <a:ext cx="1421630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= legame</a:t>
            </a:r>
          </a:p>
          <a:p>
            <a:r>
              <a:rPr lang="it-IT" sz="2000" b="1">
                <a:solidFill>
                  <a:srgbClr val="FF0000"/>
                </a:solidFill>
                <a:latin typeface="Arial" charset="0"/>
              </a:rPr>
              <a:t>   Idrogeno</a:t>
            </a:r>
            <a:endParaRPr lang="it-IT" sz="2000">
              <a:solidFill>
                <a:srgbClr val="000099"/>
              </a:solidFill>
            </a:endParaRPr>
          </a:p>
        </p:txBody>
      </p:sp>
      <p:sp>
        <p:nvSpPr>
          <p:cNvPr id="12410" name="Line 122"/>
          <p:cNvSpPr>
            <a:spLocks noChangeShapeType="1"/>
          </p:cNvSpPr>
          <p:nvPr/>
        </p:nvSpPr>
        <p:spPr bwMode="auto">
          <a:xfrm flipH="1">
            <a:off x="4068763" y="5989639"/>
            <a:ext cx="1096962" cy="0"/>
          </a:xfrm>
          <a:prstGeom prst="line">
            <a:avLst/>
          </a:prstGeom>
          <a:noFill/>
          <a:ln w="1905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411" name="Line 123"/>
          <p:cNvSpPr>
            <a:spLocks noChangeShapeType="1"/>
          </p:cNvSpPr>
          <p:nvPr/>
        </p:nvSpPr>
        <p:spPr bwMode="auto">
          <a:xfrm flipH="1">
            <a:off x="4022726" y="5440363"/>
            <a:ext cx="1098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412" name="Line 124"/>
          <p:cNvSpPr>
            <a:spLocks noChangeShapeType="1"/>
          </p:cNvSpPr>
          <p:nvPr/>
        </p:nvSpPr>
        <p:spPr bwMode="auto">
          <a:xfrm flipH="1">
            <a:off x="4022726" y="5440363"/>
            <a:ext cx="109855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2413" name="Text Box 125"/>
          <p:cNvSpPr txBox="1">
            <a:spLocks noChangeArrowheads="1"/>
          </p:cNvSpPr>
          <p:nvPr/>
        </p:nvSpPr>
        <p:spPr bwMode="auto">
          <a:xfrm>
            <a:off x="2835276" y="7361239"/>
            <a:ext cx="2975917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solidFill>
                  <a:srgbClr val="008000"/>
                </a:solidFill>
                <a:latin typeface="Arial" charset="0"/>
              </a:rPr>
              <a:t>Cristallo cubico a facce</a:t>
            </a:r>
          </a:p>
          <a:p>
            <a:r>
              <a:rPr lang="it-IT" sz="2000" b="1">
                <a:solidFill>
                  <a:srgbClr val="008000"/>
                </a:solidFill>
                <a:latin typeface="Arial" charset="0"/>
              </a:rPr>
              <a:t>centrate di I</a:t>
            </a:r>
            <a:r>
              <a:rPr lang="it-IT" sz="2000" b="1" baseline="-25000">
                <a:solidFill>
                  <a:srgbClr val="008000"/>
                </a:solidFill>
                <a:latin typeface="Arial" charset="0"/>
              </a:rPr>
              <a:t>2</a:t>
            </a:r>
            <a:endParaRPr lang="it-IT" sz="2000">
              <a:solidFill>
                <a:srgbClr val="00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8072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111126" y="-11113"/>
          <a:ext cx="6746875" cy="9155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0" name="Image" r:id="rId3" imgW="8259795" imgH="14067067" progId="Photoshop.Image.4">
                  <p:embed/>
                </p:oleObj>
              </mc:Choice>
              <mc:Fallback>
                <p:oleObj name="Image" r:id="rId3" imgW="8259795" imgH="14067067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126" y="-11113"/>
                        <a:ext cx="6746875" cy="9155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685800" y="1355726"/>
            <a:ext cx="806102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Cubico</a:t>
            </a:r>
          </a:p>
        </p:txBody>
      </p:sp>
      <p:sp>
        <p:nvSpPr>
          <p:cNvPr id="14340" name="Text Box 4"/>
          <p:cNvSpPr txBox="1">
            <a:spLocks noChangeArrowheads="1"/>
          </p:cNvSpPr>
          <p:nvPr/>
        </p:nvSpPr>
        <p:spPr bwMode="auto">
          <a:xfrm>
            <a:off x="2635251" y="1227139"/>
            <a:ext cx="1604197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Cubico a corpo</a:t>
            </a:r>
          </a:p>
          <a:p>
            <a:r>
              <a:rPr lang="it-IT" sz="1600" b="1">
                <a:latin typeface="Arial" charset="0"/>
              </a:rPr>
              <a:t>centrato</a:t>
            </a:r>
          </a:p>
        </p:txBody>
      </p: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4708525" y="1227139"/>
            <a:ext cx="1559012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Cubico a facce</a:t>
            </a:r>
          </a:p>
          <a:p>
            <a:r>
              <a:rPr lang="it-IT" sz="1600" b="1">
                <a:latin typeface="Arial" charset="0"/>
              </a:rPr>
              <a:t>centrate</a:t>
            </a:r>
          </a:p>
        </p:txBody>
      </p:sp>
      <p:sp>
        <p:nvSpPr>
          <p:cNvPr id="14342" name="Text Box 6"/>
          <p:cNvSpPr txBox="1">
            <a:spLocks noChangeArrowheads="1"/>
          </p:cNvSpPr>
          <p:nvPr/>
        </p:nvSpPr>
        <p:spPr bwMode="auto">
          <a:xfrm>
            <a:off x="4937125" y="2873376"/>
            <a:ext cx="2056645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Tetragonale a corpo</a:t>
            </a:r>
          </a:p>
          <a:p>
            <a:r>
              <a:rPr lang="it-IT" sz="1600" b="1">
                <a:latin typeface="Arial" charset="0"/>
              </a:rPr>
              <a:t>centrato</a:t>
            </a:r>
          </a:p>
        </p:txBody>
      </p:sp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1463675" y="3138490"/>
            <a:ext cx="1258550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Tetragonale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274639" y="5022852"/>
            <a:ext cx="1353327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Ortorombico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1965326" y="5022851"/>
            <a:ext cx="1524448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Ortorombico a</a:t>
            </a:r>
          </a:p>
          <a:p>
            <a:r>
              <a:rPr lang="it-IT" sz="1600" b="1">
                <a:latin typeface="Arial" charset="0"/>
              </a:rPr>
              <a:t>basi centrate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3565526" y="5022851"/>
            <a:ext cx="1547291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Ortorombico a</a:t>
            </a:r>
          </a:p>
          <a:p>
            <a:r>
              <a:rPr lang="it-IT" sz="1600" b="1">
                <a:latin typeface="Arial" charset="0"/>
              </a:rPr>
              <a:t>corpo centrato</a:t>
            </a:r>
          </a:p>
        </p:txBody>
      </p:sp>
      <p:sp>
        <p:nvSpPr>
          <p:cNvPr id="14347" name="Text Box 11"/>
          <p:cNvSpPr txBox="1">
            <a:spLocks noChangeArrowheads="1"/>
          </p:cNvSpPr>
          <p:nvPr/>
        </p:nvSpPr>
        <p:spPr bwMode="auto">
          <a:xfrm>
            <a:off x="5440364" y="5022851"/>
            <a:ext cx="1524448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Ortorombico a</a:t>
            </a:r>
          </a:p>
          <a:p>
            <a:r>
              <a:rPr lang="it-IT" sz="1600" b="1">
                <a:latin typeface="Arial" charset="0"/>
              </a:rPr>
              <a:t>facce centrate</a:t>
            </a:r>
          </a:p>
        </p:txBody>
      </p:sp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503239" y="6264276"/>
            <a:ext cx="1136521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Monoclino</a:t>
            </a:r>
          </a:p>
        </p:txBody>
      </p:sp>
      <p:sp>
        <p:nvSpPr>
          <p:cNvPr id="14349" name="Text Box 13"/>
          <p:cNvSpPr txBox="1">
            <a:spLocks noChangeArrowheads="1"/>
          </p:cNvSpPr>
          <p:nvPr/>
        </p:nvSpPr>
        <p:spPr bwMode="auto">
          <a:xfrm>
            <a:off x="5386389" y="6372225"/>
            <a:ext cx="1376671" cy="5478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Monoclino a</a:t>
            </a:r>
          </a:p>
          <a:p>
            <a:r>
              <a:rPr lang="it-IT" sz="1600" b="1">
                <a:latin typeface="Arial" charset="0"/>
              </a:rPr>
              <a:t>basi centrate</a:t>
            </a:r>
          </a:p>
        </p:txBody>
      </p:sp>
      <p:sp>
        <p:nvSpPr>
          <p:cNvPr id="14350" name="Text Box 14"/>
          <p:cNvSpPr txBox="1">
            <a:spLocks noChangeArrowheads="1"/>
          </p:cNvSpPr>
          <p:nvPr/>
        </p:nvSpPr>
        <p:spPr bwMode="auto">
          <a:xfrm>
            <a:off x="1230313" y="8550276"/>
            <a:ext cx="840466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Triclino</a:t>
            </a:r>
          </a:p>
        </p:txBody>
      </p:sp>
      <p:sp>
        <p:nvSpPr>
          <p:cNvPr id="14351" name="Text Box 15"/>
          <p:cNvSpPr txBox="1">
            <a:spLocks noChangeArrowheads="1"/>
          </p:cNvSpPr>
          <p:nvPr/>
        </p:nvSpPr>
        <p:spPr bwMode="auto">
          <a:xfrm>
            <a:off x="3514725" y="8504240"/>
            <a:ext cx="1137122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Esagonale</a:t>
            </a:r>
          </a:p>
        </p:txBody>
      </p:sp>
      <p:sp>
        <p:nvSpPr>
          <p:cNvPr id="14352" name="Text Box 16"/>
          <p:cNvSpPr txBox="1">
            <a:spLocks noChangeArrowheads="1"/>
          </p:cNvSpPr>
          <p:nvPr/>
        </p:nvSpPr>
        <p:spPr bwMode="auto">
          <a:xfrm>
            <a:off x="5257800" y="8458201"/>
            <a:ext cx="1433177" cy="3016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 b="1">
                <a:latin typeface="Arial" charset="0"/>
              </a:rPr>
              <a:t>Romboedrico</a:t>
            </a:r>
          </a:p>
        </p:txBody>
      </p:sp>
    </p:spTree>
    <p:extLst>
      <p:ext uri="{BB962C8B-B14F-4D97-AF65-F5344CB8AC3E}">
        <p14:creationId xmlns:p14="http://schemas.microsoft.com/office/powerpoint/2010/main" val="2731049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1143000" y="2620965"/>
            <a:ext cx="1646238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3" name="AutoShape 3"/>
          <p:cNvSpPr>
            <a:spLocks noChangeArrowheads="1"/>
          </p:cNvSpPr>
          <p:nvPr/>
        </p:nvSpPr>
        <p:spPr bwMode="auto">
          <a:xfrm rot="5400000" flipV="1">
            <a:off x="682626" y="2536827"/>
            <a:ext cx="2111375" cy="1187450"/>
          </a:xfrm>
          <a:prstGeom prst="parallelogram">
            <a:avLst>
              <a:gd name="adj" fmla="val 44452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5400000" flipV="1">
            <a:off x="2328070" y="2532859"/>
            <a:ext cx="2111375" cy="1189037"/>
          </a:xfrm>
          <a:prstGeom prst="parallelogram">
            <a:avLst>
              <a:gd name="adj" fmla="val 44393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2332039" y="2060577"/>
            <a:ext cx="1646237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5400000" flipV="1">
            <a:off x="3973513" y="2544764"/>
            <a:ext cx="2111375" cy="1187450"/>
          </a:xfrm>
          <a:prstGeom prst="parallelogram">
            <a:avLst>
              <a:gd name="adj" fmla="val 44452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3978276" y="2060577"/>
            <a:ext cx="1644650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2789239" y="2620965"/>
            <a:ext cx="1646237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1143000" y="4192589"/>
            <a:ext cx="1646238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0" name="AutoShape 10"/>
          <p:cNvSpPr>
            <a:spLocks noChangeArrowheads="1"/>
          </p:cNvSpPr>
          <p:nvPr/>
        </p:nvSpPr>
        <p:spPr bwMode="auto">
          <a:xfrm rot="5400000" flipV="1">
            <a:off x="681832" y="4115594"/>
            <a:ext cx="2111375" cy="1189038"/>
          </a:xfrm>
          <a:prstGeom prst="parallelogram">
            <a:avLst>
              <a:gd name="adj" fmla="val 44393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2332039" y="3632201"/>
            <a:ext cx="1646237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 rot="5400000" flipV="1">
            <a:off x="2328864" y="4097339"/>
            <a:ext cx="2109787" cy="1189037"/>
          </a:xfrm>
          <a:prstGeom prst="parallelogram">
            <a:avLst>
              <a:gd name="adj" fmla="val 44359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 rot="5400000" flipV="1">
            <a:off x="3973513" y="4121152"/>
            <a:ext cx="2111375" cy="1187450"/>
          </a:xfrm>
          <a:prstGeom prst="parallelogram">
            <a:avLst>
              <a:gd name="adj" fmla="val 44452"/>
            </a:avLst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4" name="Rectangle 14"/>
          <p:cNvSpPr>
            <a:spLocks noChangeArrowheads="1"/>
          </p:cNvSpPr>
          <p:nvPr/>
        </p:nvSpPr>
        <p:spPr bwMode="auto">
          <a:xfrm>
            <a:off x="2789239" y="4195765"/>
            <a:ext cx="1646237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3978276" y="3641726"/>
            <a:ext cx="1644650" cy="1571625"/>
          </a:xfrm>
          <a:prstGeom prst="rect">
            <a:avLst/>
          </a:prstGeom>
          <a:noFill/>
          <a:ln w="38100">
            <a:solidFill>
              <a:srgbClr val="00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15376" name="Group 16"/>
          <p:cNvGrpSpPr>
            <a:grpSpLocks/>
          </p:cNvGrpSpPr>
          <p:nvPr/>
        </p:nvGrpSpPr>
        <p:grpSpPr bwMode="auto">
          <a:xfrm>
            <a:off x="1154114" y="2832101"/>
            <a:ext cx="4481512" cy="3709988"/>
            <a:chOff x="1248" y="1944"/>
            <a:chExt cx="4704" cy="3895"/>
          </a:xfrm>
        </p:grpSpPr>
        <p:sp>
          <p:nvSpPr>
            <p:cNvPr id="15377" name="Rectangle 17"/>
            <p:cNvSpPr>
              <a:spLocks noChangeArrowheads="1"/>
            </p:cNvSpPr>
            <p:nvPr/>
          </p:nvSpPr>
          <p:spPr bwMode="auto">
            <a:xfrm>
              <a:off x="1248" y="2532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8" name="AutoShape 18"/>
            <p:cNvSpPr>
              <a:spLocks noChangeArrowheads="1"/>
            </p:cNvSpPr>
            <p:nvPr/>
          </p:nvSpPr>
          <p:spPr bwMode="auto">
            <a:xfrm rot="5400000" flipV="1">
              <a:off x="765" y="2444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79" name="AutoShape 19"/>
            <p:cNvSpPr>
              <a:spLocks noChangeArrowheads="1"/>
            </p:cNvSpPr>
            <p:nvPr/>
          </p:nvSpPr>
          <p:spPr bwMode="auto">
            <a:xfrm rot="5400000" flipV="1">
              <a:off x="2492" y="2440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0" name="Rectangle 20"/>
            <p:cNvSpPr>
              <a:spLocks noChangeArrowheads="1"/>
            </p:cNvSpPr>
            <p:nvPr/>
          </p:nvSpPr>
          <p:spPr bwMode="auto">
            <a:xfrm>
              <a:off x="2496" y="1944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1" name="AutoShape 21"/>
            <p:cNvSpPr>
              <a:spLocks noChangeArrowheads="1"/>
            </p:cNvSpPr>
            <p:nvPr/>
          </p:nvSpPr>
          <p:spPr bwMode="auto">
            <a:xfrm rot="5400000" flipV="1">
              <a:off x="4220" y="2452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2" name="Rectangle 22"/>
            <p:cNvSpPr>
              <a:spLocks noChangeArrowheads="1"/>
            </p:cNvSpPr>
            <p:nvPr/>
          </p:nvSpPr>
          <p:spPr bwMode="auto">
            <a:xfrm>
              <a:off x="4224" y="1944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3" name="Rectangle 23"/>
            <p:cNvSpPr>
              <a:spLocks noChangeArrowheads="1"/>
            </p:cNvSpPr>
            <p:nvPr/>
          </p:nvSpPr>
          <p:spPr bwMode="auto">
            <a:xfrm>
              <a:off x="2976" y="2532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4" name="Rectangle 24"/>
            <p:cNvSpPr>
              <a:spLocks noChangeArrowheads="1"/>
            </p:cNvSpPr>
            <p:nvPr/>
          </p:nvSpPr>
          <p:spPr bwMode="auto">
            <a:xfrm>
              <a:off x="1248" y="4182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5" name="AutoShape 25"/>
            <p:cNvSpPr>
              <a:spLocks noChangeArrowheads="1"/>
            </p:cNvSpPr>
            <p:nvPr/>
          </p:nvSpPr>
          <p:spPr bwMode="auto">
            <a:xfrm rot="5400000" flipV="1">
              <a:off x="764" y="4102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6" name="Rectangle 26"/>
            <p:cNvSpPr>
              <a:spLocks noChangeArrowheads="1"/>
            </p:cNvSpPr>
            <p:nvPr/>
          </p:nvSpPr>
          <p:spPr bwMode="auto">
            <a:xfrm>
              <a:off x="2496" y="3594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7" name="AutoShape 27"/>
            <p:cNvSpPr>
              <a:spLocks noChangeArrowheads="1"/>
            </p:cNvSpPr>
            <p:nvPr/>
          </p:nvSpPr>
          <p:spPr bwMode="auto">
            <a:xfrm rot="5400000" flipV="1">
              <a:off x="2492" y="4083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8" name="AutoShape 28"/>
            <p:cNvSpPr>
              <a:spLocks noChangeArrowheads="1"/>
            </p:cNvSpPr>
            <p:nvPr/>
          </p:nvSpPr>
          <p:spPr bwMode="auto">
            <a:xfrm rot="5400000" flipV="1">
              <a:off x="4220" y="4107"/>
              <a:ext cx="2216" cy="1248"/>
            </a:xfrm>
            <a:prstGeom prst="parallelogram">
              <a:avLst>
                <a:gd name="adj" fmla="val 44391"/>
              </a:avLst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89" name="Rectangle 29"/>
            <p:cNvSpPr>
              <a:spLocks noChangeArrowheads="1"/>
            </p:cNvSpPr>
            <p:nvPr/>
          </p:nvSpPr>
          <p:spPr bwMode="auto">
            <a:xfrm>
              <a:off x="2976" y="4186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15390" name="Rectangle 30"/>
            <p:cNvSpPr>
              <a:spLocks noChangeArrowheads="1"/>
            </p:cNvSpPr>
            <p:nvPr/>
          </p:nvSpPr>
          <p:spPr bwMode="auto">
            <a:xfrm>
              <a:off x="4224" y="3604"/>
              <a:ext cx="1728" cy="1650"/>
            </a:xfrm>
            <a:prstGeom prst="rect">
              <a:avLst/>
            </a:prstGeom>
            <a:noFill/>
            <a:ln w="57150" cap="rnd">
              <a:solidFill>
                <a:srgbClr val="FF6600"/>
              </a:solidFill>
              <a:prstDash val="sysDot"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15391" name="Line 31"/>
          <p:cNvSpPr>
            <a:spLocks noChangeShapeType="1"/>
          </p:cNvSpPr>
          <p:nvPr/>
        </p:nvSpPr>
        <p:spPr bwMode="auto">
          <a:xfrm flipH="1">
            <a:off x="503238" y="2603500"/>
            <a:ext cx="63976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 flipH="1">
            <a:off x="1736726" y="2054225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3" name="Line 33"/>
          <p:cNvSpPr>
            <a:spLocks noChangeShapeType="1"/>
          </p:cNvSpPr>
          <p:nvPr/>
        </p:nvSpPr>
        <p:spPr bwMode="auto">
          <a:xfrm flipH="1">
            <a:off x="5394326" y="2054225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H="1">
            <a:off x="4356101" y="2625725"/>
            <a:ext cx="6397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H="1">
            <a:off x="4321176" y="4184651"/>
            <a:ext cx="6397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 flipH="1">
            <a:off x="5532438" y="3648075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7" name="Line 37"/>
          <p:cNvSpPr>
            <a:spLocks noChangeShapeType="1"/>
          </p:cNvSpPr>
          <p:nvPr/>
        </p:nvSpPr>
        <p:spPr bwMode="auto">
          <a:xfrm flipH="1">
            <a:off x="1774826" y="3630613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>
            <a:off x="596901" y="4184651"/>
            <a:ext cx="6397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>
            <a:off x="579438" y="5761039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0" name="Line 40"/>
          <p:cNvSpPr>
            <a:spLocks noChangeShapeType="1"/>
          </p:cNvSpPr>
          <p:nvPr/>
        </p:nvSpPr>
        <p:spPr bwMode="auto">
          <a:xfrm flipH="1">
            <a:off x="1792288" y="5207000"/>
            <a:ext cx="639762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1" name="Line 41"/>
          <p:cNvSpPr>
            <a:spLocks noChangeShapeType="1"/>
          </p:cNvSpPr>
          <p:nvPr/>
        </p:nvSpPr>
        <p:spPr bwMode="auto">
          <a:xfrm flipH="1">
            <a:off x="5464176" y="5207000"/>
            <a:ext cx="639763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2" name="Line 42"/>
          <p:cNvSpPr>
            <a:spLocks noChangeShapeType="1"/>
          </p:cNvSpPr>
          <p:nvPr/>
        </p:nvSpPr>
        <p:spPr bwMode="auto">
          <a:xfrm flipH="1">
            <a:off x="4356101" y="5761039"/>
            <a:ext cx="641350" cy="0"/>
          </a:xfrm>
          <a:prstGeom prst="line">
            <a:avLst/>
          </a:prstGeom>
          <a:noFill/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3" name="Oval 43"/>
          <p:cNvSpPr>
            <a:spLocks noChangeArrowheads="1"/>
          </p:cNvSpPr>
          <p:nvPr/>
        </p:nvSpPr>
        <p:spPr bwMode="auto">
          <a:xfrm>
            <a:off x="1006476" y="2557463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4" name="Oval 44"/>
          <p:cNvSpPr>
            <a:spLocks noChangeArrowheads="1"/>
          </p:cNvSpPr>
          <p:nvPr/>
        </p:nvSpPr>
        <p:spPr bwMode="auto">
          <a:xfrm>
            <a:off x="2239963" y="1963737"/>
            <a:ext cx="182562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5" name="Oval 45"/>
          <p:cNvSpPr>
            <a:spLocks noChangeArrowheads="1"/>
          </p:cNvSpPr>
          <p:nvPr/>
        </p:nvSpPr>
        <p:spPr bwMode="auto">
          <a:xfrm>
            <a:off x="2706688" y="2535237"/>
            <a:ext cx="182562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6" name="Oval 46"/>
          <p:cNvSpPr>
            <a:spLocks noChangeArrowheads="1"/>
          </p:cNvSpPr>
          <p:nvPr/>
        </p:nvSpPr>
        <p:spPr bwMode="auto">
          <a:xfrm>
            <a:off x="3867151" y="1979614"/>
            <a:ext cx="182563" cy="184151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7" name="Oval 47"/>
          <p:cNvSpPr>
            <a:spLocks noChangeArrowheads="1"/>
          </p:cNvSpPr>
          <p:nvPr/>
        </p:nvSpPr>
        <p:spPr bwMode="auto">
          <a:xfrm>
            <a:off x="5546726" y="1979614"/>
            <a:ext cx="182563" cy="184151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8" name="Oval 48"/>
          <p:cNvSpPr>
            <a:spLocks noChangeArrowheads="1"/>
          </p:cNvSpPr>
          <p:nvPr/>
        </p:nvSpPr>
        <p:spPr bwMode="auto">
          <a:xfrm>
            <a:off x="4351338" y="2535237"/>
            <a:ext cx="184150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09" name="Oval 49"/>
          <p:cNvSpPr>
            <a:spLocks noChangeArrowheads="1"/>
          </p:cNvSpPr>
          <p:nvPr/>
        </p:nvSpPr>
        <p:spPr bwMode="auto">
          <a:xfrm>
            <a:off x="5546726" y="3556001"/>
            <a:ext cx="182563" cy="184151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0" name="Oval 50"/>
          <p:cNvSpPr>
            <a:spLocks noChangeArrowheads="1"/>
          </p:cNvSpPr>
          <p:nvPr/>
        </p:nvSpPr>
        <p:spPr bwMode="auto">
          <a:xfrm>
            <a:off x="4368801" y="4092576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1" name="Oval 51"/>
          <p:cNvSpPr>
            <a:spLocks noChangeArrowheads="1"/>
          </p:cNvSpPr>
          <p:nvPr/>
        </p:nvSpPr>
        <p:spPr bwMode="auto">
          <a:xfrm>
            <a:off x="3902076" y="3556001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2" name="Oval 52"/>
          <p:cNvSpPr>
            <a:spLocks noChangeArrowheads="1"/>
          </p:cNvSpPr>
          <p:nvPr/>
        </p:nvSpPr>
        <p:spPr bwMode="auto">
          <a:xfrm>
            <a:off x="2722563" y="4075113"/>
            <a:ext cx="184150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3" name="Oval 53"/>
          <p:cNvSpPr>
            <a:spLocks noChangeArrowheads="1"/>
          </p:cNvSpPr>
          <p:nvPr/>
        </p:nvSpPr>
        <p:spPr bwMode="auto">
          <a:xfrm>
            <a:off x="1044576" y="4092576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4" name="Oval 54"/>
          <p:cNvSpPr>
            <a:spLocks noChangeArrowheads="1"/>
          </p:cNvSpPr>
          <p:nvPr/>
        </p:nvSpPr>
        <p:spPr bwMode="auto">
          <a:xfrm>
            <a:off x="2255838" y="3556001"/>
            <a:ext cx="184150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5" name="Oval 55"/>
          <p:cNvSpPr>
            <a:spLocks noChangeArrowheads="1"/>
          </p:cNvSpPr>
          <p:nvPr/>
        </p:nvSpPr>
        <p:spPr bwMode="auto">
          <a:xfrm>
            <a:off x="2255838" y="5097463"/>
            <a:ext cx="184150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6" name="Oval 56"/>
          <p:cNvSpPr>
            <a:spLocks noChangeArrowheads="1"/>
          </p:cNvSpPr>
          <p:nvPr/>
        </p:nvSpPr>
        <p:spPr bwMode="auto">
          <a:xfrm>
            <a:off x="1077913" y="5634037"/>
            <a:ext cx="182562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7" name="Oval 57"/>
          <p:cNvSpPr>
            <a:spLocks noChangeArrowheads="1"/>
          </p:cNvSpPr>
          <p:nvPr/>
        </p:nvSpPr>
        <p:spPr bwMode="auto">
          <a:xfrm>
            <a:off x="2724151" y="5634037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8" name="Oval 58"/>
          <p:cNvSpPr>
            <a:spLocks noChangeArrowheads="1"/>
          </p:cNvSpPr>
          <p:nvPr/>
        </p:nvSpPr>
        <p:spPr bwMode="auto">
          <a:xfrm>
            <a:off x="3884613" y="5097463"/>
            <a:ext cx="182562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19" name="Oval 59"/>
          <p:cNvSpPr>
            <a:spLocks noChangeArrowheads="1"/>
          </p:cNvSpPr>
          <p:nvPr/>
        </p:nvSpPr>
        <p:spPr bwMode="auto">
          <a:xfrm>
            <a:off x="5546726" y="5130801"/>
            <a:ext cx="182563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0" name="Oval 60"/>
          <p:cNvSpPr>
            <a:spLocks noChangeArrowheads="1"/>
          </p:cNvSpPr>
          <p:nvPr/>
        </p:nvSpPr>
        <p:spPr bwMode="auto">
          <a:xfrm>
            <a:off x="4351338" y="5651501"/>
            <a:ext cx="184150" cy="182563"/>
          </a:xfrm>
          <a:prstGeom prst="ellipse">
            <a:avLst/>
          </a:prstGeom>
          <a:solidFill>
            <a:srgbClr val="00FF00"/>
          </a:solidFill>
          <a:ln w="9525">
            <a:solidFill>
              <a:srgbClr val="00FF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1" name="Oval 61"/>
          <p:cNvSpPr>
            <a:spLocks noChangeArrowheads="1"/>
          </p:cNvSpPr>
          <p:nvPr/>
        </p:nvSpPr>
        <p:spPr bwMode="auto">
          <a:xfrm>
            <a:off x="4368801" y="6429376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2" name="Oval 62"/>
          <p:cNvSpPr>
            <a:spLocks noChangeArrowheads="1"/>
          </p:cNvSpPr>
          <p:nvPr/>
        </p:nvSpPr>
        <p:spPr bwMode="auto">
          <a:xfrm>
            <a:off x="5546726" y="5892801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3" name="Oval 63"/>
          <p:cNvSpPr>
            <a:spLocks noChangeArrowheads="1"/>
          </p:cNvSpPr>
          <p:nvPr/>
        </p:nvSpPr>
        <p:spPr bwMode="auto">
          <a:xfrm>
            <a:off x="2722563" y="6429376"/>
            <a:ext cx="184150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4" name="Oval 64"/>
          <p:cNvSpPr>
            <a:spLocks noChangeArrowheads="1"/>
          </p:cNvSpPr>
          <p:nvPr/>
        </p:nvSpPr>
        <p:spPr bwMode="auto">
          <a:xfrm>
            <a:off x="3917951" y="5857876"/>
            <a:ext cx="184150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5" name="Oval 65"/>
          <p:cNvSpPr>
            <a:spLocks noChangeArrowheads="1"/>
          </p:cNvSpPr>
          <p:nvPr/>
        </p:nvSpPr>
        <p:spPr bwMode="auto">
          <a:xfrm>
            <a:off x="2273301" y="5892801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6" name="Oval 66"/>
          <p:cNvSpPr>
            <a:spLocks noChangeArrowheads="1"/>
          </p:cNvSpPr>
          <p:nvPr/>
        </p:nvSpPr>
        <p:spPr bwMode="auto">
          <a:xfrm>
            <a:off x="1077913" y="6446837"/>
            <a:ext cx="182562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7" name="Oval 67"/>
          <p:cNvSpPr>
            <a:spLocks noChangeArrowheads="1"/>
          </p:cNvSpPr>
          <p:nvPr/>
        </p:nvSpPr>
        <p:spPr bwMode="auto">
          <a:xfrm>
            <a:off x="1095376" y="4852988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8" name="Oval 68"/>
          <p:cNvSpPr>
            <a:spLocks noChangeArrowheads="1"/>
          </p:cNvSpPr>
          <p:nvPr/>
        </p:nvSpPr>
        <p:spPr bwMode="auto">
          <a:xfrm>
            <a:off x="2255838" y="4316413"/>
            <a:ext cx="182562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29" name="Oval 69"/>
          <p:cNvSpPr>
            <a:spLocks noChangeArrowheads="1"/>
          </p:cNvSpPr>
          <p:nvPr/>
        </p:nvSpPr>
        <p:spPr bwMode="auto">
          <a:xfrm>
            <a:off x="2705101" y="4852988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0" name="Oval 70"/>
          <p:cNvSpPr>
            <a:spLocks noChangeArrowheads="1"/>
          </p:cNvSpPr>
          <p:nvPr/>
        </p:nvSpPr>
        <p:spPr bwMode="auto">
          <a:xfrm>
            <a:off x="3883026" y="4316413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1" name="Oval 71"/>
          <p:cNvSpPr>
            <a:spLocks noChangeArrowheads="1"/>
          </p:cNvSpPr>
          <p:nvPr/>
        </p:nvSpPr>
        <p:spPr bwMode="auto">
          <a:xfrm>
            <a:off x="4368801" y="4870451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2" name="Oval 72"/>
          <p:cNvSpPr>
            <a:spLocks noChangeArrowheads="1"/>
          </p:cNvSpPr>
          <p:nvPr/>
        </p:nvSpPr>
        <p:spPr bwMode="auto">
          <a:xfrm>
            <a:off x="5527676" y="4333876"/>
            <a:ext cx="184150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3" name="Oval 73"/>
          <p:cNvSpPr>
            <a:spLocks noChangeArrowheads="1"/>
          </p:cNvSpPr>
          <p:nvPr/>
        </p:nvSpPr>
        <p:spPr bwMode="auto">
          <a:xfrm>
            <a:off x="4368801" y="3294063"/>
            <a:ext cx="182563" cy="184151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4" name="Oval 74"/>
          <p:cNvSpPr>
            <a:spLocks noChangeArrowheads="1"/>
          </p:cNvSpPr>
          <p:nvPr/>
        </p:nvSpPr>
        <p:spPr bwMode="auto">
          <a:xfrm>
            <a:off x="5545138" y="2740025"/>
            <a:ext cx="182562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5" name="Oval 75"/>
          <p:cNvSpPr>
            <a:spLocks noChangeArrowheads="1"/>
          </p:cNvSpPr>
          <p:nvPr/>
        </p:nvSpPr>
        <p:spPr bwMode="auto">
          <a:xfrm>
            <a:off x="3900488" y="2740025"/>
            <a:ext cx="182562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6" name="Oval 76"/>
          <p:cNvSpPr>
            <a:spLocks noChangeArrowheads="1"/>
          </p:cNvSpPr>
          <p:nvPr/>
        </p:nvSpPr>
        <p:spPr bwMode="auto">
          <a:xfrm>
            <a:off x="2705101" y="3294063"/>
            <a:ext cx="182563" cy="184151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7" name="Oval 77"/>
          <p:cNvSpPr>
            <a:spLocks noChangeArrowheads="1"/>
          </p:cNvSpPr>
          <p:nvPr/>
        </p:nvSpPr>
        <p:spPr bwMode="auto">
          <a:xfrm>
            <a:off x="2273301" y="2740025"/>
            <a:ext cx="182563" cy="182563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8" name="Oval 78"/>
          <p:cNvSpPr>
            <a:spLocks noChangeArrowheads="1"/>
          </p:cNvSpPr>
          <p:nvPr/>
        </p:nvSpPr>
        <p:spPr bwMode="auto">
          <a:xfrm>
            <a:off x="1060451" y="3294063"/>
            <a:ext cx="182563" cy="184151"/>
          </a:xfrm>
          <a:prstGeom prst="ellipse">
            <a:avLst/>
          </a:prstGeom>
          <a:solidFill>
            <a:srgbClr val="FF6600"/>
          </a:solidFill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39" name="Line 79"/>
          <p:cNvSpPr>
            <a:spLocks noChangeShapeType="1"/>
          </p:cNvSpPr>
          <p:nvPr/>
        </p:nvSpPr>
        <p:spPr bwMode="auto">
          <a:xfrm>
            <a:off x="4525963" y="3379788"/>
            <a:ext cx="1600200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0" name="Line 80"/>
          <p:cNvSpPr>
            <a:spLocks noChangeShapeType="1"/>
          </p:cNvSpPr>
          <p:nvPr/>
        </p:nvSpPr>
        <p:spPr bwMode="auto">
          <a:xfrm>
            <a:off x="5668964" y="2832100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1" name="Line 81"/>
          <p:cNvSpPr>
            <a:spLocks noChangeShapeType="1"/>
          </p:cNvSpPr>
          <p:nvPr/>
        </p:nvSpPr>
        <p:spPr bwMode="auto">
          <a:xfrm>
            <a:off x="5651500" y="4406900"/>
            <a:ext cx="1004888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2" name="Line 82"/>
          <p:cNvSpPr>
            <a:spLocks noChangeShapeType="1"/>
          </p:cNvSpPr>
          <p:nvPr/>
        </p:nvSpPr>
        <p:spPr bwMode="auto">
          <a:xfrm>
            <a:off x="4491039" y="4960937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3" name="Line 83"/>
          <p:cNvSpPr>
            <a:spLocks noChangeShapeType="1"/>
          </p:cNvSpPr>
          <p:nvPr/>
        </p:nvSpPr>
        <p:spPr bwMode="auto">
          <a:xfrm>
            <a:off x="144464" y="4945063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4" name="Line 84"/>
          <p:cNvSpPr>
            <a:spLocks noChangeShapeType="1"/>
          </p:cNvSpPr>
          <p:nvPr/>
        </p:nvSpPr>
        <p:spPr bwMode="auto">
          <a:xfrm>
            <a:off x="1287464" y="4389439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5" name="Line 85"/>
          <p:cNvSpPr>
            <a:spLocks noChangeShapeType="1"/>
          </p:cNvSpPr>
          <p:nvPr/>
        </p:nvSpPr>
        <p:spPr bwMode="auto">
          <a:xfrm>
            <a:off x="109539" y="3368675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6" name="Line 86"/>
          <p:cNvSpPr>
            <a:spLocks noChangeShapeType="1"/>
          </p:cNvSpPr>
          <p:nvPr/>
        </p:nvSpPr>
        <p:spPr bwMode="auto">
          <a:xfrm>
            <a:off x="1339851" y="2830513"/>
            <a:ext cx="1004888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7" name="Text Box 87"/>
          <p:cNvSpPr txBox="1">
            <a:spLocks noChangeArrowheads="1"/>
          </p:cNvSpPr>
          <p:nvPr/>
        </p:nvSpPr>
        <p:spPr bwMode="auto">
          <a:xfrm>
            <a:off x="1417639" y="412751"/>
            <a:ext cx="4375789" cy="547842"/>
          </a:xfrm>
          <a:prstGeom prst="rect">
            <a:avLst/>
          </a:prstGeom>
          <a:noFill/>
          <a:ln w="38100" cmpd="dbl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200" dirty="0">
                <a:latin typeface="Comic Sans MS" charset="0"/>
              </a:rPr>
              <a:t>Reticoli  Compenetrati</a:t>
            </a:r>
          </a:p>
        </p:txBody>
      </p:sp>
      <p:sp>
        <p:nvSpPr>
          <p:cNvPr id="15448" name="Line 88"/>
          <p:cNvSpPr>
            <a:spLocks noChangeShapeType="1"/>
          </p:cNvSpPr>
          <p:nvPr/>
        </p:nvSpPr>
        <p:spPr bwMode="auto">
          <a:xfrm>
            <a:off x="228601" y="6537325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49" name="Line 89"/>
          <p:cNvSpPr>
            <a:spLocks noChangeShapeType="1"/>
          </p:cNvSpPr>
          <p:nvPr/>
        </p:nvSpPr>
        <p:spPr bwMode="auto">
          <a:xfrm>
            <a:off x="4343401" y="6537325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50" name="Line 90"/>
          <p:cNvSpPr>
            <a:spLocks noChangeShapeType="1"/>
          </p:cNvSpPr>
          <p:nvPr/>
        </p:nvSpPr>
        <p:spPr bwMode="auto">
          <a:xfrm>
            <a:off x="5394326" y="5989639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15451" name="Line 91"/>
          <p:cNvSpPr>
            <a:spLocks noChangeShapeType="1"/>
          </p:cNvSpPr>
          <p:nvPr/>
        </p:nvSpPr>
        <p:spPr bwMode="auto">
          <a:xfrm>
            <a:off x="1508126" y="5989639"/>
            <a:ext cx="1006475" cy="0"/>
          </a:xfrm>
          <a:prstGeom prst="line">
            <a:avLst/>
          </a:prstGeom>
          <a:noFill/>
          <a:ln w="57150" cap="rnd">
            <a:solidFill>
              <a:srgbClr val="FF66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61543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0005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1450" y="5376334"/>
            <a:ext cx="6515100" cy="3712633"/>
          </a:xfrm>
          <a:prstGeom prst="rect">
            <a:avLst/>
          </a:prstGeom>
          <a:solidFill>
            <a:srgbClr val="F0FFDD"/>
          </a:solidFill>
          <a:ln w="57150">
            <a:solidFill>
              <a:srgbClr val="00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240507" y="776818"/>
            <a:ext cx="6446044" cy="2048933"/>
          </a:xfrm>
          <a:prstGeom prst="rect">
            <a:avLst/>
          </a:prstGeom>
          <a:solidFill>
            <a:srgbClr val="F0FF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08372" y="2048934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00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1001316" y="884767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00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824038" y="2048934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00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003300"/>
                </a:solidFill>
                <a:latin typeface="Arial" charset="0"/>
              </a:rPr>
              <a:t>2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2407444" y="884767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00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003300"/>
                </a:solidFill>
                <a:latin typeface="Arial" charset="0"/>
              </a:rPr>
              <a:t>3</a:t>
            </a:r>
          </a:p>
        </p:txBody>
      </p:sp>
      <p:sp>
        <p:nvSpPr>
          <p:cNvPr id="20488" name="Line 8"/>
          <p:cNvSpPr>
            <a:spLocks noChangeShapeType="1"/>
          </p:cNvSpPr>
          <p:nvPr/>
        </p:nvSpPr>
        <p:spPr bwMode="auto">
          <a:xfrm flipV="1">
            <a:off x="590550" y="1337733"/>
            <a:ext cx="398860" cy="654051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89" name="Line 9"/>
          <p:cNvSpPr>
            <a:spLocks noChangeShapeType="1"/>
          </p:cNvSpPr>
          <p:nvPr/>
        </p:nvSpPr>
        <p:spPr bwMode="auto">
          <a:xfrm flipV="1">
            <a:off x="2030016" y="1382185"/>
            <a:ext cx="400050" cy="656167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0" name="Line 10"/>
          <p:cNvSpPr>
            <a:spLocks noChangeShapeType="1"/>
          </p:cNvSpPr>
          <p:nvPr/>
        </p:nvSpPr>
        <p:spPr bwMode="auto">
          <a:xfrm rot="16200000" flipV="1">
            <a:off x="1313127" y="1559719"/>
            <a:ext cx="645584" cy="404813"/>
          </a:xfrm>
          <a:prstGeom prst="line">
            <a:avLst/>
          </a:prstGeom>
          <a:noFill/>
          <a:ln w="57150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120629" y="1305984"/>
            <a:ext cx="3548731" cy="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 dirty="0">
                <a:solidFill>
                  <a:srgbClr val="003300"/>
                </a:solidFill>
                <a:latin typeface="Arial" charset="0"/>
              </a:rPr>
              <a:t>Molecola apolare solo forze di </a:t>
            </a:r>
          </a:p>
          <a:p>
            <a:r>
              <a:rPr lang="it-IT" sz="1800" b="1" dirty="0">
                <a:solidFill>
                  <a:srgbClr val="003300"/>
                </a:solidFill>
                <a:latin typeface="Arial" charset="0"/>
              </a:rPr>
              <a:t>Van </a:t>
            </a:r>
            <a:r>
              <a:rPr lang="it-IT" sz="1800" b="1" dirty="0" err="1">
                <a:solidFill>
                  <a:srgbClr val="003300"/>
                </a:solidFill>
                <a:latin typeface="Arial" charset="0"/>
              </a:rPr>
              <a:t>der</a:t>
            </a:r>
            <a:r>
              <a:rPr lang="it-IT" sz="1800" b="1" dirty="0">
                <a:solidFill>
                  <a:srgbClr val="003300"/>
                </a:solidFill>
                <a:latin typeface="Arial" charset="0"/>
              </a:rPr>
              <a:t> </a:t>
            </a:r>
            <a:r>
              <a:rPr lang="it-IT" sz="1800" b="1" dirty="0" err="1">
                <a:solidFill>
                  <a:srgbClr val="003300"/>
                </a:solidFill>
                <a:latin typeface="Arial" charset="0"/>
              </a:rPr>
              <a:t>Waals</a:t>
            </a:r>
            <a:r>
              <a:rPr lang="it-IT" sz="1800" b="1" dirty="0">
                <a:solidFill>
                  <a:srgbClr val="003300"/>
                </a:solidFill>
                <a:latin typeface="Arial" charset="0"/>
              </a:rPr>
              <a:t> del tipo di </a:t>
            </a:r>
            <a:r>
              <a:rPr lang="it-IT" sz="1800" b="1" dirty="0" err="1">
                <a:solidFill>
                  <a:srgbClr val="003300"/>
                </a:solidFill>
                <a:latin typeface="Arial" charset="0"/>
              </a:rPr>
              <a:t>London</a:t>
            </a:r>
            <a:endParaRPr lang="it-IT" sz="1800" b="1" dirty="0">
              <a:solidFill>
                <a:srgbClr val="003300"/>
              </a:solidFill>
              <a:latin typeface="Arial" charset="0"/>
            </a:endParaRP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2400300" y="2271184"/>
            <a:ext cx="1653674" cy="3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3300"/>
                </a:solidFill>
                <a:latin typeface="Arial" charset="0"/>
              </a:rPr>
              <a:t>pf = - 135°C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273844" y="4563534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FFFF66"/>
                </a:solidFill>
                <a:latin typeface="Arial" charset="0"/>
              </a:rPr>
              <a:t>3</a:t>
            </a:r>
          </a:p>
        </p:txBody>
      </p:sp>
      <p:sp>
        <p:nvSpPr>
          <p:cNvPr id="20494" name="Text Box 14"/>
          <p:cNvSpPr txBox="1">
            <a:spLocks noChangeArrowheads="1"/>
          </p:cNvSpPr>
          <p:nvPr/>
        </p:nvSpPr>
        <p:spPr bwMode="auto">
          <a:xfrm>
            <a:off x="966788" y="3399367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FFFF66"/>
                </a:solidFill>
                <a:latin typeface="Arial" charset="0"/>
              </a:rPr>
              <a:t>2</a:t>
            </a: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1790701" y="4563534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CH</a:t>
            </a:r>
            <a:r>
              <a:rPr lang="it-IT" sz="2300" baseline="-25000">
                <a:solidFill>
                  <a:srgbClr val="FFFF66"/>
                </a:solidFill>
                <a:latin typeface="Arial" charset="0"/>
              </a:rPr>
              <a:t>2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2297906" y="3399367"/>
            <a:ext cx="319243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C</a:t>
            </a:r>
            <a:endParaRPr lang="it-IT" sz="2300" baseline="-25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0497" name="Line 17"/>
          <p:cNvSpPr>
            <a:spLocks noChangeShapeType="1"/>
          </p:cNvSpPr>
          <p:nvPr/>
        </p:nvSpPr>
        <p:spPr bwMode="auto">
          <a:xfrm flipV="1">
            <a:off x="556022" y="3854452"/>
            <a:ext cx="398859" cy="654049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1995488" y="3898900"/>
            <a:ext cx="400050" cy="654051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499" name="Line 19"/>
          <p:cNvSpPr>
            <a:spLocks noChangeShapeType="1"/>
          </p:cNvSpPr>
          <p:nvPr/>
        </p:nvSpPr>
        <p:spPr bwMode="auto">
          <a:xfrm rot="16200000" flipV="1">
            <a:off x="1279195" y="4073724"/>
            <a:ext cx="645584" cy="40600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0" name="Text Box 20"/>
          <p:cNvSpPr txBox="1">
            <a:spLocks noChangeArrowheads="1"/>
          </p:cNvSpPr>
          <p:nvPr/>
        </p:nvSpPr>
        <p:spPr bwMode="auto">
          <a:xfrm>
            <a:off x="3356992" y="3347864"/>
            <a:ext cx="2996902" cy="884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b="1" dirty="0">
                <a:solidFill>
                  <a:srgbClr val="FFFF66"/>
                </a:solidFill>
                <a:latin typeface="Arial" charset="0"/>
              </a:rPr>
              <a:t>Molecola apolare Possibilità di </a:t>
            </a:r>
            <a:r>
              <a:rPr lang="it-IT" sz="1800" b="1" dirty="0" smtClean="0">
                <a:solidFill>
                  <a:srgbClr val="FFFF66"/>
                </a:solidFill>
                <a:latin typeface="Arial" charset="0"/>
              </a:rPr>
              <a:t>legame </a:t>
            </a:r>
            <a:r>
              <a:rPr lang="it-IT" sz="1800" b="1" dirty="0">
                <a:solidFill>
                  <a:srgbClr val="FFFF66"/>
                </a:solidFill>
                <a:latin typeface="Arial" charset="0"/>
              </a:rPr>
              <a:t>Idrogeno</a:t>
            </a:r>
          </a:p>
        </p:txBody>
      </p:sp>
      <p:sp>
        <p:nvSpPr>
          <p:cNvPr id="20501" name="Text Box 21"/>
          <p:cNvSpPr txBox="1">
            <a:spLocks noChangeArrowheads="1"/>
          </p:cNvSpPr>
          <p:nvPr/>
        </p:nvSpPr>
        <p:spPr bwMode="auto">
          <a:xfrm>
            <a:off x="3506391" y="4599518"/>
            <a:ext cx="1708915" cy="391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FFFF66"/>
                </a:solidFill>
                <a:latin typeface="Arial" charset="0"/>
              </a:rPr>
              <a:t>pf = + 116°C</a:t>
            </a:r>
          </a:p>
        </p:txBody>
      </p:sp>
      <p:sp>
        <p:nvSpPr>
          <p:cNvPr id="20502" name="Line 22"/>
          <p:cNvSpPr>
            <a:spLocks noChangeShapeType="1"/>
          </p:cNvSpPr>
          <p:nvPr/>
        </p:nvSpPr>
        <p:spPr bwMode="auto">
          <a:xfrm flipV="1">
            <a:off x="2571750" y="3234267"/>
            <a:ext cx="171450" cy="277284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3" name="Line 23"/>
          <p:cNvSpPr>
            <a:spLocks noChangeShapeType="1"/>
          </p:cNvSpPr>
          <p:nvPr/>
        </p:nvSpPr>
        <p:spPr bwMode="auto">
          <a:xfrm flipV="1">
            <a:off x="2636912" y="3347864"/>
            <a:ext cx="171450" cy="275167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2743201" y="2901951"/>
            <a:ext cx="335661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O</a:t>
            </a:r>
            <a:endParaRPr lang="it-IT" sz="2300" baseline="-25000">
              <a:solidFill>
                <a:srgbClr val="FFFF66"/>
              </a:solidFill>
              <a:latin typeface="Arial" charset="0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674144" y="4563534"/>
            <a:ext cx="641607" cy="407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FF66"/>
                </a:solidFill>
                <a:latin typeface="Arial" charset="0"/>
              </a:rPr>
              <a:t>NH</a:t>
            </a:r>
            <a:r>
              <a:rPr lang="it-IT" sz="2300" baseline="-25000">
                <a:solidFill>
                  <a:srgbClr val="FFFF66"/>
                </a:solidFill>
                <a:latin typeface="Arial" charset="0"/>
              </a:rPr>
              <a:t>2</a:t>
            </a:r>
          </a:p>
        </p:txBody>
      </p:sp>
      <p:sp>
        <p:nvSpPr>
          <p:cNvPr id="20517" name="Line 37"/>
          <p:cNvSpPr>
            <a:spLocks noChangeShapeType="1"/>
          </p:cNvSpPr>
          <p:nvPr/>
        </p:nvSpPr>
        <p:spPr bwMode="auto">
          <a:xfrm rot="16200000" flipV="1">
            <a:off x="2357305" y="3989652"/>
            <a:ext cx="645584" cy="404813"/>
          </a:xfrm>
          <a:prstGeom prst="lin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20535" name="Group 55"/>
          <p:cNvGrpSpPr>
            <a:grpSpLocks/>
          </p:cNvGrpSpPr>
          <p:nvPr/>
        </p:nvGrpSpPr>
        <p:grpSpPr bwMode="auto">
          <a:xfrm>
            <a:off x="332656" y="5436096"/>
            <a:ext cx="6162676" cy="3467099"/>
            <a:chOff x="317" y="2586"/>
            <a:chExt cx="5176" cy="1638"/>
          </a:xfrm>
        </p:grpSpPr>
        <p:sp>
          <p:nvSpPr>
            <p:cNvPr id="20506" name="Text Box 26"/>
            <p:cNvSpPr txBox="1">
              <a:spLocks noChangeArrowheads="1"/>
            </p:cNvSpPr>
            <p:nvPr/>
          </p:nvSpPr>
          <p:spPr bwMode="auto">
            <a:xfrm>
              <a:off x="317" y="3351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507" name="Text Box 27"/>
            <p:cNvSpPr txBox="1">
              <a:spLocks noChangeArrowheads="1"/>
            </p:cNvSpPr>
            <p:nvPr/>
          </p:nvSpPr>
          <p:spPr bwMode="auto">
            <a:xfrm>
              <a:off x="720" y="2775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08" name="Text Box 28"/>
            <p:cNvSpPr txBox="1">
              <a:spLocks noChangeArrowheads="1"/>
            </p:cNvSpPr>
            <p:nvPr/>
          </p:nvSpPr>
          <p:spPr bwMode="auto">
            <a:xfrm>
              <a:off x="1267" y="3351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09" name="Text Box 29"/>
            <p:cNvSpPr txBox="1">
              <a:spLocks noChangeArrowheads="1"/>
            </p:cNvSpPr>
            <p:nvPr/>
          </p:nvSpPr>
          <p:spPr bwMode="auto">
            <a:xfrm>
              <a:off x="1782" y="2801"/>
              <a:ext cx="2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10" name="Line 30"/>
            <p:cNvSpPr>
              <a:spLocks noChangeShapeType="1"/>
            </p:cNvSpPr>
            <p:nvPr/>
          </p:nvSpPr>
          <p:spPr bwMode="auto">
            <a:xfrm rot="20892049" flipV="1">
              <a:off x="500" y="3015"/>
              <a:ext cx="335" cy="31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1" name="Line 31"/>
            <p:cNvSpPr>
              <a:spLocks noChangeShapeType="1"/>
            </p:cNvSpPr>
            <p:nvPr/>
          </p:nvSpPr>
          <p:spPr bwMode="auto">
            <a:xfrm rot="17245220" flipV="1">
              <a:off x="1066" y="3016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2" name="Line 32"/>
            <p:cNvSpPr>
              <a:spLocks noChangeShapeType="1"/>
            </p:cNvSpPr>
            <p:nvPr/>
          </p:nvSpPr>
          <p:spPr bwMode="auto">
            <a:xfrm flipV="1">
              <a:off x="1955" y="2706"/>
              <a:ext cx="144" cy="131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3" name="Line 33"/>
            <p:cNvSpPr>
              <a:spLocks noChangeShapeType="1"/>
            </p:cNvSpPr>
            <p:nvPr/>
          </p:nvSpPr>
          <p:spPr bwMode="auto">
            <a:xfrm flipV="1">
              <a:off x="2010" y="2756"/>
              <a:ext cx="144" cy="131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4" name="Text Box 34"/>
            <p:cNvSpPr txBox="1">
              <a:spLocks noChangeArrowheads="1"/>
            </p:cNvSpPr>
            <p:nvPr/>
          </p:nvSpPr>
          <p:spPr bwMode="auto">
            <a:xfrm>
              <a:off x="2045" y="3351"/>
              <a:ext cx="447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NH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 rot="20892049" flipV="1">
              <a:off x="1555" y="3063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 rot="17245220" flipV="1">
              <a:off x="1884" y="3056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18" name="Text Box 38"/>
            <p:cNvSpPr txBox="1">
              <a:spLocks noChangeArrowheads="1"/>
            </p:cNvSpPr>
            <p:nvPr/>
          </p:nvSpPr>
          <p:spPr bwMode="auto">
            <a:xfrm>
              <a:off x="2070" y="2586"/>
              <a:ext cx="2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O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19" name="Text Box 39"/>
            <p:cNvSpPr txBox="1">
              <a:spLocks noChangeArrowheads="1"/>
            </p:cNvSpPr>
            <p:nvPr/>
          </p:nvSpPr>
          <p:spPr bwMode="auto">
            <a:xfrm>
              <a:off x="2533" y="3351"/>
              <a:ext cx="2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H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>
              <a:off x="2390" y="3465"/>
              <a:ext cx="144" cy="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1" name="Line 41"/>
            <p:cNvSpPr>
              <a:spLocks noChangeShapeType="1"/>
            </p:cNvSpPr>
            <p:nvPr/>
          </p:nvSpPr>
          <p:spPr bwMode="auto">
            <a:xfrm rot="16200000" flipV="1">
              <a:off x="3376" y="3476"/>
              <a:ext cx="131" cy="14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2" name="Line 42"/>
            <p:cNvSpPr>
              <a:spLocks noChangeShapeType="1"/>
            </p:cNvSpPr>
            <p:nvPr/>
          </p:nvSpPr>
          <p:spPr bwMode="auto">
            <a:xfrm rot="16200000" flipV="1">
              <a:off x="3347" y="3528"/>
              <a:ext cx="131" cy="144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3" name="Line 43"/>
            <p:cNvSpPr>
              <a:spLocks noChangeShapeType="1"/>
            </p:cNvSpPr>
            <p:nvPr/>
          </p:nvSpPr>
          <p:spPr bwMode="auto">
            <a:xfrm>
              <a:off x="2750" y="3459"/>
              <a:ext cx="404" cy="0"/>
            </a:xfrm>
            <a:prstGeom prst="line">
              <a:avLst/>
            </a:prstGeom>
            <a:noFill/>
            <a:ln w="57150" cap="rnd">
              <a:solidFill>
                <a:srgbClr val="003300"/>
              </a:solidFill>
              <a:prstDash val="sysDot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3154" y="3351"/>
              <a:ext cx="282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O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25" name="Text Box 45"/>
            <p:cNvSpPr txBox="1">
              <a:spLocks noChangeArrowheads="1"/>
            </p:cNvSpPr>
            <p:nvPr/>
          </p:nvSpPr>
          <p:spPr bwMode="auto">
            <a:xfrm>
              <a:off x="3456" y="3580"/>
              <a:ext cx="268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</a:t>
              </a:r>
              <a:endParaRPr lang="it-IT" sz="2300" baseline="-25000">
                <a:solidFill>
                  <a:srgbClr val="003300"/>
                </a:solidFill>
                <a:latin typeface="Arial" charset="0"/>
              </a:endParaRPr>
            </a:p>
          </p:txBody>
        </p:sp>
        <p:sp>
          <p:nvSpPr>
            <p:cNvPr id="20526" name="Line 46"/>
            <p:cNvSpPr>
              <a:spLocks noChangeShapeType="1"/>
            </p:cNvSpPr>
            <p:nvPr/>
          </p:nvSpPr>
          <p:spPr bwMode="auto">
            <a:xfrm rot="20892049" flipV="1">
              <a:off x="3218" y="3796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7" name="Text Box 47"/>
            <p:cNvSpPr txBox="1">
              <a:spLocks noChangeArrowheads="1"/>
            </p:cNvSpPr>
            <p:nvPr/>
          </p:nvSpPr>
          <p:spPr bwMode="auto">
            <a:xfrm>
              <a:off x="2864" y="4032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NH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rot="20892049" flipV="1">
              <a:off x="3600" y="3267"/>
              <a:ext cx="335" cy="31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29" name="Text Box 49"/>
            <p:cNvSpPr txBox="1">
              <a:spLocks noChangeArrowheads="1"/>
            </p:cNvSpPr>
            <p:nvPr/>
          </p:nvSpPr>
          <p:spPr bwMode="auto">
            <a:xfrm>
              <a:off x="3859" y="3005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30" name="Line 50"/>
            <p:cNvSpPr>
              <a:spLocks noChangeShapeType="1"/>
            </p:cNvSpPr>
            <p:nvPr/>
          </p:nvSpPr>
          <p:spPr bwMode="auto">
            <a:xfrm rot="17245220" flipV="1">
              <a:off x="4222" y="3264"/>
              <a:ext cx="305" cy="340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0531" name="Text Box 51"/>
            <p:cNvSpPr txBox="1">
              <a:spLocks noChangeArrowheads="1"/>
            </p:cNvSpPr>
            <p:nvPr/>
          </p:nvSpPr>
          <p:spPr bwMode="auto">
            <a:xfrm>
              <a:off x="4493" y="3607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20532" name="Text Box 52"/>
            <p:cNvSpPr txBox="1">
              <a:spLocks noChangeArrowheads="1"/>
            </p:cNvSpPr>
            <p:nvPr/>
          </p:nvSpPr>
          <p:spPr bwMode="auto">
            <a:xfrm>
              <a:off x="4954" y="3005"/>
              <a:ext cx="5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2605" tIns="26303" rIns="52605" bIns="26303">
              <a:spAutoFit/>
            </a:bodyPr>
            <a:lstStyle>
              <a:lvl1pPr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3525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2546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88988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52513" defTabSz="525463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097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669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241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81313" defTabSz="525463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3300"/>
                  </a:solidFill>
                  <a:latin typeface="Arial" charset="0"/>
                </a:rPr>
                <a:t>CH</a:t>
              </a:r>
              <a:r>
                <a:rPr lang="it-IT" sz="2300" baseline="-25000">
                  <a:solidFill>
                    <a:srgbClr val="0033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20533" name="Line 53"/>
            <p:cNvSpPr>
              <a:spLocks noChangeShapeType="1"/>
            </p:cNvSpPr>
            <p:nvPr/>
          </p:nvSpPr>
          <p:spPr bwMode="auto">
            <a:xfrm rot="20892049" flipV="1">
              <a:off x="4723" y="3267"/>
              <a:ext cx="336" cy="309"/>
            </a:xfrm>
            <a:prstGeom prst="line">
              <a:avLst/>
            </a:prstGeom>
            <a:noFill/>
            <a:ln w="57150">
              <a:solidFill>
                <a:srgbClr val="00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0534" name="Text Box 54"/>
          <p:cNvSpPr txBox="1">
            <a:spLocks noChangeArrowheads="1"/>
          </p:cNvSpPr>
          <p:nvPr/>
        </p:nvSpPr>
        <p:spPr bwMode="auto">
          <a:xfrm>
            <a:off x="1439466" y="44451"/>
            <a:ext cx="5205490" cy="484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2605" tIns="26303" rIns="52605" bIns="26303">
            <a:spAutoFit/>
          </a:bodyPr>
          <a:lstStyle>
            <a:lvl1pPr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3525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2546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88988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52513" defTabSz="52546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097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669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241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81313" defTabSz="5254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 b="1">
                <a:solidFill>
                  <a:srgbClr val="DDFFFF"/>
                </a:solidFill>
                <a:latin typeface="Comic Sans MS" charset="0"/>
              </a:rPr>
              <a:t>Effetto del Legame Idrogeno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71" name="Group 219"/>
          <p:cNvGrpSpPr>
            <a:grpSpLocks/>
          </p:cNvGrpSpPr>
          <p:nvPr/>
        </p:nvGrpSpPr>
        <p:grpSpPr bwMode="auto">
          <a:xfrm>
            <a:off x="457200" y="609601"/>
            <a:ext cx="3143250" cy="2688167"/>
            <a:chOff x="653" y="407"/>
            <a:chExt cx="2640" cy="1270"/>
          </a:xfrm>
        </p:grpSpPr>
        <p:sp>
          <p:nvSpPr>
            <p:cNvPr id="23554" name="Line 2"/>
            <p:cNvSpPr>
              <a:spLocks noChangeShapeType="1"/>
            </p:cNvSpPr>
            <p:nvPr/>
          </p:nvSpPr>
          <p:spPr bwMode="auto">
            <a:xfrm>
              <a:off x="1411" y="505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5" name="Oval 3"/>
            <p:cNvSpPr>
              <a:spLocks noChangeArrowheads="1"/>
            </p:cNvSpPr>
            <p:nvPr/>
          </p:nvSpPr>
          <p:spPr bwMode="auto">
            <a:xfrm>
              <a:off x="653" y="587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6" name="Oval 4"/>
            <p:cNvSpPr>
              <a:spLocks noChangeArrowheads="1"/>
            </p:cNvSpPr>
            <p:nvPr/>
          </p:nvSpPr>
          <p:spPr bwMode="auto">
            <a:xfrm>
              <a:off x="1315" y="41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7" name="Oval 5"/>
            <p:cNvSpPr>
              <a:spLocks noChangeArrowheads="1"/>
            </p:cNvSpPr>
            <p:nvPr/>
          </p:nvSpPr>
          <p:spPr bwMode="auto">
            <a:xfrm>
              <a:off x="3072" y="407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8" name="Oval 6"/>
            <p:cNvSpPr>
              <a:spLocks noChangeArrowheads="1"/>
            </p:cNvSpPr>
            <p:nvPr/>
          </p:nvSpPr>
          <p:spPr bwMode="auto">
            <a:xfrm>
              <a:off x="3101" y="1389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59" name="Oval 7"/>
            <p:cNvSpPr>
              <a:spLocks noChangeArrowheads="1"/>
            </p:cNvSpPr>
            <p:nvPr/>
          </p:nvSpPr>
          <p:spPr bwMode="auto">
            <a:xfrm>
              <a:off x="2429" y="1575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0" name="Oval 8"/>
            <p:cNvSpPr>
              <a:spLocks noChangeArrowheads="1"/>
            </p:cNvSpPr>
            <p:nvPr/>
          </p:nvSpPr>
          <p:spPr bwMode="auto">
            <a:xfrm>
              <a:off x="1872" y="148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1" name="Oval 9"/>
            <p:cNvSpPr>
              <a:spLocks noChangeArrowheads="1"/>
            </p:cNvSpPr>
            <p:nvPr/>
          </p:nvSpPr>
          <p:spPr bwMode="auto">
            <a:xfrm>
              <a:off x="1306" y="1405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2" name="Oval 10"/>
            <p:cNvSpPr>
              <a:spLocks noChangeArrowheads="1"/>
            </p:cNvSpPr>
            <p:nvPr/>
          </p:nvSpPr>
          <p:spPr bwMode="auto">
            <a:xfrm>
              <a:off x="662" y="1569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3" name="Oval 11"/>
            <p:cNvSpPr>
              <a:spLocks noChangeArrowheads="1"/>
            </p:cNvSpPr>
            <p:nvPr/>
          </p:nvSpPr>
          <p:spPr bwMode="auto">
            <a:xfrm>
              <a:off x="1267" y="1266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4" name="Oval 12"/>
            <p:cNvSpPr>
              <a:spLocks noChangeArrowheads="1"/>
            </p:cNvSpPr>
            <p:nvPr/>
          </p:nvSpPr>
          <p:spPr bwMode="auto">
            <a:xfrm>
              <a:off x="998" y="983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5" name="Oval 13"/>
            <p:cNvSpPr>
              <a:spLocks noChangeArrowheads="1"/>
            </p:cNvSpPr>
            <p:nvPr/>
          </p:nvSpPr>
          <p:spPr bwMode="auto">
            <a:xfrm>
              <a:off x="1546" y="1071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6" name="Oval 14"/>
            <p:cNvSpPr>
              <a:spLocks noChangeArrowheads="1"/>
            </p:cNvSpPr>
            <p:nvPr/>
          </p:nvSpPr>
          <p:spPr bwMode="auto">
            <a:xfrm>
              <a:off x="2189" y="911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7" name="Oval 15"/>
            <p:cNvSpPr>
              <a:spLocks noChangeArrowheads="1"/>
            </p:cNvSpPr>
            <p:nvPr/>
          </p:nvSpPr>
          <p:spPr bwMode="auto">
            <a:xfrm>
              <a:off x="2477" y="1184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8" name="Oval 16"/>
            <p:cNvSpPr>
              <a:spLocks noChangeArrowheads="1"/>
            </p:cNvSpPr>
            <p:nvPr/>
          </p:nvSpPr>
          <p:spPr bwMode="auto">
            <a:xfrm>
              <a:off x="2755" y="988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69" name="Oval 17"/>
            <p:cNvSpPr>
              <a:spLocks noChangeArrowheads="1"/>
            </p:cNvSpPr>
            <p:nvPr/>
          </p:nvSpPr>
          <p:spPr bwMode="auto">
            <a:xfrm>
              <a:off x="2150" y="772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0" name="Oval 18"/>
            <p:cNvSpPr>
              <a:spLocks noChangeArrowheads="1"/>
            </p:cNvSpPr>
            <p:nvPr/>
          </p:nvSpPr>
          <p:spPr bwMode="auto">
            <a:xfrm>
              <a:off x="2438" y="561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1" name="Oval 19"/>
            <p:cNvSpPr>
              <a:spLocks noChangeArrowheads="1"/>
            </p:cNvSpPr>
            <p:nvPr/>
          </p:nvSpPr>
          <p:spPr bwMode="auto">
            <a:xfrm>
              <a:off x="1862" y="495"/>
              <a:ext cx="192" cy="10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2" name="Oval 20"/>
            <p:cNvSpPr>
              <a:spLocks noChangeArrowheads="1"/>
            </p:cNvSpPr>
            <p:nvPr/>
          </p:nvSpPr>
          <p:spPr bwMode="auto">
            <a:xfrm>
              <a:off x="1603" y="695"/>
              <a:ext cx="192" cy="103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3" name="Line 21"/>
            <p:cNvSpPr>
              <a:spLocks noChangeShapeType="1"/>
            </p:cNvSpPr>
            <p:nvPr/>
          </p:nvSpPr>
          <p:spPr bwMode="auto">
            <a:xfrm>
              <a:off x="758" y="69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4" name="Line 22"/>
            <p:cNvSpPr>
              <a:spLocks noChangeShapeType="1"/>
            </p:cNvSpPr>
            <p:nvPr/>
          </p:nvSpPr>
          <p:spPr bwMode="auto">
            <a:xfrm rot="-5400000">
              <a:off x="1661" y="81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5" name="Line 23"/>
            <p:cNvSpPr>
              <a:spLocks noChangeShapeType="1"/>
            </p:cNvSpPr>
            <p:nvPr/>
          </p:nvSpPr>
          <p:spPr bwMode="auto">
            <a:xfrm rot="-5400000">
              <a:off x="2807" y="1256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6" name="Line 24"/>
            <p:cNvSpPr>
              <a:spLocks noChangeShapeType="1"/>
            </p:cNvSpPr>
            <p:nvPr/>
          </p:nvSpPr>
          <p:spPr bwMode="auto">
            <a:xfrm>
              <a:off x="3158" y="531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7" name="Line 25"/>
            <p:cNvSpPr>
              <a:spLocks noChangeShapeType="1"/>
            </p:cNvSpPr>
            <p:nvPr/>
          </p:nvSpPr>
          <p:spPr bwMode="auto">
            <a:xfrm rot="-5400000">
              <a:off x="1613" y="-17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8" name="Line 26"/>
            <p:cNvSpPr>
              <a:spLocks noChangeShapeType="1"/>
            </p:cNvSpPr>
            <p:nvPr/>
          </p:nvSpPr>
          <p:spPr bwMode="auto">
            <a:xfrm rot="-5400000">
              <a:off x="2304" y="-342"/>
              <a:ext cx="0" cy="161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79" name="Line 27"/>
            <p:cNvSpPr>
              <a:spLocks noChangeShapeType="1"/>
            </p:cNvSpPr>
            <p:nvPr/>
          </p:nvSpPr>
          <p:spPr bwMode="auto">
            <a:xfrm rot="-5400000">
              <a:off x="2826" y="248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0" name="Line 28"/>
            <p:cNvSpPr>
              <a:spLocks noChangeShapeType="1"/>
            </p:cNvSpPr>
            <p:nvPr/>
          </p:nvSpPr>
          <p:spPr bwMode="auto">
            <a:xfrm rot="-5400000">
              <a:off x="1040" y="238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1" name="Line 29"/>
            <p:cNvSpPr>
              <a:spLocks noChangeShapeType="1"/>
            </p:cNvSpPr>
            <p:nvPr/>
          </p:nvSpPr>
          <p:spPr bwMode="auto">
            <a:xfrm rot="-5400000">
              <a:off x="2324" y="644"/>
              <a:ext cx="0" cy="1613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2" name="Line 30"/>
            <p:cNvSpPr>
              <a:spLocks noChangeShapeType="1"/>
            </p:cNvSpPr>
            <p:nvPr/>
          </p:nvSpPr>
          <p:spPr bwMode="auto">
            <a:xfrm>
              <a:off x="2544" y="690"/>
              <a:ext cx="0" cy="864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3" name="Line 31"/>
            <p:cNvSpPr>
              <a:spLocks noChangeShapeType="1"/>
            </p:cNvSpPr>
            <p:nvPr/>
          </p:nvSpPr>
          <p:spPr bwMode="auto">
            <a:xfrm rot="-5400000">
              <a:off x="1002" y="1251"/>
              <a:ext cx="165" cy="57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prstDash val="lg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4" name="AutoShape 32"/>
            <p:cNvSpPr>
              <a:spLocks noChangeArrowheads="1"/>
            </p:cNvSpPr>
            <p:nvPr/>
          </p:nvSpPr>
          <p:spPr bwMode="auto">
            <a:xfrm rot="2825512">
              <a:off x="1032" y="1144"/>
              <a:ext cx="41" cy="65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5" name="AutoShape 33"/>
            <p:cNvSpPr>
              <a:spLocks noChangeArrowheads="1"/>
            </p:cNvSpPr>
            <p:nvPr/>
          </p:nvSpPr>
          <p:spPr bwMode="auto">
            <a:xfrm rot="2825512">
              <a:off x="2251" y="1057"/>
              <a:ext cx="42" cy="652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6" name="AutoShape 34"/>
            <p:cNvSpPr>
              <a:spLocks noChangeArrowheads="1"/>
            </p:cNvSpPr>
            <p:nvPr/>
          </p:nvSpPr>
          <p:spPr bwMode="auto">
            <a:xfrm rot="2825512">
              <a:off x="1387" y="564"/>
              <a:ext cx="41" cy="652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7" name="AutoShape 35"/>
            <p:cNvSpPr>
              <a:spLocks noChangeArrowheads="1"/>
            </p:cNvSpPr>
            <p:nvPr/>
          </p:nvSpPr>
          <p:spPr bwMode="auto">
            <a:xfrm rot="2825512">
              <a:off x="1944" y="635"/>
              <a:ext cx="41" cy="65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8" name="AutoShape 36"/>
            <p:cNvSpPr>
              <a:spLocks noChangeArrowheads="1"/>
            </p:cNvSpPr>
            <p:nvPr/>
          </p:nvSpPr>
          <p:spPr bwMode="auto">
            <a:xfrm rot="7251160">
              <a:off x="1660" y="1132"/>
              <a:ext cx="22" cy="57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89" name="AutoShape 37"/>
            <p:cNvSpPr>
              <a:spLocks noChangeArrowheads="1"/>
            </p:cNvSpPr>
            <p:nvPr/>
          </p:nvSpPr>
          <p:spPr bwMode="auto">
            <a:xfrm rot="7251160">
              <a:off x="2869" y="1045"/>
              <a:ext cx="22" cy="578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0" name="AutoShape 38"/>
            <p:cNvSpPr>
              <a:spLocks noChangeArrowheads="1"/>
            </p:cNvSpPr>
            <p:nvPr/>
          </p:nvSpPr>
          <p:spPr bwMode="auto">
            <a:xfrm rot="7251160">
              <a:off x="2581" y="654"/>
              <a:ext cx="22" cy="578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1" name="AutoShape 39"/>
            <p:cNvSpPr>
              <a:spLocks noChangeArrowheads="1"/>
            </p:cNvSpPr>
            <p:nvPr/>
          </p:nvSpPr>
          <p:spPr bwMode="auto">
            <a:xfrm rot="7251160">
              <a:off x="1996" y="561"/>
              <a:ext cx="22" cy="57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2" name="AutoShape 40"/>
            <p:cNvSpPr>
              <a:spLocks noChangeArrowheads="1"/>
            </p:cNvSpPr>
            <p:nvPr/>
          </p:nvSpPr>
          <p:spPr bwMode="auto">
            <a:xfrm rot="-1724318">
              <a:off x="1190" y="1060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3" name="AutoShape 41"/>
            <p:cNvSpPr>
              <a:spLocks noChangeArrowheads="1"/>
            </p:cNvSpPr>
            <p:nvPr/>
          </p:nvSpPr>
          <p:spPr bwMode="auto">
            <a:xfrm rot="-1724318">
              <a:off x="2390" y="968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4" name="AutoShape 42"/>
            <p:cNvSpPr>
              <a:spLocks noChangeArrowheads="1"/>
            </p:cNvSpPr>
            <p:nvPr/>
          </p:nvSpPr>
          <p:spPr bwMode="auto">
            <a:xfrm rot="-1724318">
              <a:off x="2054" y="567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5" name="AutoShape 43"/>
            <p:cNvSpPr>
              <a:spLocks noChangeArrowheads="1"/>
            </p:cNvSpPr>
            <p:nvPr/>
          </p:nvSpPr>
          <p:spPr bwMode="auto">
            <a:xfrm rot="-1724318">
              <a:off x="1507" y="495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6" name="AutoShape 44"/>
            <p:cNvSpPr>
              <a:spLocks noChangeArrowheads="1"/>
            </p:cNvSpPr>
            <p:nvPr/>
          </p:nvSpPr>
          <p:spPr bwMode="auto">
            <a:xfrm rot="2559210">
              <a:off x="2381" y="587"/>
              <a:ext cx="77" cy="227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7" name="AutoShape 45"/>
            <p:cNvSpPr>
              <a:spLocks noChangeArrowheads="1"/>
            </p:cNvSpPr>
            <p:nvPr/>
          </p:nvSpPr>
          <p:spPr bwMode="auto">
            <a:xfrm rot="13439377">
              <a:off x="2688" y="1040"/>
              <a:ext cx="77" cy="185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8" name="AutoShape 46"/>
            <p:cNvSpPr>
              <a:spLocks noChangeArrowheads="1"/>
            </p:cNvSpPr>
            <p:nvPr/>
          </p:nvSpPr>
          <p:spPr bwMode="auto">
            <a:xfrm rot="12826940">
              <a:off x="1498" y="1143"/>
              <a:ext cx="67" cy="133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599" name="AutoShape 47"/>
            <p:cNvSpPr>
              <a:spLocks noChangeArrowheads="1"/>
            </p:cNvSpPr>
            <p:nvPr/>
          </p:nvSpPr>
          <p:spPr bwMode="auto">
            <a:xfrm rot="2032439">
              <a:off x="1766" y="587"/>
              <a:ext cx="68" cy="134"/>
            </a:xfrm>
            <a:prstGeom prst="triangle">
              <a:avLst>
                <a:gd name="adj" fmla="val 50000"/>
              </a:avLst>
            </a:prstGeom>
            <a:solidFill>
              <a:srgbClr val="800000"/>
            </a:solidFill>
            <a:ln w="9525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0" name="Line 48"/>
            <p:cNvSpPr>
              <a:spLocks noChangeShapeType="1"/>
            </p:cNvSpPr>
            <p:nvPr/>
          </p:nvSpPr>
          <p:spPr bwMode="auto">
            <a:xfrm flipV="1">
              <a:off x="806" y="1348"/>
              <a:ext cx="346" cy="165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601" name="Text Box 49"/>
            <p:cNvSpPr txBox="1">
              <a:spLocks noChangeArrowheads="1"/>
            </p:cNvSpPr>
            <p:nvPr/>
          </p:nvSpPr>
          <p:spPr bwMode="auto">
            <a:xfrm rot="19214485">
              <a:off x="670" y="1359"/>
              <a:ext cx="501" cy="1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1400" b="1">
                  <a:solidFill>
                    <a:srgbClr val="000066"/>
                  </a:solidFill>
                </a:rPr>
                <a:t>1,54 Å</a:t>
              </a:r>
            </a:p>
          </p:txBody>
        </p:sp>
      </p:grpSp>
      <p:sp>
        <p:nvSpPr>
          <p:cNvPr id="23602" name="Text Box 50"/>
          <p:cNvSpPr txBox="1">
            <a:spLocks noChangeArrowheads="1"/>
          </p:cNvSpPr>
          <p:nvPr/>
        </p:nvSpPr>
        <p:spPr bwMode="auto">
          <a:xfrm>
            <a:off x="3943351" y="2082800"/>
            <a:ext cx="1731958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DIAMANTE</a:t>
            </a:r>
          </a:p>
        </p:txBody>
      </p:sp>
      <p:grpSp>
        <p:nvGrpSpPr>
          <p:cNvPr id="23772" name="Group 220"/>
          <p:cNvGrpSpPr>
            <a:grpSpLocks/>
          </p:cNvGrpSpPr>
          <p:nvPr/>
        </p:nvGrpSpPr>
        <p:grpSpPr bwMode="auto">
          <a:xfrm>
            <a:off x="-77390" y="3994152"/>
            <a:ext cx="5534025" cy="4845049"/>
            <a:chOff x="682" y="1707"/>
            <a:chExt cx="4648" cy="2289"/>
          </a:xfrm>
        </p:grpSpPr>
        <p:grpSp>
          <p:nvGrpSpPr>
            <p:cNvPr id="23603" name="Group 51"/>
            <p:cNvGrpSpPr>
              <a:grpSpLocks/>
            </p:cNvGrpSpPr>
            <p:nvPr/>
          </p:nvGrpSpPr>
          <p:grpSpPr bwMode="auto">
            <a:xfrm rot="653161">
              <a:off x="1760" y="1707"/>
              <a:ext cx="2646" cy="463"/>
              <a:chOff x="2676" y="4620"/>
              <a:chExt cx="3356" cy="1092"/>
            </a:xfrm>
          </p:grpSpPr>
          <p:sp>
            <p:nvSpPr>
              <p:cNvPr id="23604" name="AutoShape 52"/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05" name="AutoShape 53"/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06" name="AutoShape 54"/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07" name="AutoShape 55"/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08" name="AutoShape 56"/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09" name="AutoShape 57"/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0" name="Oval 58"/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1" name="Oval 59"/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2" name="Oval 60"/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3" name="Oval 61"/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4" name="Oval 62"/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5" name="Oval 63"/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6" name="Oval 64"/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7" name="Oval 65"/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8" name="Oval 66"/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19" name="Oval 67"/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0" name="Oval 68"/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1" name="Oval 69"/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2" name="Oval 70"/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3" name="Oval 71"/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4" name="Oval 72"/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5" name="Oval 73"/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6" name="Oval 74"/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7" name="Oval 75"/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8" name="Oval 76"/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29" name="Oval 77"/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0" name="Oval 78"/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1" name="Oval 79"/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632" name="Group 80"/>
            <p:cNvGrpSpPr>
              <a:grpSpLocks/>
            </p:cNvGrpSpPr>
            <p:nvPr/>
          </p:nvGrpSpPr>
          <p:grpSpPr bwMode="auto">
            <a:xfrm rot="653161">
              <a:off x="1238" y="2316"/>
              <a:ext cx="2647" cy="463"/>
              <a:chOff x="2676" y="4620"/>
              <a:chExt cx="3356" cy="1092"/>
            </a:xfrm>
          </p:grpSpPr>
          <p:sp>
            <p:nvSpPr>
              <p:cNvPr id="23633" name="AutoShape 81"/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4" name="AutoShape 82"/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5" name="AutoShape 83"/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6" name="AutoShape 84"/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7" name="AutoShape 85"/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8" name="AutoShape 86"/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39" name="Oval 87"/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0" name="Oval 88"/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1" name="Oval 89"/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2" name="Oval 90"/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3" name="Oval 91"/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4" name="Oval 92"/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5" name="Oval 93"/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6" name="Oval 94"/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7" name="Oval 95"/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8" name="Oval 96"/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49" name="Oval 97"/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0" name="Oval 98"/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1" name="Oval 99"/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2" name="Oval 100"/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3" name="Oval 101"/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4" name="Oval 102"/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5" name="Oval 103"/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6" name="Oval 104"/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7" name="Oval 105"/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8" name="Oval 106"/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59" name="Oval 107"/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0" name="Oval 108"/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661" name="Group 109"/>
            <p:cNvGrpSpPr>
              <a:grpSpLocks/>
            </p:cNvGrpSpPr>
            <p:nvPr/>
          </p:nvGrpSpPr>
          <p:grpSpPr bwMode="auto">
            <a:xfrm rot="653161">
              <a:off x="1760" y="2925"/>
              <a:ext cx="2646" cy="462"/>
              <a:chOff x="2676" y="4620"/>
              <a:chExt cx="3356" cy="1092"/>
            </a:xfrm>
          </p:grpSpPr>
          <p:sp>
            <p:nvSpPr>
              <p:cNvPr id="23662" name="AutoShape 110"/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3" name="AutoShape 111"/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4" name="AutoShape 112"/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5" name="AutoShape 113"/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6" name="AutoShape 114"/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7" name="AutoShape 115"/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8" name="Oval 116"/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69" name="Oval 117"/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0" name="Oval 118"/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1" name="Oval 119"/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2" name="Oval 120"/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3" name="Oval 121"/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4" name="Oval 122"/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5" name="Oval 123"/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6" name="Oval 124"/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7" name="Oval 125"/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8" name="Oval 126"/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79" name="Oval 127"/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0" name="Oval 128"/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1" name="Oval 129"/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2" name="Oval 130"/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3" name="Oval 131"/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4" name="Oval 132"/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5" name="Oval 133"/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6" name="Oval 134"/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7" name="Oval 135"/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8" name="Oval 136"/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89" name="Oval 137"/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690" name="Group 138"/>
            <p:cNvGrpSpPr>
              <a:grpSpLocks/>
            </p:cNvGrpSpPr>
            <p:nvPr/>
          </p:nvGrpSpPr>
          <p:grpSpPr bwMode="auto">
            <a:xfrm rot="653161">
              <a:off x="1238" y="3533"/>
              <a:ext cx="2647" cy="463"/>
              <a:chOff x="2676" y="4620"/>
              <a:chExt cx="3356" cy="1092"/>
            </a:xfrm>
          </p:grpSpPr>
          <p:sp>
            <p:nvSpPr>
              <p:cNvPr id="23691" name="AutoShape 139"/>
              <p:cNvSpPr>
                <a:spLocks noChangeArrowheads="1"/>
              </p:cNvSpPr>
              <p:nvPr/>
            </p:nvSpPr>
            <p:spPr bwMode="auto">
              <a:xfrm>
                <a:off x="2736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2" name="AutoShape 140"/>
              <p:cNvSpPr>
                <a:spLocks noChangeArrowheads="1"/>
              </p:cNvSpPr>
              <p:nvPr/>
            </p:nvSpPr>
            <p:spPr bwMode="auto">
              <a:xfrm>
                <a:off x="2736" y="5328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3" name="AutoShape 141"/>
              <p:cNvSpPr>
                <a:spLocks noChangeArrowheads="1"/>
              </p:cNvSpPr>
              <p:nvPr/>
            </p:nvSpPr>
            <p:spPr bwMode="auto">
              <a:xfrm>
                <a:off x="3708" y="4824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4" name="AutoShape 142"/>
              <p:cNvSpPr>
                <a:spLocks noChangeArrowheads="1"/>
              </p:cNvSpPr>
              <p:nvPr/>
            </p:nvSpPr>
            <p:spPr bwMode="auto">
              <a:xfrm>
                <a:off x="3716" y="5160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5" name="AutoShape 143"/>
              <p:cNvSpPr>
                <a:spLocks noChangeArrowheads="1"/>
              </p:cNvSpPr>
              <p:nvPr/>
            </p:nvSpPr>
            <p:spPr bwMode="auto">
              <a:xfrm>
                <a:off x="4680" y="4656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6" name="AutoShape 144"/>
              <p:cNvSpPr>
                <a:spLocks noChangeArrowheads="1"/>
              </p:cNvSpPr>
              <p:nvPr/>
            </p:nvSpPr>
            <p:spPr bwMode="auto">
              <a:xfrm>
                <a:off x="4692" y="4992"/>
                <a:ext cx="1296" cy="336"/>
              </a:xfrm>
              <a:prstGeom prst="hexagon">
                <a:avLst>
                  <a:gd name="adj" fmla="val 96429"/>
                  <a:gd name="vf" fmla="val 115470"/>
                </a:avLst>
              </a:prstGeom>
              <a:solidFill>
                <a:srgbClr val="FFCC00"/>
              </a:solidFill>
              <a:ln w="9525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7" name="Oval 145"/>
              <p:cNvSpPr>
                <a:spLocks noChangeArrowheads="1"/>
              </p:cNvSpPr>
              <p:nvPr/>
            </p:nvSpPr>
            <p:spPr bwMode="auto">
              <a:xfrm>
                <a:off x="3000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8" name="Oval 146"/>
              <p:cNvSpPr>
                <a:spLocks noChangeArrowheads="1"/>
              </p:cNvSpPr>
              <p:nvPr/>
            </p:nvSpPr>
            <p:spPr bwMode="auto">
              <a:xfrm>
                <a:off x="268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699" name="Oval 147"/>
              <p:cNvSpPr>
                <a:spLocks noChangeArrowheads="1"/>
              </p:cNvSpPr>
              <p:nvPr/>
            </p:nvSpPr>
            <p:spPr bwMode="auto">
              <a:xfrm>
                <a:off x="26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0" name="Oval 148"/>
              <p:cNvSpPr>
                <a:spLocks noChangeArrowheads="1"/>
              </p:cNvSpPr>
              <p:nvPr/>
            </p:nvSpPr>
            <p:spPr bwMode="auto">
              <a:xfrm>
                <a:off x="3000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1" name="Oval 149"/>
              <p:cNvSpPr>
                <a:spLocks noChangeArrowheads="1"/>
              </p:cNvSpPr>
              <p:nvPr/>
            </p:nvSpPr>
            <p:spPr bwMode="auto">
              <a:xfrm>
                <a:off x="3672" y="561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2" name="Oval 150"/>
              <p:cNvSpPr>
                <a:spLocks noChangeArrowheads="1"/>
              </p:cNvSpPr>
              <p:nvPr/>
            </p:nvSpPr>
            <p:spPr bwMode="auto">
              <a:xfrm>
                <a:off x="397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3" name="Oval 151"/>
              <p:cNvSpPr>
                <a:spLocks noChangeArrowheads="1"/>
              </p:cNvSpPr>
              <p:nvPr/>
            </p:nvSpPr>
            <p:spPr bwMode="auto">
              <a:xfrm>
                <a:off x="3672" y="528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4" name="Oval 152"/>
              <p:cNvSpPr>
                <a:spLocks noChangeArrowheads="1"/>
              </p:cNvSpPr>
              <p:nvPr/>
            </p:nvSpPr>
            <p:spPr bwMode="auto">
              <a:xfrm>
                <a:off x="397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5" name="Oval 153"/>
              <p:cNvSpPr>
                <a:spLocks noChangeArrowheads="1"/>
              </p:cNvSpPr>
              <p:nvPr/>
            </p:nvSpPr>
            <p:spPr bwMode="auto">
              <a:xfrm>
                <a:off x="3672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6" name="Oval 154"/>
              <p:cNvSpPr>
                <a:spLocks noChangeArrowheads="1"/>
              </p:cNvSpPr>
              <p:nvPr/>
            </p:nvSpPr>
            <p:spPr bwMode="auto">
              <a:xfrm>
                <a:off x="3000" y="4948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7" name="Oval 155"/>
              <p:cNvSpPr>
                <a:spLocks noChangeArrowheads="1"/>
              </p:cNvSpPr>
              <p:nvPr/>
            </p:nvSpPr>
            <p:spPr bwMode="auto">
              <a:xfrm>
                <a:off x="397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8" name="Oval 156"/>
              <p:cNvSpPr>
                <a:spLocks noChangeArrowheads="1"/>
              </p:cNvSpPr>
              <p:nvPr/>
            </p:nvSpPr>
            <p:spPr bwMode="auto">
              <a:xfrm>
                <a:off x="4656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09" name="Oval 157"/>
              <p:cNvSpPr>
                <a:spLocks noChangeArrowheads="1"/>
              </p:cNvSpPr>
              <p:nvPr/>
            </p:nvSpPr>
            <p:spPr bwMode="auto">
              <a:xfrm>
                <a:off x="4656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0" name="Oval 158"/>
              <p:cNvSpPr>
                <a:spLocks noChangeArrowheads="1"/>
              </p:cNvSpPr>
              <p:nvPr/>
            </p:nvSpPr>
            <p:spPr bwMode="auto">
              <a:xfrm>
                <a:off x="4656" y="5456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1" name="Oval 159"/>
              <p:cNvSpPr>
                <a:spLocks noChangeArrowheads="1"/>
              </p:cNvSpPr>
              <p:nvPr/>
            </p:nvSpPr>
            <p:spPr bwMode="auto">
              <a:xfrm>
                <a:off x="4952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2" name="Oval 160"/>
              <p:cNvSpPr>
                <a:spLocks noChangeArrowheads="1"/>
              </p:cNvSpPr>
              <p:nvPr/>
            </p:nvSpPr>
            <p:spPr bwMode="auto">
              <a:xfrm>
                <a:off x="4952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3" name="Oval 161"/>
              <p:cNvSpPr>
                <a:spLocks noChangeArrowheads="1"/>
              </p:cNvSpPr>
              <p:nvPr/>
            </p:nvSpPr>
            <p:spPr bwMode="auto">
              <a:xfrm>
                <a:off x="4952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4" name="Oval 162"/>
              <p:cNvSpPr>
                <a:spLocks noChangeArrowheads="1"/>
              </p:cNvSpPr>
              <p:nvPr/>
            </p:nvSpPr>
            <p:spPr bwMode="auto">
              <a:xfrm>
                <a:off x="5616" y="5284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5" name="Oval 163"/>
              <p:cNvSpPr>
                <a:spLocks noChangeArrowheads="1"/>
              </p:cNvSpPr>
              <p:nvPr/>
            </p:nvSpPr>
            <p:spPr bwMode="auto">
              <a:xfrm>
                <a:off x="5928" y="5112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6" name="Oval 164"/>
              <p:cNvSpPr>
                <a:spLocks noChangeArrowheads="1"/>
              </p:cNvSpPr>
              <p:nvPr/>
            </p:nvSpPr>
            <p:spPr bwMode="auto">
              <a:xfrm>
                <a:off x="5616" y="494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7" name="Oval 165"/>
              <p:cNvSpPr>
                <a:spLocks noChangeArrowheads="1"/>
              </p:cNvSpPr>
              <p:nvPr/>
            </p:nvSpPr>
            <p:spPr bwMode="auto">
              <a:xfrm>
                <a:off x="5928" y="478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18" name="Oval 166"/>
              <p:cNvSpPr>
                <a:spLocks noChangeArrowheads="1"/>
              </p:cNvSpPr>
              <p:nvPr/>
            </p:nvSpPr>
            <p:spPr bwMode="auto">
              <a:xfrm>
                <a:off x="5616" y="4620"/>
                <a:ext cx="104" cy="96"/>
              </a:xfrm>
              <a:prstGeom prst="ellipse">
                <a:avLst/>
              </a:prstGeom>
              <a:solidFill>
                <a:srgbClr val="FF6600"/>
              </a:solidFill>
              <a:ln w="9525">
                <a:solidFill>
                  <a:srgbClr val="FF6600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719" name="Group 167"/>
            <p:cNvGrpSpPr>
              <a:grpSpLocks/>
            </p:cNvGrpSpPr>
            <p:nvPr/>
          </p:nvGrpSpPr>
          <p:grpSpPr bwMode="auto">
            <a:xfrm>
              <a:off x="1997" y="1793"/>
              <a:ext cx="117" cy="2107"/>
              <a:chOff x="2496" y="3725"/>
              <a:chExt cx="147" cy="4916"/>
            </a:xfrm>
          </p:grpSpPr>
          <p:sp>
            <p:nvSpPr>
              <p:cNvPr id="23720" name="Line 168"/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1" name="Line 169"/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2" name="Line 170"/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3" name="Line 171"/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4" name="Line 172"/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5" name="Line 173"/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6" name="Line 174"/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7" name="Line 175"/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8" name="Line 176"/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29" name="Line 177"/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0" name="Line 178"/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1" name="Line 179"/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2" name="Line 180"/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733" name="Group 181"/>
            <p:cNvGrpSpPr>
              <a:grpSpLocks/>
            </p:cNvGrpSpPr>
            <p:nvPr/>
          </p:nvGrpSpPr>
          <p:grpSpPr bwMode="auto">
            <a:xfrm>
              <a:off x="2782" y="1801"/>
              <a:ext cx="117" cy="2107"/>
              <a:chOff x="2496" y="3725"/>
              <a:chExt cx="147" cy="4916"/>
            </a:xfrm>
          </p:grpSpPr>
          <p:sp>
            <p:nvSpPr>
              <p:cNvPr id="23734" name="Line 182"/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5" name="Line 183"/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6" name="Line 184"/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7" name="Line 185"/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8" name="Line 186"/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39" name="Line 187"/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0" name="Line 188"/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1" name="Line 189"/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2" name="Line 190"/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3" name="Line 191"/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4" name="Line 192"/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5" name="Line 193"/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6" name="Line 194"/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grpSp>
          <p:nvGrpSpPr>
            <p:cNvPr id="23747" name="Group 195"/>
            <p:cNvGrpSpPr>
              <a:grpSpLocks/>
            </p:cNvGrpSpPr>
            <p:nvPr/>
          </p:nvGrpSpPr>
          <p:grpSpPr bwMode="auto">
            <a:xfrm>
              <a:off x="3578" y="1801"/>
              <a:ext cx="118" cy="2107"/>
              <a:chOff x="2496" y="3725"/>
              <a:chExt cx="147" cy="4916"/>
            </a:xfrm>
          </p:grpSpPr>
          <p:sp>
            <p:nvSpPr>
              <p:cNvPr id="23748" name="Line 196"/>
              <p:cNvSpPr>
                <a:spLocks noChangeShapeType="1"/>
              </p:cNvSpPr>
              <p:nvPr/>
            </p:nvSpPr>
            <p:spPr bwMode="auto">
              <a:xfrm>
                <a:off x="2496" y="4368"/>
                <a:ext cx="0" cy="427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49" name="Line 197"/>
              <p:cNvSpPr>
                <a:spLocks noChangeShapeType="1"/>
              </p:cNvSpPr>
              <p:nvPr/>
            </p:nvSpPr>
            <p:spPr bwMode="auto">
              <a:xfrm>
                <a:off x="2575" y="4032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0" name="Line 198"/>
              <p:cNvSpPr>
                <a:spLocks noChangeShapeType="1"/>
              </p:cNvSpPr>
              <p:nvPr/>
            </p:nvSpPr>
            <p:spPr bwMode="auto">
              <a:xfrm>
                <a:off x="2575" y="4352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1" name="Line 199"/>
              <p:cNvSpPr>
                <a:spLocks noChangeShapeType="1"/>
              </p:cNvSpPr>
              <p:nvPr/>
            </p:nvSpPr>
            <p:spPr bwMode="auto">
              <a:xfrm>
                <a:off x="2575" y="556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2" name="Line 200"/>
              <p:cNvSpPr>
                <a:spLocks noChangeShapeType="1"/>
              </p:cNvSpPr>
              <p:nvPr/>
            </p:nvSpPr>
            <p:spPr bwMode="auto">
              <a:xfrm flipH="1">
                <a:off x="2571" y="5883"/>
                <a:ext cx="4" cy="8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3" name="Line 201"/>
              <p:cNvSpPr>
                <a:spLocks noChangeShapeType="1"/>
              </p:cNvSpPr>
              <p:nvPr/>
            </p:nvSpPr>
            <p:spPr bwMode="auto">
              <a:xfrm>
                <a:off x="2575" y="6889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4" name="Line 202"/>
              <p:cNvSpPr>
                <a:spLocks noChangeShapeType="1"/>
              </p:cNvSpPr>
              <p:nvPr/>
            </p:nvSpPr>
            <p:spPr bwMode="auto">
              <a:xfrm>
                <a:off x="2575" y="7218"/>
                <a:ext cx="0" cy="110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5" name="Line 203"/>
              <p:cNvSpPr>
                <a:spLocks noChangeShapeType="1"/>
              </p:cNvSpPr>
              <p:nvPr/>
            </p:nvSpPr>
            <p:spPr bwMode="auto">
              <a:xfrm flipH="1">
                <a:off x="2628" y="3725"/>
                <a:ext cx="7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6" name="Line 204"/>
              <p:cNvSpPr>
                <a:spLocks noChangeShapeType="1"/>
              </p:cNvSpPr>
              <p:nvPr/>
            </p:nvSpPr>
            <p:spPr bwMode="auto">
              <a:xfrm>
                <a:off x="2627" y="4300"/>
                <a:ext cx="0" cy="84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7" name="Line 205"/>
              <p:cNvSpPr>
                <a:spLocks noChangeShapeType="1"/>
              </p:cNvSpPr>
              <p:nvPr/>
            </p:nvSpPr>
            <p:spPr bwMode="auto">
              <a:xfrm>
                <a:off x="2635" y="5254"/>
                <a:ext cx="8" cy="55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8" name="Line 206"/>
              <p:cNvSpPr>
                <a:spLocks noChangeShapeType="1"/>
              </p:cNvSpPr>
              <p:nvPr/>
            </p:nvSpPr>
            <p:spPr bwMode="auto">
              <a:xfrm flipH="1">
                <a:off x="2631" y="5816"/>
                <a:ext cx="4" cy="62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59" name="Line 207"/>
              <p:cNvSpPr>
                <a:spLocks noChangeShapeType="1"/>
              </p:cNvSpPr>
              <p:nvPr/>
            </p:nvSpPr>
            <p:spPr bwMode="auto">
              <a:xfrm>
                <a:off x="2635" y="6559"/>
                <a:ext cx="0" cy="59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3760" name="Line 208"/>
              <p:cNvSpPr>
                <a:spLocks noChangeShapeType="1"/>
              </p:cNvSpPr>
              <p:nvPr/>
            </p:nvSpPr>
            <p:spPr bwMode="auto">
              <a:xfrm>
                <a:off x="2635" y="7195"/>
                <a:ext cx="0" cy="78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3761" name="Line 209"/>
            <p:cNvSpPr>
              <a:spLocks noChangeShapeType="1"/>
            </p:cNvSpPr>
            <p:nvPr/>
          </p:nvSpPr>
          <p:spPr bwMode="auto">
            <a:xfrm>
              <a:off x="4570" y="2171"/>
              <a:ext cx="0" cy="412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62" name="Text Box 210"/>
            <p:cNvSpPr txBox="1">
              <a:spLocks noChangeArrowheads="1"/>
            </p:cNvSpPr>
            <p:nvPr/>
          </p:nvSpPr>
          <p:spPr bwMode="auto">
            <a:xfrm rot="21598098">
              <a:off x="4539" y="2304"/>
              <a:ext cx="791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3,35 Å</a:t>
              </a:r>
            </a:p>
          </p:txBody>
        </p:sp>
        <p:sp>
          <p:nvSpPr>
            <p:cNvPr id="23763" name="Line 211"/>
            <p:cNvSpPr>
              <a:spLocks noChangeShapeType="1"/>
            </p:cNvSpPr>
            <p:nvPr/>
          </p:nvSpPr>
          <p:spPr bwMode="auto">
            <a:xfrm rot="5400000">
              <a:off x="1498" y="2404"/>
              <a:ext cx="0" cy="768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 type="stealth" w="sm" len="lg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3764" name="Text Box 212"/>
            <p:cNvSpPr txBox="1">
              <a:spLocks noChangeArrowheads="1"/>
            </p:cNvSpPr>
            <p:nvPr/>
          </p:nvSpPr>
          <p:spPr bwMode="auto">
            <a:xfrm rot="21598098">
              <a:off x="682" y="2818"/>
              <a:ext cx="855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>
                  <a:solidFill>
                    <a:srgbClr val="000066"/>
                  </a:solidFill>
                  <a:latin typeface="Arial" charset="0"/>
                </a:rPr>
                <a:t>1, 42 Å</a:t>
              </a:r>
            </a:p>
          </p:txBody>
        </p:sp>
        <p:sp>
          <p:nvSpPr>
            <p:cNvPr id="23765" name="Text Box 213"/>
            <p:cNvSpPr txBox="1">
              <a:spLocks noChangeArrowheads="1"/>
            </p:cNvSpPr>
            <p:nvPr/>
          </p:nvSpPr>
          <p:spPr bwMode="auto">
            <a:xfrm rot="21598098">
              <a:off x="1349" y="1808"/>
              <a:ext cx="26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 b="1">
                  <a:solidFill>
                    <a:srgbClr val="000066"/>
                  </a:solidFill>
                  <a:latin typeface="Arial" charset="0"/>
                </a:rPr>
                <a:t>B</a:t>
              </a:r>
              <a:endParaRPr lang="it-IT" sz="22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3766" name="Text Box 214"/>
            <p:cNvSpPr txBox="1">
              <a:spLocks noChangeArrowheads="1"/>
            </p:cNvSpPr>
            <p:nvPr/>
          </p:nvSpPr>
          <p:spPr bwMode="auto">
            <a:xfrm rot="21598098">
              <a:off x="927" y="2384"/>
              <a:ext cx="26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 b="1">
                  <a:solidFill>
                    <a:srgbClr val="000066"/>
                  </a:solidFill>
                  <a:latin typeface="Arial" charset="0"/>
                </a:rPr>
                <a:t>A</a:t>
              </a:r>
              <a:endParaRPr lang="it-IT" sz="22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3767" name="Text Box 215"/>
            <p:cNvSpPr txBox="1">
              <a:spLocks noChangeArrowheads="1"/>
            </p:cNvSpPr>
            <p:nvPr/>
          </p:nvSpPr>
          <p:spPr bwMode="auto">
            <a:xfrm rot="21598098">
              <a:off x="927" y="3624"/>
              <a:ext cx="26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 b="1">
                  <a:solidFill>
                    <a:srgbClr val="000066"/>
                  </a:solidFill>
                  <a:latin typeface="Arial" charset="0"/>
                </a:rPr>
                <a:t>A</a:t>
              </a:r>
              <a:endParaRPr lang="it-IT" sz="2200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23768" name="Text Box 216"/>
            <p:cNvSpPr txBox="1">
              <a:spLocks noChangeArrowheads="1"/>
            </p:cNvSpPr>
            <p:nvPr/>
          </p:nvSpPr>
          <p:spPr bwMode="auto">
            <a:xfrm rot="21598098">
              <a:off x="1349" y="3037"/>
              <a:ext cx="262" cy="18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200" b="1">
                  <a:solidFill>
                    <a:srgbClr val="000066"/>
                  </a:solidFill>
                  <a:latin typeface="Arial" charset="0"/>
                </a:rPr>
                <a:t>B</a:t>
              </a:r>
              <a:endParaRPr lang="it-IT" sz="2200">
                <a:solidFill>
                  <a:srgbClr val="000066"/>
                </a:solidFill>
                <a:latin typeface="Arial" charset="0"/>
              </a:endParaRPr>
            </a:p>
          </p:txBody>
        </p:sp>
      </p:grpSp>
      <p:sp>
        <p:nvSpPr>
          <p:cNvPr id="23769" name="Text Box 217"/>
          <p:cNvSpPr txBox="1">
            <a:spLocks noChangeArrowheads="1"/>
          </p:cNvSpPr>
          <p:nvPr/>
        </p:nvSpPr>
        <p:spPr bwMode="auto">
          <a:xfrm>
            <a:off x="4402932" y="8128000"/>
            <a:ext cx="1458446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GRAFITE</a:t>
            </a:r>
          </a:p>
        </p:txBody>
      </p:sp>
      <p:sp>
        <p:nvSpPr>
          <p:cNvPr id="23770" name="Text Box 218"/>
          <p:cNvSpPr txBox="1">
            <a:spLocks noChangeArrowheads="1"/>
          </p:cNvSpPr>
          <p:nvPr/>
        </p:nvSpPr>
        <p:spPr bwMode="auto">
          <a:xfrm>
            <a:off x="2971800" y="0"/>
            <a:ext cx="3333002" cy="4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33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SOLIDI COVALENTI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Oval 2"/>
          <p:cNvSpPr>
            <a:spLocks noChangeArrowheads="1"/>
          </p:cNvSpPr>
          <p:nvPr/>
        </p:nvSpPr>
        <p:spPr bwMode="auto">
          <a:xfrm>
            <a:off x="391717" y="1096434"/>
            <a:ext cx="391715" cy="73236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79" name="Oval 3"/>
          <p:cNvSpPr>
            <a:spLocks noChangeArrowheads="1"/>
          </p:cNvSpPr>
          <p:nvPr/>
        </p:nvSpPr>
        <p:spPr bwMode="auto">
          <a:xfrm>
            <a:off x="358379" y="2326218"/>
            <a:ext cx="458390" cy="859367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0" name="Oval 4"/>
          <p:cNvSpPr>
            <a:spLocks noChangeArrowheads="1"/>
          </p:cNvSpPr>
          <p:nvPr/>
        </p:nvSpPr>
        <p:spPr bwMode="auto">
          <a:xfrm>
            <a:off x="325042" y="3685118"/>
            <a:ext cx="525065" cy="971549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1" name="Oval 5"/>
          <p:cNvSpPr>
            <a:spLocks noChangeArrowheads="1"/>
          </p:cNvSpPr>
          <p:nvPr/>
        </p:nvSpPr>
        <p:spPr bwMode="auto">
          <a:xfrm>
            <a:off x="245269" y="5154085"/>
            <a:ext cx="685800" cy="1274233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2" name="Oval 6"/>
          <p:cNvSpPr>
            <a:spLocks noChangeArrowheads="1"/>
          </p:cNvSpPr>
          <p:nvPr/>
        </p:nvSpPr>
        <p:spPr bwMode="auto">
          <a:xfrm>
            <a:off x="163117" y="6925734"/>
            <a:ext cx="848915" cy="1547284"/>
          </a:xfrm>
          <a:prstGeom prst="ellipse">
            <a:avLst/>
          </a:prstGeom>
          <a:solidFill>
            <a:schemeClr val="accent1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3" name="Oval 7"/>
          <p:cNvSpPr>
            <a:spLocks noChangeArrowheads="1"/>
          </p:cNvSpPr>
          <p:nvPr/>
        </p:nvSpPr>
        <p:spPr bwMode="auto">
          <a:xfrm>
            <a:off x="1514475" y="1172634"/>
            <a:ext cx="322660" cy="582084"/>
          </a:xfrm>
          <a:prstGeom prst="ellipse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4" name="Oval 8"/>
          <p:cNvSpPr>
            <a:spLocks noChangeArrowheads="1"/>
          </p:cNvSpPr>
          <p:nvPr/>
        </p:nvSpPr>
        <p:spPr bwMode="auto">
          <a:xfrm>
            <a:off x="1487091" y="2415118"/>
            <a:ext cx="377428" cy="681567"/>
          </a:xfrm>
          <a:prstGeom prst="ellipse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5" name="Oval 9"/>
          <p:cNvSpPr>
            <a:spLocks noChangeArrowheads="1"/>
          </p:cNvSpPr>
          <p:nvPr/>
        </p:nvSpPr>
        <p:spPr bwMode="auto">
          <a:xfrm>
            <a:off x="1459707" y="3786717"/>
            <a:ext cx="432197" cy="770467"/>
          </a:xfrm>
          <a:prstGeom prst="ellipse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6" name="Oval 10"/>
          <p:cNvSpPr>
            <a:spLocks noChangeArrowheads="1"/>
          </p:cNvSpPr>
          <p:nvPr/>
        </p:nvSpPr>
        <p:spPr bwMode="auto">
          <a:xfrm>
            <a:off x="1394223" y="5285318"/>
            <a:ext cx="564356" cy="1009649"/>
          </a:xfrm>
          <a:prstGeom prst="ellipse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7" name="Oval 11"/>
          <p:cNvSpPr>
            <a:spLocks noChangeArrowheads="1"/>
          </p:cNvSpPr>
          <p:nvPr/>
        </p:nvSpPr>
        <p:spPr bwMode="auto">
          <a:xfrm>
            <a:off x="1326357" y="7086600"/>
            <a:ext cx="698897" cy="1227667"/>
          </a:xfrm>
          <a:prstGeom prst="ellipse">
            <a:avLst/>
          </a:prstGeom>
          <a:solidFill>
            <a:srgbClr val="FF9933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8" name="Oval 12"/>
          <p:cNvSpPr>
            <a:spLocks noChangeArrowheads="1"/>
          </p:cNvSpPr>
          <p:nvPr/>
        </p:nvSpPr>
        <p:spPr bwMode="auto">
          <a:xfrm>
            <a:off x="2596753" y="1244601"/>
            <a:ext cx="252413" cy="43603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89" name="Oval 13"/>
          <p:cNvSpPr>
            <a:spLocks noChangeArrowheads="1"/>
          </p:cNvSpPr>
          <p:nvPr/>
        </p:nvSpPr>
        <p:spPr bwMode="auto">
          <a:xfrm>
            <a:off x="2575322" y="2499785"/>
            <a:ext cx="295275" cy="512233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0" name="Oval 14"/>
          <p:cNvSpPr>
            <a:spLocks noChangeArrowheads="1"/>
          </p:cNvSpPr>
          <p:nvPr/>
        </p:nvSpPr>
        <p:spPr bwMode="auto">
          <a:xfrm>
            <a:off x="2553891" y="3881967"/>
            <a:ext cx="338138" cy="577851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1" name="Oval 15"/>
          <p:cNvSpPr>
            <a:spLocks noChangeArrowheads="1"/>
          </p:cNvSpPr>
          <p:nvPr/>
        </p:nvSpPr>
        <p:spPr bwMode="auto">
          <a:xfrm>
            <a:off x="2502694" y="5412318"/>
            <a:ext cx="441722" cy="75776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2" name="Oval 16"/>
          <p:cNvSpPr>
            <a:spLocks noChangeArrowheads="1"/>
          </p:cNvSpPr>
          <p:nvPr/>
        </p:nvSpPr>
        <p:spPr bwMode="auto">
          <a:xfrm>
            <a:off x="2449116" y="7239000"/>
            <a:ext cx="547688" cy="922867"/>
          </a:xfrm>
          <a:prstGeom prst="ellipse">
            <a:avLst/>
          </a:prstGeom>
          <a:solidFill>
            <a:schemeClr val="accent2">
              <a:alpha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3" name="Oval 17"/>
          <p:cNvSpPr>
            <a:spLocks noChangeArrowheads="1"/>
          </p:cNvSpPr>
          <p:nvPr/>
        </p:nvSpPr>
        <p:spPr bwMode="auto">
          <a:xfrm>
            <a:off x="3623073" y="1261533"/>
            <a:ext cx="220265" cy="400051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4" name="Oval 18"/>
          <p:cNvSpPr>
            <a:spLocks noChangeArrowheads="1"/>
          </p:cNvSpPr>
          <p:nvPr/>
        </p:nvSpPr>
        <p:spPr bwMode="auto">
          <a:xfrm>
            <a:off x="3604023" y="2520951"/>
            <a:ext cx="258365" cy="469900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5" name="Oval 19"/>
          <p:cNvSpPr>
            <a:spLocks noChangeArrowheads="1"/>
          </p:cNvSpPr>
          <p:nvPr/>
        </p:nvSpPr>
        <p:spPr bwMode="auto">
          <a:xfrm>
            <a:off x="3584973" y="3905251"/>
            <a:ext cx="296465" cy="531283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6" name="Oval 20"/>
          <p:cNvSpPr>
            <a:spLocks noChangeArrowheads="1"/>
          </p:cNvSpPr>
          <p:nvPr/>
        </p:nvSpPr>
        <p:spPr bwMode="auto">
          <a:xfrm>
            <a:off x="3540918" y="5444067"/>
            <a:ext cx="385763" cy="694267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7" name="Oval 21"/>
          <p:cNvSpPr>
            <a:spLocks noChangeArrowheads="1"/>
          </p:cNvSpPr>
          <p:nvPr/>
        </p:nvSpPr>
        <p:spPr bwMode="auto">
          <a:xfrm>
            <a:off x="3494485" y="7277100"/>
            <a:ext cx="477440" cy="846667"/>
          </a:xfrm>
          <a:prstGeom prst="ellipse">
            <a:avLst/>
          </a:prstGeom>
          <a:solidFill>
            <a:srgbClr val="FF33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8" name="Oval 22"/>
          <p:cNvSpPr>
            <a:spLocks noChangeArrowheads="1"/>
          </p:cNvSpPr>
          <p:nvPr/>
        </p:nvSpPr>
        <p:spPr bwMode="auto">
          <a:xfrm>
            <a:off x="4570810" y="1305984"/>
            <a:ext cx="165497" cy="313267"/>
          </a:xfrm>
          <a:prstGeom prst="ellipse">
            <a:avLst/>
          </a:prstGeom>
          <a:solidFill>
            <a:srgbClr val="A50021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599" name="Oval 23"/>
          <p:cNvSpPr>
            <a:spLocks noChangeArrowheads="1"/>
          </p:cNvSpPr>
          <p:nvPr/>
        </p:nvSpPr>
        <p:spPr bwMode="auto">
          <a:xfrm>
            <a:off x="4556522" y="2571751"/>
            <a:ext cx="194072" cy="368300"/>
          </a:xfrm>
          <a:prstGeom prst="ellipse">
            <a:avLst/>
          </a:prstGeom>
          <a:solidFill>
            <a:srgbClr val="A50021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0" name="Oval 24"/>
          <p:cNvSpPr>
            <a:spLocks noChangeArrowheads="1"/>
          </p:cNvSpPr>
          <p:nvPr/>
        </p:nvSpPr>
        <p:spPr bwMode="auto">
          <a:xfrm>
            <a:off x="4542235" y="3962400"/>
            <a:ext cx="222647" cy="416984"/>
          </a:xfrm>
          <a:prstGeom prst="ellipse">
            <a:avLst/>
          </a:prstGeom>
          <a:solidFill>
            <a:srgbClr val="A50021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1" name="Oval 25"/>
          <p:cNvSpPr>
            <a:spLocks noChangeArrowheads="1"/>
          </p:cNvSpPr>
          <p:nvPr/>
        </p:nvSpPr>
        <p:spPr bwMode="auto">
          <a:xfrm>
            <a:off x="4508897" y="5518151"/>
            <a:ext cx="289322" cy="543983"/>
          </a:xfrm>
          <a:prstGeom prst="ellipse">
            <a:avLst/>
          </a:prstGeom>
          <a:solidFill>
            <a:srgbClr val="A50021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2" name="Oval 26"/>
          <p:cNvSpPr>
            <a:spLocks noChangeArrowheads="1"/>
          </p:cNvSpPr>
          <p:nvPr/>
        </p:nvSpPr>
        <p:spPr bwMode="auto">
          <a:xfrm>
            <a:off x="4474369" y="7368118"/>
            <a:ext cx="358379" cy="662516"/>
          </a:xfrm>
          <a:prstGeom prst="ellipse">
            <a:avLst/>
          </a:prstGeom>
          <a:solidFill>
            <a:srgbClr val="A50021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3" name="Oval 27" descr="20%"/>
          <p:cNvSpPr>
            <a:spLocks noChangeArrowheads="1"/>
          </p:cNvSpPr>
          <p:nvPr/>
        </p:nvSpPr>
        <p:spPr bwMode="auto">
          <a:xfrm>
            <a:off x="5193507" y="2275417"/>
            <a:ext cx="573881" cy="1092200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4" name="Oval 28" descr="20%"/>
          <p:cNvSpPr>
            <a:spLocks noChangeArrowheads="1"/>
          </p:cNvSpPr>
          <p:nvPr/>
        </p:nvSpPr>
        <p:spPr bwMode="auto">
          <a:xfrm>
            <a:off x="5123260" y="3744384"/>
            <a:ext cx="689372" cy="1193800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5" name="Oval 29" descr="20%"/>
          <p:cNvSpPr>
            <a:spLocks noChangeArrowheads="1"/>
          </p:cNvSpPr>
          <p:nvPr/>
        </p:nvSpPr>
        <p:spPr bwMode="auto">
          <a:xfrm>
            <a:off x="5094685" y="5516033"/>
            <a:ext cx="795338" cy="1432984"/>
          </a:xfrm>
          <a:prstGeom prst="ellipse">
            <a:avLst/>
          </a:prstGeom>
          <a:pattFill prst="pct20">
            <a:fgClr>
              <a:srgbClr val="A5002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6" name="Oval 30"/>
          <p:cNvSpPr>
            <a:spLocks noChangeArrowheads="1"/>
          </p:cNvSpPr>
          <p:nvPr/>
        </p:nvSpPr>
        <p:spPr bwMode="auto">
          <a:xfrm>
            <a:off x="5424488" y="7253817"/>
            <a:ext cx="1041797" cy="1843616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7" name="Oval 31"/>
          <p:cNvSpPr>
            <a:spLocks noChangeArrowheads="1"/>
          </p:cNvSpPr>
          <p:nvPr/>
        </p:nvSpPr>
        <p:spPr bwMode="auto">
          <a:xfrm>
            <a:off x="6131719" y="2275417"/>
            <a:ext cx="575072" cy="10922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8" name="Oval 32"/>
          <p:cNvSpPr>
            <a:spLocks noChangeArrowheads="1"/>
          </p:cNvSpPr>
          <p:nvPr/>
        </p:nvSpPr>
        <p:spPr bwMode="auto">
          <a:xfrm>
            <a:off x="6061472" y="3744384"/>
            <a:ext cx="690563" cy="1193800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09" name="Oval 33"/>
          <p:cNvSpPr>
            <a:spLocks noChangeArrowheads="1"/>
          </p:cNvSpPr>
          <p:nvPr/>
        </p:nvSpPr>
        <p:spPr bwMode="auto">
          <a:xfrm>
            <a:off x="6032898" y="5516033"/>
            <a:ext cx="796528" cy="1432984"/>
          </a:xfrm>
          <a:prstGeom prst="ellipse">
            <a:avLst/>
          </a:prstGeom>
          <a:solidFill>
            <a:srgbClr val="FFFF66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10" name="Text Box 34"/>
          <p:cNvSpPr txBox="1">
            <a:spLocks noChangeArrowheads="1"/>
          </p:cNvSpPr>
          <p:nvPr/>
        </p:nvSpPr>
        <p:spPr bwMode="auto">
          <a:xfrm>
            <a:off x="2514601" y="165101"/>
            <a:ext cx="2829514" cy="4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 b="1">
                <a:solidFill>
                  <a:srgbClr val="0066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rPr>
              <a:t>RAGGI IONICI</a:t>
            </a:r>
          </a:p>
        </p:txBody>
      </p:sp>
      <p:sp>
        <p:nvSpPr>
          <p:cNvPr id="24611" name="Text Box 35"/>
          <p:cNvSpPr txBox="1">
            <a:spLocks noChangeArrowheads="1"/>
          </p:cNvSpPr>
          <p:nvPr/>
        </p:nvSpPr>
        <p:spPr bwMode="auto">
          <a:xfrm>
            <a:off x="391717" y="1813985"/>
            <a:ext cx="45211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Li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2" name="Text Box 36"/>
          <p:cNvSpPr txBox="1">
            <a:spLocks noChangeArrowheads="1"/>
          </p:cNvSpPr>
          <p:nvPr/>
        </p:nvSpPr>
        <p:spPr bwMode="auto">
          <a:xfrm>
            <a:off x="1477566" y="1813985"/>
            <a:ext cx="69267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Be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3" name="Text Box 37"/>
          <p:cNvSpPr txBox="1">
            <a:spLocks noChangeArrowheads="1"/>
          </p:cNvSpPr>
          <p:nvPr/>
        </p:nvSpPr>
        <p:spPr bwMode="auto">
          <a:xfrm>
            <a:off x="2526506" y="1813985"/>
            <a:ext cx="52863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B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4" name="Text Box 38"/>
          <p:cNvSpPr txBox="1">
            <a:spLocks noChangeArrowheads="1"/>
          </p:cNvSpPr>
          <p:nvPr/>
        </p:nvSpPr>
        <p:spPr bwMode="auto">
          <a:xfrm>
            <a:off x="3564732" y="1813985"/>
            <a:ext cx="544912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C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5" name="Text Box 39"/>
          <p:cNvSpPr txBox="1">
            <a:spLocks noChangeArrowheads="1"/>
          </p:cNvSpPr>
          <p:nvPr/>
        </p:nvSpPr>
        <p:spPr bwMode="auto">
          <a:xfrm>
            <a:off x="4441032" y="1813985"/>
            <a:ext cx="544912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N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6" name="Text Box 40"/>
          <p:cNvSpPr txBox="1">
            <a:spLocks noChangeArrowheads="1"/>
          </p:cNvSpPr>
          <p:nvPr/>
        </p:nvSpPr>
        <p:spPr bwMode="auto">
          <a:xfrm>
            <a:off x="391716" y="3147485"/>
            <a:ext cx="59959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Na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7" name="Text Box 41"/>
          <p:cNvSpPr txBox="1">
            <a:spLocks noChangeArrowheads="1"/>
          </p:cNvSpPr>
          <p:nvPr/>
        </p:nvSpPr>
        <p:spPr bwMode="auto">
          <a:xfrm>
            <a:off x="1477566" y="3147485"/>
            <a:ext cx="741643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Mg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8" name="Text Box 42"/>
          <p:cNvSpPr txBox="1">
            <a:spLocks noChangeArrowheads="1"/>
          </p:cNvSpPr>
          <p:nvPr/>
        </p:nvSpPr>
        <p:spPr bwMode="auto">
          <a:xfrm>
            <a:off x="2526506" y="3147485"/>
            <a:ext cx="60699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Al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19" name="Text Box 43"/>
          <p:cNvSpPr txBox="1">
            <a:spLocks noChangeArrowheads="1"/>
          </p:cNvSpPr>
          <p:nvPr/>
        </p:nvSpPr>
        <p:spPr bwMode="auto">
          <a:xfrm>
            <a:off x="3546873" y="3147485"/>
            <a:ext cx="59416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Si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0" name="Text Box 44"/>
          <p:cNvSpPr txBox="1">
            <a:spLocks noChangeArrowheads="1"/>
          </p:cNvSpPr>
          <p:nvPr/>
        </p:nvSpPr>
        <p:spPr bwMode="auto">
          <a:xfrm>
            <a:off x="4471988" y="3147485"/>
            <a:ext cx="52863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P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1" name="Text Box 45"/>
          <p:cNvSpPr txBox="1">
            <a:spLocks noChangeArrowheads="1"/>
          </p:cNvSpPr>
          <p:nvPr/>
        </p:nvSpPr>
        <p:spPr bwMode="auto">
          <a:xfrm>
            <a:off x="411956" y="4671485"/>
            <a:ext cx="41927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K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2" name="Text Box 46"/>
          <p:cNvSpPr txBox="1">
            <a:spLocks noChangeArrowheads="1"/>
          </p:cNvSpPr>
          <p:nvPr/>
        </p:nvSpPr>
        <p:spPr bwMode="auto">
          <a:xfrm>
            <a:off x="1497806" y="4671485"/>
            <a:ext cx="708950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Ca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3" name="Text Box 47"/>
          <p:cNvSpPr txBox="1">
            <a:spLocks noChangeArrowheads="1"/>
          </p:cNvSpPr>
          <p:nvPr/>
        </p:nvSpPr>
        <p:spPr bwMode="auto">
          <a:xfrm>
            <a:off x="2486025" y="4671485"/>
            <a:ext cx="676114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Sc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4" name="Text Box 48"/>
          <p:cNvSpPr txBox="1">
            <a:spLocks noChangeArrowheads="1"/>
          </p:cNvSpPr>
          <p:nvPr/>
        </p:nvSpPr>
        <p:spPr bwMode="auto">
          <a:xfrm>
            <a:off x="3554016" y="4671485"/>
            <a:ext cx="56665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Ti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5" name="Text Box 49"/>
          <p:cNvSpPr txBox="1">
            <a:spLocks noChangeArrowheads="1"/>
          </p:cNvSpPr>
          <p:nvPr/>
        </p:nvSpPr>
        <p:spPr bwMode="auto">
          <a:xfrm>
            <a:off x="4461273" y="4671485"/>
            <a:ext cx="54146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V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6" name="Text Box 50"/>
          <p:cNvSpPr txBox="1">
            <a:spLocks noChangeArrowheads="1"/>
          </p:cNvSpPr>
          <p:nvPr/>
        </p:nvSpPr>
        <p:spPr bwMode="auto">
          <a:xfrm>
            <a:off x="432197" y="6424085"/>
            <a:ext cx="59959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Rb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7" name="Text Box 51"/>
          <p:cNvSpPr txBox="1">
            <a:spLocks noChangeArrowheads="1"/>
          </p:cNvSpPr>
          <p:nvPr/>
        </p:nvSpPr>
        <p:spPr bwMode="auto">
          <a:xfrm>
            <a:off x="1518047" y="6424085"/>
            <a:ext cx="62685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Sr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8" name="Text Box 52"/>
          <p:cNvSpPr txBox="1">
            <a:spLocks noChangeArrowheads="1"/>
          </p:cNvSpPr>
          <p:nvPr/>
        </p:nvSpPr>
        <p:spPr bwMode="auto">
          <a:xfrm>
            <a:off x="2506267" y="6424085"/>
            <a:ext cx="52863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Y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29" name="Text Box 53"/>
          <p:cNvSpPr txBox="1">
            <a:spLocks noChangeArrowheads="1"/>
          </p:cNvSpPr>
          <p:nvPr/>
        </p:nvSpPr>
        <p:spPr bwMode="auto">
          <a:xfrm>
            <a:off x="3540919" y="6424085"/>
            <a:ext cx="61029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Zr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0" name="Text Box 54"/>
          <p:cNvSpPr txBox="1">
            <a:spLocks noChangeArrowheads="1"/>
          </p:cNvSpPr>
          <p:nvPr/>
        </p:nvSpPr>
        <p:spPr bwMode="auto">
          <a:xfrm>
            <a:off x="4482704" y="6424085"/>
            <a:ext cx="708950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Nb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1" name="Text Box 55"/>
          <p:cNvSpPr txBox="1">
            <a:spLocks noChangeArrowheads="1"/>
          </p:cNvSpPr>
          <p:nvPr/>
        </p:nvSpPr>
        <p:spPr bwMode="auto">
          <a:xfrm>
            <a:off x="432198" y="8481485"/>
            <a:ext cx="58302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Cs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2" name="Text Box 56"/>
          <p:cNvSpPr txBox="1">
            <a:spLocks noChangeArrowheads="1"/>
          </p:cNvSpPr>
          <p:nvPr/>
        </p:nvSpPr>
        <p:spPr bwMode="auto">
          <a:xfrm>
            <a:off x="1518047" y="8481485"/>
            <a:ext cx="69267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Ba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3" name="Text Box 57"/>
          <p:cNvSpPr txBox="1">
            <a:spLocks noChangeArrowheads="1"/>
          </p:cNvSpPr>
          <p:nvPr/>
        </p:nvSpPr>
        <p:spPr bwMode="auto">
          <a:xfrm>
            <a:off x="2506267" y="8481485"/>
            <a:ext cx="659984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La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3+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4" name="Text Box 58"/>
          <p:cNvSpPr txBox="1">
            <a:spLocks noChangeArrowheads="1"/>
          </p:cNvSpPr>
          <p:nvPr/>
        </p:nvSpPr>
        <p:spPr bwMode="auto">
          <a:xfrm>
            <a:off x="3511154" y="8481485"/>
            <a:ext cx="69267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Pb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4+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5" name="Text Box 59"/>
          <p:cNvSpPr txBox="1">
            <a:spLocks noChangeArrowheads="1"/>
          </p:cNvSpPr>
          <p:nvPr/>
        </p:nvSpPr>
        <p:spPr bwMode="auto">
          <a:xfrm>
            <a:off x="4482704" y="8481485"/>
            <a:ext cx="59416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Bi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5+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6" name="Text Box 60"/>
          <p:cNvSpPr txBox="1">
            <a:spLocks noChangeArrowheads="1"/>
          </p:cNvSpPr>
          <p:nvPr/>
        </p:nvSpPr>
        <p:spPr bwMode="auto">
          <a:xfrm>
            <a:off x="5323285" y="3261785"/>
            <a:ext cx="51197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O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7" name="Text Box 61"/>
          <p:cNvSpPr txBox="1">
            <a:spLocks noChangeArrowheads="1"/>
          </p:cNvSpPr>
          <p:nvPr/>
        </p:nvSpPr>
        <p:spPr bwMode="auto">
          <a:xfrm>
            <a:off x="6204348" y="3282951"/>
            <a:ext cx="287884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F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8" name="Text Box 62"/>
          <p:cNvSpPr txBox="1">
            <a:spLocks noChangeArrowheads="1"/>
          </p:cNvSpPr>
          <p:nvPr/>
        </p:nvSpPr>
        <p:spPr bwMode="auto">
          <a:xfrm>
            <a:off x="5355432" y="4938185"/>
            <a:ext cx="47928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S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39" name="Text Box 63"/>
          <p:cNvSpPr txBox="1">
            <a:spLocks noChangeArrowheads="1"/>
          </p:cNvSpPr>
          <p:nvPr/>
        </p:nvSpPr>
        <p:spPr bwMode="auto">
          <a:xfrm>
            <a:off x="5355431" y="6828367"/>
            <a:ext cx="64332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Se</a:t>
            </a:r>
            <a:r>
              <a:rPr lang="it-IT" sz="2300" baseline="30000">
                <a:solidFill>
                  <a:srgbClr val="000099"/>
                </a:solidFill>
                <a:latin typeface="Arial" charset="0"/>
              </a:rPr>
              <a:t>2-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40" name="Text Box 64"/>
          <p:cNvSpPr txBox="1">
            <a:spLocks noChangeArrowheads="1"/>
          </p:cNvSpPr>
          <p:nvPr/>
        </p:nvSpPr>
        <p:spPr bwMode="auto">
          <a:xfrm>
            <a:off x="6432948" y="8411634"/>
            <a:ext cx="189663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I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grpSp>
        <p:nvGrpSpPr>
          <p:cNvPr id="24641" name="Group 65"/>
          <p:cNvGrpSpPr>
            <a:grpSpLocks/>
          </p:cNvGrpSpPr>
          <p:nvPr/>
        </p:nvGrpSpPr>
        <p:grpSpPr bwMode="auto">
          <a:xfrm>
            <a:off x="6237678" y="4999569"/>
            <a:ext cx="386443" cy="407363"/>
            <a:chOff x="9168" y="3936"/>
            <a:chExt cx="568" cy="321"/>
          </a:xfrm>
        </p:grpSpPr>
        <p:sp>
          <p:nvSpPr>
            <p:cNvPr id="24642" name="Text Box 66"/>
            <p:cNvSpPr txBox="1">
              <a:spLocks noChangeArrowheads="1"/>
            </p:cNvSpPr>
            <p:nvPr/>
          </p:nvSpPr>
          <p:spPr bwMode="auto">
            <a:xfrm>
              <a:off x="9168" y="3936"/>
              <a:ext cx="568" cy="3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300">
                  <a:solidFill>
                    <a:srgbClr val="000099"/>
                  </a:solidFill>
                  <a:latin typeface="Arial" charset="0"/>
                </a:rPr>
                <a:t>Cl</a:t>
              </a:r>
              <a:endParaRPr lang="it-IT" sz="2800" b="1">
                <a:solidFill>
                  <a:srgbClr val="000099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Comic Sans MS" charset="0"/>
              </a:endParaRPr>
            </a:p>
          </p:txBody>
        </p:sp>
        <p:sp>
          <p:nvSpPr>
            <p:cNvPr id="24643" name="Line 67"/>
            <p:cNvSpPr>
              <a:spLocks noChangeShapeType="1"/>
            </p:cNvSpPr>
            <p:nvPr/>
          </p:nvSpPr>
          <p:spPr bwMode="auto">
            <a:xfrm>
              <a:off x="9555" y="4065"/>
              <a:ext cx="96" cy="0"/>
            </a:xfrm>
            <a:prstGeom prst="line">
              <a:avLst/>
            </a:prstGeom>
            <a:noFill/>
            <a:ln w="28575">
              <a:solidFill>
                <a:srgbClr val="000099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337" tIns="26668" rIns="53337" bIns="26668">
              <a:spAutoFit/>
            </a:bodyPr>
            <a:lstStyle/>
            <a:p>
              <a:endParaRPr lang="it-IT"/>
            </a:p>
          </p:txBody>
        </p:sp>
      </p:grpSp>
      <p:sp>
        <p:nvSpPr>
          <p:cNvPr id="24644" name="Text Box 68"/>
          <p:cNvSpPr txBox="1">
            <a:spLocks noChangeArrowheads="1"/>
          </p:cNvSpPr>
          <p:nvPr/>
        </p:nvSpPr>
        <p:spPr bwMode="auto">
          <a:xfrm>
            <a:off x="6237685" y="6887634"/>
            <a:ext cx="40266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Br</a:t>
            </a:r>
            <a:endParaRPr lang="it-IT" sz="2800" b="1">
              <a:solidFill>
                <a:srgbClr val="000099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Comic Sans MS" charset="0"/>
            </a:endParaRPr>
          </a:p>
        </p:txBody>
      </p:sp>
      <p:sp>
        <p:nvSpPr>
          <p:cNvPr id="24645" name="Line 69"/>
          <p:cNvSpPr>
            <a:spLocks noChangeShapeType="1"/>
          </p:cNvSpPr>
          <p:nvPr/>
        </p:nvSpPr>
        <p:spPr bwMode="auto">
          <a:xfrm>
            <a:off x="6529388" y="7048500"/>
            <a:ext cx="65485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46" name="Line 70"/>
          <p:cNvSpPr>
            <a:spLocks noChangeShapeType="1"/>
          </p:cNvSpPr>
          <p:nvPr/>
        </p:nvSpPr>
        <p:spPr bwMode="auto">
          <a:xfrm>
            <a:off x="6540104" y="8561917"/>
            <a:ext cx="65484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4647" name="Line 71"/>
          <p:cNvSpPr>
            <a:spLocks noChangeShapeType="1"/>
          </p:cNvSpPr>
          <p:nvPr/>
        </p:nvSpPr>
        <p:spPr bwMode="auto">
          <a:xfrm>
            <a:off x="6401991" y="3433233"/>
            <a:ext cx="64294" cy="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Oval 2"/>
          <p:cNvSpPr>
            <a:spLocks noChangeArrowheads="1"/>
          </p:cNvSpPr>
          <p:nvPr/>
        </p:nvSpPr>
        <p:spPr bwMode="auto">
          <a:xfrm>
            <a:off x="308373" y="971551"/>
            <a:ext cx="891778" cy="14287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3" name="Oval 3"/>
          <p:cNvSpPr>
            <a:spLocks noChangeArrowheads="1"/>
          </p:cNvSpPr>
          <p:nvPr/>
        </p:nvSpPr>
        <p:spPr bwMode="auto">
          <a:xfrm>
            <a:off x="1315641" y="971551"/>
            <a:ext cx="891778" cy="14287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4" name="Oval 4"/>
          <p:cNvSpPr>
            <a:spLocks noChangeArrowheads="1"/>
          </p:cNvSpPr>
          <p:nvPr/>
        </p:nvSpPr>
        <p:spPr bwMode="auto">
          <a:xfrm>
            <a:off x="308373" y="2686051"/>
            <a:ext cx="891778" cy="14287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5" name="Oval 5"/>
          <p:cNvSpPr>
            <a:spLocks noChangeArrowheads="1"/>
          </p:cNvSpPr>
          <p:nvPr/>
        </p:nvSpPr>
        <p:spPr bwMode="auto">
          <a:xfrm>
            <a:off x="1315641" y="2664884"/>
            <a:ext cx="891778" cy="1428749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466725" y="4800601"/>
            <a:ext cx="891779" cy="1428751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7" name="Oval 7"/>
          <p:cNvSpPr>
            <a:spLocks noChangeArrowheads="1"/>
          </p:cNvSpPr>
          <p:nvPr/>
        </p:nvSpPr>
        <p:spPr bwMode="auto">
          <a:xfrm>
            <a:off x="1358504" y="4800601"/>
            <a:ext cx="891778" cy="1428751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466725" y="6223001"/>
            <a:ext cx="891779" cy="1428751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09" name="Oval 9"/>
          <p:cNvSpPr>
            <a:spLocks noChangeArrowheads="1"/>
          </p:cNvSpPr>
          <p:nvPr/>
        </p:nvSpPr>
        <p:spPr bwMode="auto">
          <a:xfrm>
            <a:off x="1358504" y="6223001"/>
            <a:ext cx="891778" cy="1428751"/>
          </a:xfrm>
          <a:prstGeom prst="ellipse">
            <a:avLst/>
          </a:prstGeom>
          <a:solidFill>
            <a:srgbClr val="33CC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0" name="Oval 10"/>
          <p:cNvSpPr>
            <a:spLocks noChangeArrowheads="1"/>
          </p:cNvSpPr>
          <p:nvPr/>
        </p:nvSpPr>
        <p:spPr bwMode="auto">
          <a:xfrm>
            <a:off x="1178719" y="5922434"/>
            <a:ext cx="364331" cy="613833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1" name="Oval 11"/>
          <p:cNvSpPr>
            <a:spLocks noChangeArrowheads="1"/>
          </p:cNvSpPr>
          <p:nvPr/>
        </p:nvSpPr>
        <p:spPr bwMode="auto">
          <a:xfrm>
            <a:off x="972741" y="2072218"/>
            <a:ext cx="570309" cy="971549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endParaRPr lang="it-IT" sz="1400"/>
          </a:p>
        </p:txBody>
      </p:sp>
      <p:sp>
        <p:nvSpPr>
          <p:cNvPr id="25612" name="Line 12"/>
          <p:cNvSpPr>
            <a:spLocks noChangeShapeType="1"/>
          </p:cNvSpPr>
          <p:nvPr/>
        </p:nvSpPr>
        <p:spPr bwMode="auto">
          <a:xfrm flipV="1">
            <a:off x="1269206" y="2258485"/>
            <a:ext cx="201216" cy="306916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3" name="Line 13"/>
          <p:cNvSpPr>
            <a:spLocks noChangeShapeType="1"/>
          </p:cNvSpPr>
          <p:nvPr/>
        </p:nvSpPr>
        <p:spPr bwMode="auto">
          <a:xfrm flipV="1">
            <a:off x="1478756" y="1729318"/>
            <a:ext cx="295275" cy="49318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sm" len="lg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1131094" y="2228852"/>
            <a:ext cx="21030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15" name="Text Box 15"/>
          <p:cNvSpPr txBox="1">
            <a:spLocks noChangeArrowheads="1"/>
          </p:cNvSpPr>
          <p:nvPr/>
        </p:nvSpPr>
        <p:spPr bwMode="auto">
          <a:xfrm>
            <a:off x="1641873" y="1816100"/>
            <a:ext cx="32072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 flipV="1">
            <a:off x="1358504" y="6007101"/>
            <a:ext cx="133350" cy="207433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diamond" w="sm" len="sm"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7" name="Line 17"/>
          <p:cNvSpPr>
            <a:spLocks noChangeShapeType="1"/>
          </p:cNvSpPr>
          <p:nvPr/>
        </p:nvSpPr>
        <p:spPr bwMode="auto">
          <a:xfrm flipV="1">
            <a:off x="1491854" y="5516033"/>
            <a:ext cx="295275" cy="49106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 type="stealth" w="sm" len="lg"/>
            <a:tailEnd type="diamond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18" name="Text Box 18"/>
          <p:cNvSpPr txBox="1">
            <a:spLocks noChangeArrowheads="1"/>
          </p:cNvSpPr>
          <p:nvPr/>
        </p:nvSpPr>
        <p:spPr bwMode="auto">
          <a:xfrm>
            <a:off x="1238250" y="5899151"/>
            <a:ext cx="21030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19" name="Text Box 19"/>
          <p:cNvSpPr txBox="1">
            <a:spLocks noChangeArrowheads="1"/>
          </p:cNvSpPr>
          <p:nvPr/>
        </p:nvSpPr>
        <p:spPr bwMode="auto">
          <a:xfrm>
            <a:off x="1749029" y="5486400"/>
            <a:ext cx="32072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grpSp>
        <p:nvGrpSpPr>
          <p:cNvPr id="25620" name="Group 20"/>
          <p:cNvGrpSpPr>
            <a:grpSpLocks/>
          </p:cNvGrpSpPr>
          <p:nvPr/>
        </p:nvGrpSpPr>
        <p:grpSpPr bwMode="auto">
          <a:xfrm>
            <a:off x="4581128" y="971600"/>
            <a:ext cx="1908871" cy="2520328"/>
            <a:chOff x="6288" y="1164"/>
            <a:chExt cx="2250" cy="2598"/>
          </a:xfrm>
        </p:grpSpPr>
        <p:grpSp>
          <p:nvGrpSpPr>
            <p:cNvPr id="25621" name="Group 21"/>
            <p:cNvGrpSpPr>
              <a:grpSpLocks/>
            </p:cNvGrpSpPr>
            <p:nvPr/>
          </p:nvGrpSpPr>
          <p:grpSpPr bwMode="auto">
            <a:xfrm>
              <a:off x="6324" y="1194"/>
              <a:ext cx="2172" cy="2526"/>
              <a:chOff x="6324" y="1194"/>
              <a:chExt cx="2172" cy="2526"/>
            </a:xfrm>
          </p:grpSpPr>
          <p:sp>
            <p:nvSpPr>
              <p:cNvPr id="25622" name="AutoShape 22"/>
              <p:cNvSpPr>
                <a:spLocks noChangeArrowheads="1"/>
              </p:cNvSpPr>
              <p:nvPr/>
            </p:nvSpPr>
            <p:spPr bwMode="auto">
              <a:xfrm>
                <a:off x="6336" y="1200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3" name="AutoShape 23"/>
              <p:cNvSpPr>
                <a:spLocks noChangeArrowheads="1"/>
              </p:cNvSpPr>
              <p:nvPr/>
            </p:nvSpPr>
            <p:spPr bwMode="auto">
              <a:xfrm>
                <a:off x="6336" y="2124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4" name="AutoShape 24"/>
              <p:cNvSpPr>
                <a:spLocks noChangeArrowheads="1"/>
              </p:cNvSpPr>
              <p:nvPr/>
            </p:nvSpPr>
            <p:spPr bwMode="auto">
              <a:xfrm>
                <a:off x="6324" y="3048"/>
                <a:ext cx="2160" cy="672"/>
              </a:xfrm>
              <a:prstGeom prst="parallelogram">
                <a:avLst>
                  <a:gd name="adj" fmla="val 92411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5" name="Line 25"/>
              <p:cNvSpPr>
                <a:spLocks noChangeShapeType="1"/>
              </p:cNvSpPr>
              <p:nvPr/>
            </p:nvSpPr>
            <p:spPr bwMode="auto">
              <a:xfrm>
                <a:off x="6336" y="1872"/>
                <a:ext cx="0" cy="184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6" name="Line 26"/>
              <p:cNvSpPr>
                <a:spLocks noChangeShapeType="1"/>
              </p:cNvSpPr>
              <p:nvPr/>
            </p:nvSpPr>
            <p:spPr bwMode="auto">
              <a:xfrm>
                <a:off x="7884" y="1872"/>
                <a:ext cx="0" cy="182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7" name="Line 27"/>
              <p:cNvSpPr>
                <a:spLocks noChangeShapeType="1"/>
              </p:cNvSpPr>
              <p:nvPr/>
            </p:nvSpPr>
            <p:spPr bwMode="auto">
              <a:xfrm>
                <a:off x="8490" y="1200"/>
                <a:ext cx="0" cy="18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8" name="Line 28"/>
              <p:cNvSpPr>
                <a:spLocks noChangeShapeType="1"/>
              </p:cNvSpPr>
              <p:nvPr/>
            </p:nvSpPr>
            <p:spPr bwMode="auto">
              <a:xfrm>
                <a:off x="6960" y="1206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29" name="Line 29"/>
              <p:cNvSpPr>
                <a:spLocks noChangeShapeType="1"/>
              </p:cNvSpPr>
              <p:nvPr/>
            </p:nvSpPr>
            <p:spPr bwMode="auto">
              <a:xfrm>
                <a:off x="6624" y="1560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0" name="Line 30"/>
              <p:cNvSpPr>
                <a:spLocks noChangeShapeType="1"/>
              </p:cNvSpPr>
              <p:nvPr/>
            </p:nvSpPr>
            <p:spPr bwMode="auto">
              <a:xfrm>
                <a:off x="6630" y="2472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1" name="Line 31"/>
              <p:cNvSpPr>
                <a:spLocks noChangeShapeType="1"/>
              </p:cNvSpPr>
              <p:nvPr/>
            </p:nvSpPr>
            <p:spPr bwMode="auto">
              <a:xfrm>
                <a:off x="6624" y="3408"/>
                <a:ext cx="153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2" name="Line 32"/>
              <p:cNvSpPr>
                <a:spLocks noChangeShapeType="1"/>
              </p:cNvSpPr>
              <p:nvPr/>
            </p:nvSpPr>
            <p:spPr bwMode="auto">
              <a:xfrm>
                <a:off x="6630" y="1554"/>
                <a:ext cx="0" cy="18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3" name="Line 33"/>
              <p:cNvSpPr>
                <a:spLocks noChangeShapeType="1"/>
              </p:cNvSpPr>
              <p:nvPr/>
            </p:nvSpPr>
            <p:spPr bwMode="auto">
              <a:xfrm>
                <a:off x="8163" y="1566"/>
                <a:ext cx="0" cy="183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4" name="Line 34"/>
              <p:cNvSpPr>
                <a:spLocks noChangeShapeType="1"/>
              </p:cNvSpPr>
              <p:nvPr/>
            </p:nvSpPr>
            <p:spPr bwMode="auto">
              <a:xfrm flipH="1">
                <a:off x="7353" y="1560"/>
                <a:ext cx="3" cy="185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5" name="Line 35"/>
              <p:cNvSpPr>
                <a:spLocks noChangeShapeType="1"/>
              </p:cNvSpPr>
              <p:nvPr/>
            </p:nvSpPr>
            <p:spPr bwMode="auto">
              <a:xfrm>
                <a:off x="7692" y="1200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6" name="Line 36"/>
              <p:cNvSpPr>
                <a:spLocks noChangeShapeType="1"/>
              </p:cNvSpPr>
              <p:nvPr/>
            </p:nvSpPr>
            <p:spPr bwMode="auto">
              <a:xfrm>
                <a:off x="7083" y="1872"/>
                <a:ext cx="0" cy="184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7" name="Line 37"/>
              <p:cNvSpPr>
                <a:spLocks noChangeShapeType="1"/>
              </p:cNvSpPr>
              <p:nvPr/>
            </p:nvSpPr>
            <p:spPr bwMode="auto">
              <a:xfrm flipV="1">
                <a:off x="7086" y="1194"/>
                <a:ext cx="612" cy="6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25638" name="Line 38"/>
              <p:cNvSpPr>
                <a:spLocks noChangeShapeType="1"/>
              </p:cNvSpPr>
              <p:nvPr/>
            </p:nvSpPr>
            <p:spPr bwMode="auto">
              <a:xfrm flipV="1">
                <a:off x="7083" y="3048"/>
                <a:ext cx="612" cy="666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25639" name="Oval 39"/>
            <p:cNvSpPr>
              <a:spLocks noChangeArrowheads="1"/>
            </p:cNvSpPr>
            <p:nvPr/>
          </p:nvSpPr>
          <p:spPr bwMode="auto">
            <a:xfrm>
              <a:off x="6300" y="3666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0" name="Oval 40"/>
            <p:cNvSpPr>
              <a:spLocks noChangeArrowheads="1"/>
            </p:cNvSpPr>
            <p:nvPr/>
          </p:nvSpPr>
          <p:spPr bwMode="auto">
            <a:xfrm>
              <a:off x="6912" y="300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1" name="Oval 41"/>
            <p:cNvSpPr>
              <a:spLocks noChangeArrowheads="1"/>
            </p:cNvSpPr>
            <p:nvPr/>
          </p:nvSpPr>
          <p:spPr bwMode="auto">
            <a:xfrm>
              <a:off x="8442" y="300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2" name="Oval 42"/>
            <p:cNvSpPr>
              <a:spLocks noChangeArrowheads="1"/>
            </p:cNvSpPr>
            <p:nvPr/>
          </p:nvSpPr>
          <p:spPr bwMode="auto">
            <a:xfrm>
              <a:off x="7818" y="3660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3" name="Oval 43"/>
            <p:cNvSpPr>
              <a:spLocks noChangeArrowheads="1"/>
            </p:cNvSpPr>
            <p:nvPr/>
          </p:nvSpPr>
          <p:spPr bwMode="auto">
            <a:xfrm>
              <a:off x="7302" y="2412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4" name="Oval 44"/>
            <p:cNvSpPr>
              <a:spLocks noChangeArrowheads="1"/>
            </p:cNvSpPr>
            <p:nvPr/>
          </p:nvSpPr>
          <p:spPr bwMode="auto">
            <a:xfrm>
              <a:off x="6288" y="181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5" name="Oval 45"/>
            <p:cNvSpPr>
              <a:spLocks noChangeArrowheads="1"/>
            </p:cNvSpPr>
            <p:nvPr/>
          </p:nvSpPr>
          <p:spPr bwMode="auto">
            <a:xfrm>
              <a:off x="7836" y="181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6" name="Oval 46"/>
            <p:cNvSpPr>
              <a:spLocks noChangeArrowheads="1"/>
            </p:cNvSpPr>
            <p:nvPr/>
          </p:nvSpPr>
          <p:spPr bwMode="auto">
            <a:xfrm>
              <a:off x="6912" y="116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47" name="Oval 47"/>
            <p:cNvSpPr>
              <a:spLocks noChangeArrowheads="1"/>
            </p:cNvSpPr>
            <p:nvPr/>
          </p:nvSpPr>
          <p:spPr bwMode="auto">
            <a:xfrm>
              <a:off x="8442" y="1164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25648" name="Group 48"/>
          <p:cNvGrpSpPr>
            <a:grpSpLocks/>
          </p:cNvGrpSpPr>
          <p:nvPr/>
        </p:nvGrpSpPr>
        <p:grpSpPr bwMode="auto">
          <a:xfrm>
            <a:off x="4653136" y="5022853"/>
            <a:ext cx="1931021" cy="2501476"/>
            <a:chOff x="6288" y="3930"/>
            <a:chExt cx="2250" cy="2598"/>
          </a:xfrm>
        </p:grpSpPr>
        <p:sp>
          <p:nvSpPr>
            <p:cNvPr id="25649" name="Line 49"/>
            <p:cNvSpPr>
              <a:spLocks noChangeShapeType="1"/>
            </p:cNvSpPr>
            <p:nvPr/>
          </p:nvSpPr>
          <p:spPr bwMode="auto">
            <a:xfrm flipV="1">
              <a:off x="7086" y="4878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0" name="AutoShape 50"/>
            <p:cNvSpPr>
              <a:spLocks noChangeArrowheads="1"/>
            </p:cNvSpPr>
            <p:nvPr/>
          </p:nvSpPr>
          <p:spPr bwMode="auto">
            <a:xfrm>
              <a:off x="6336" y="3966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1" name="AutoShape 51"/>
            <p:cNvSpPr>
              <a:spLocks noChangeArrowheads="1"/>
            </p:cNvSpPr>
            <p:nvPr/>
          </p:nvSpPr>
          <p:spPr bwMode="auto">
            <a:xfrm>
              <a:off x="6336" y="4890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2" name="AutoShape 52"/>
            <p:cNvSpPr>
              <a:spLocks noChangeArrowheads="1"/>
            </p:cNvSpPr>
            <p:nvPr/>
          </p:nvSpPr>
          <p:spPr bwMode="auto">
            <a:xfrm>
              <a:off x="6324" y="5814"/>
              <a:ext cx="2160" cy="672"/>
            </a:xfrm>
            <a:prstGeom prst="parallelogram">
              <a:avLst>
                <a:gd name="adj" fmla="val 92411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3" name="Line 53"/>
            <p:cNvSpPr>
              <a:spLocks noChangeShapeType="1"/>
            </p:cNvSpPr>
            <p:nvPr/>
          </p:nvSpPr>
          <p:spPr bwMode="auto">
            <a:xfrm>
              <a:off x="6336" y="4638"/>
              <a:ext cx="0" cy="184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4" name="Line 54"/>
            <p:cNvSpPr>
              <a:spLocks noChangeShapeType="1"/>
            </p:cNvSpPr>
            <p:nvPr/>
          </p:nvSpPr>
          <p:spPr bwMode="auto">
            <a:xfrm>
              <a:off x="7884" y="4638"/>
              <a:ext cx="0" cy="182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5" name="Line 55"/>
            <p:cNvSpPr>
              <a:spLocks noChangeShapeType="1"/>
            </p:cNvSpPr>
            <p:nvPr/>
          </p:nvSpPr>
          <p:spPr bwMode="auto">
            <a:xfrm>
              <a:off x="8490" y="3966"/>
              <a:ext cx="0" cy="18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6" name="Line 56"/>
            <p:cNvSpPr>
              <a:spLocks noChangeShapeType="1"/>
            </p:cNvSpPr>
            <p:nvPr/>
          </p:nvSpPr>
          <p:spPr bwMode="auto">
            <a:xfrm>
              <a:off x="6960" y="3972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7" name="Line 57"/>
            <p:cNvSpPr>
              <a:spLocks noChangeShapeType="1"/>
            </p:cNvSpPr>
            <p:nvPr/>
          </p:nvSpPr>
          <p:spPr bwMode="auto">
            <a:xfrm>
              <a:off x="6624" y="4326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8" name="Line 58"/>
            <p:cNvSpPr>
              <a:spLocks noChangeShapeType="1"/>
            </p:cNvSpPr>
            <p:nvPr/>
          </p:nvSpPr>
          <p:spPr bwMode="auto">
            <a:xfrm>
              <a:off x="6630" y="5238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59" name="Line 59"/>
            <p:cNvSpPr>
              <a:spLocks noChangeShapeType="1"/>
            </p:cNvSpPr>
            <p:nvPr/>
          </p:nvSpPr>
          <p:spPr bwMode="auto">
            <a:xfrm>
              <a:off x="6624" y="6174"/>
              <a:ext cx="1536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0" name="Line 60"/>
            <p:cNvSpPr>
              <a:spLocks noChangeShapeType="1"/>
            </p:cNvSpPr>
            <p:nvPr/>
          </p:nvSpPr>
          <p:spPr bwMode="auto">
            <a:xfrm>
              <a:off x="6630" y="4320"/>
              <a:ext cx="0" cy="18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1" name="Line 61"/>
            <p:cNvSpPr>
              <a:spLocks noChangeShapeType="1"/>
            </p:cNvSpPr>
            <p:nvPr/>
          </p:nvSpPr>
          <p:spPr bwMode="auto">
            <a:xfrm>
              <a:off x="8163" y="4332"/>
              <a:ext cx="0" cy="1839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2" name="Line 62"/>
            <p:cNvSpPr>
              <a:spLocks noChangeShapeType="1"/>
            </p:cNvSpPr>
            <p:nvPr/>
          </p:nvSpPr>
          <p:spPr bwMode="auto">
            <a:xfrm flipH="1">
              <a:off x="7353" y="4326"/>
              <a:ext cx="3" cy="185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3" name="Line 63"/>
            <p:cNvSpPr>
              <a:spLocks noChangeShapeType="1"/>
            </p:cNvSpPr>
            <p:nvPr/>
          </p:nvSpPr>
          <p:spPr bwMode="auto">
            <a:xfrm>
              <a:off x="7692" y="3966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4" name="Line 64"/>
            <p:cNvSpPr>
              <a:spLocks noChangeShapeType="1"/>
            </p:cNvSpPr>
            <p:nvPr/>
          </p:nvSpPr>
          <p:spPr bwMode="auto">
            <a:xfrm>
              <a:off x="7083" y="4638"/>
              <a:ext cx="0" cy="184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5" name="Line 65"/>
            <p:cNvSpPr>
              <a:spLocks noChangeShapeType="1"/>
            </p:cNvSpPr>
            <p:nvPr/>
          </p:nvSpPr>
          <p:spPr bwMode="auto">
            <a:xfrm flipV="1">
              <a:off x="7086" y="3960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6" name="Line 66"/>
            <p:cNvSpPr>
              <a:spLocks noChangeShapeType="1"/>
            </p:cNvSpPr>
            <p:nvPr/>
          </p:nvSpPr>
          <p:spPr bwMode="auto">
            <a:xfrm flipV="1">
              <a:off x="7083" y="5814"/>
              <a:ext cx="612" cy="66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7" name="Oval 67"/>
            <p:cNvSpPr>
              <a:spLocks noChangeArrowheads="1"/>
            </p:cNvSpPr>
            <p:nvPr/>
          </p:nvSpPr>
          <p:spPr bwMode="auto">
            <a:xfrm>
              <a:off x="6300" y="6432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8" name="Oval 68"/>
            <p:cNvSpPr>
              <a:spLocks noChangeArrowheads="1"/>
            </p:cNvSpPr>
            <p:nvPr/>
          </p:nvSpPr>
          <p:spPr bwMode="auto">
            <a:xfrm>
              <a:off x="6912" y="576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69" name="Oval 69"/>
            <p:cNvSpPr>
              <a:spLocks noChangeArrowheads="1"/>
            </p:cNvSpPr>
            <p:nvPr/>
          </p:nvSpPr>
          <p:spPr bwMode="auto">
            <a:xfrm>
              <a:off x="8442" y="576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0" name="Oval 70"/>
            <p:cNvSpPr>
              <a:spLocks noChangeArrowheads="1"/>
            </p:cNvSpPr>
            <p:nvPr/>
          </p:nvSpPr>
          <p:spPr bwMode="auto">
            <a:xfrm>
              <a:off x="7818" y="6426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1" name="Oval 71"/>
            <p:cNvSpPr>
              <a:spLocks noChangeArrowheads="1"/>
            </p:cNvSpPr>
            <p:nvPr/>
          </p:nvSpPr>
          <p:spPr bwMode="auto">
            <a:xfrm>
              <a:off x="7302" y="5178"/>
              <a:ext cx="96" cy="96"/>
            </a:xfrm>
            <a:prstGeom prst="ellipse">
              <a:avLst/>
            </a:prstGeom>
            <a:solidFill>
              <a:srgbClr val="990033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2" name="Oval 72"/>
            <p:cNvSpPr>
              <a:spLocks noChangeArrowheads="1"/>
            </p:cNvSpPr>
            <p:nvPr/>
          </p:nvSpPr>
          <p:spPr bwMode="auto">
            <a:xfrm>
              <a:off x="6288" y="45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3" name="Oval 73"/>
            <p:cNvSpPr>
              <a:spLocks noChangeArrowheads="1"/>
            </p:cNvSpPr>
            <p:nvPr/>
          </p:nvSpPr>
          <p:spPr bwMode="auto">
            <a:xfrm>
              <a:off x="7836" y="45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4" name="Oval 74"/>
            <p:cNvSpPr>
              <a:spLocks noChangeArrowheads="1"/>
            </p:cNvSpPr>
            <p:nvPr/>
          </p:nvSpPr>
          <p:spPr bwMode="auto">
            <a:xfrm>
              <a:off x="6912" y="393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5" name="Oval 75"/>
            <p:cNvSpPr>
              <a:spLocks noChangeArrowheads="1"/>
            </p:cNvSpPr>
            <p:nvPr/>
          </p:nvSpPr>
          <p:spPr bwMode="auto">
            <a:xfrm>
              <a:off x="8442" y="3930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6" name="Oval 76"/>
            <p:cNvSpPr>
              <a:spLocks noChangeArrowheads="1"/>
            </p:cNvSpPr>
            <p:nvPr/>
          </p:nvSpPr>
          <p:spPr bwMode="auto">
            <a:xfrm>
              <a:off x="7314" y="427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7" name="Oval 77"/>
            <p:cNvSpPr>
              <a:spLocks noChangeArrowheads="1"/>
            </p:cNvSpPr>
            <p:nvPr/>
          </p:nvSpPr>
          <p:spPr bwMode="auto">
            <a:xfrm>
              <a:off x="8112" y="518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8" name="Oval 78"/>
            <p:cNvSpPr>
              <a:spLocks noChangeArrowheads="1"/>
            </p:cNvSpPr>
            <p:nvPr/>
          </p:nvSpPr>
          <p:spPr bwMode="auto">
            <a:xfrm>
              <a:off x="6582" y="5202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79" name="Oval 79"/>
            <p:cNvSpPr>
              <a:spLocks noChangeArrowheads="1"/>
            </p:cNvSpPr>
            <p:nvPr/>
          </p:nvSpPr>
          <p:spPr bwMode="auto">
            <a:xfrm>
              <a:off x="7314" y="6114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80" name="Oval 80"/>
            <p:cNvSpPr>
              <a:spLocks noChangeArrowheads="1"/>
            </p:cNvSpPr>
            <p:nvPr/>
          </p:nvSpPr>
          <p:spPr bwMode="auto">
            <a:xfrm>
              <a:off x="7038" y="550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25681" name="Oval 81"/>
            <p:cNvSpPr>
              <a:spLocks noChangeArrowheads="1"/>
            </p:cNvSpPr>
            <p:nvPr/>
          </p:nvSpPr>
          <p:spPr bwMode="auto">
            <a:xfrm>
              <a:off x="7644" y="4848"/>
              <a:ext cx="96" cy="96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25682" name="Text Box 82"/>
          <p:cNvSpPr txBox="1">
            <a:spLocks noChangeArrowheads="1"/>
          </p:cNvSpPr>
          <p:nvPr/>
        </p:nvSpPr>
        <p:spPr bwMode="auto">
          <a:xfrm>
            <a:off x="3088482" y="1485900"/>
            <a:ext cx="1410951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R : r </a:t>
            </a:r>
            <a:r>
              <a:rPr lang="it-IT" sz="2300" u="sng">
                <a:solidFill>
                  <a:srgbClr val="000099"/>
                </a:solidFill>
                <a:latin typeface="Arial" charset="0"/>
              </a:rPr>
              <a:t>&lt;</a:t>
            </a:r>
            <a:r>
              <a:rPr lang="it-IT" sz="2300">
                <a:solidFill>
                  <a:srgbClr val="000099"/>
                </a:solidFill>
                <a:latin typeface="Arial" charset="0"/>
              </a:rPr>
              <a:t> 1,5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83" name="Text Box 83"/>
          <p:cNvSpPr txBox="1">
            <a:spLocks noChangeArrowheads="1"/>
          </p:cNvSpPr>
          <p:nvPr/>
        </p:nvSpPr>
        <p:spPr bwMode="auto">
          <a:xfrm>
            <a:off x="2348880" y="2195736"/>
            <a:ext cx="2303730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 dirty="0">
                <a:solidFill>
                  <a:srgbClr val="000099"/>
                </a:solidFill>
                <a:latin typeface="Arial" charset="0"/>
              </a:rPr>
              <a:t>Reticolo cubico</a:t>
            </a:r>
            <a:endParaRPr lang="it-IT" sz="1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84" name="Text Box 84"/>
          <p:cNvSpPr txBox="1">
            <a:spLocks noChangeArrowheads="1"/>
          </p:cNvSpPr>
          <p:nvPr/>
        </p:nvSpPr>
        <p:spPr bwMode="auto">
          <a:xfrm>
            <a:off x="2434829" y="2764367"/>
            <a:ext cx="1828464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Es.    Cs    Cl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85" name="Text Box 85"/>
          <p:cNvSpPr txBox="1">
            <a:spLocks noChangeArrowheads="1"/>
          </p:cNvSpPr>
          <p:nvPr/>
        </p:nvSpPr>
        <p:spPr bwMode="auto">
          <a:xfrm>
            <a:off x="2469356" y="3486152"/>
            <a:ext cx="96692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1,69 Å</a:t>
            </a:r>
          </a:p>
        </p:txBody>
      </p:sp>
      <p:sp>
        <p:nvSpPr>
          <p:cNvPr id="25686" name="Text Box 86"/>
          <p:cNvSpPr txBox="1">
            <a:spLocks noChangeArrowheads="1"/>
          </p:cNvSpPr>
          <p:nvPr/>
        </p:nvSpPr>
        <p:spPr bwMode="auto">
          <a:xfrm>
            <a:off x="3669506" y="3486152"/>
            <a:ext cx="96692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1,80 Å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87" name="Line 87"/>
          <p:cNvSpPr>
            <a:spLocks noChangeShapeType="1"/>
          </p:cNvSpPr>
          <p:nvPr/>
        </p:nvSpPr>
        <p:spPr bwMode="auto">
          <a:xfrm flipV="1">
            <a:off x="2949178" y="3278717"/>
            <a:ext cx="136922" cy="228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88" name="Line 88"/>
          <p:cNvSpPr>
            <a:spLocks noChangeShapeType="1"/>
          </p:cNvSpPr>
          <p:nvPr/>
        </p:nvSpPr>
        <p:spPr bwMode="auto">
          <a:xfrm flipH="1" flipV="1">
            <a:off x="3702844" y="3278718"/>
            <a:ext cx="69056" cy="285749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89" name="Line 89"/>
          <p:cNvSpPr>
            <a:spLocks noChangeShapeType="1"/>
          </p:cNvSpPr>
          <p:nvPr/>
        </p:nvSpPr>
        <p:spPr bwMode="auto">
          <a:xfrm>
            <a:off x="4637485" y="4087285"/>
            <a:ext cx="0" cy="171449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90" name="Line 90"/>
          <p:cNvSpPr>
            <a:spLocks noChangeShapeType="1"/>
          </p:cNvSpPr>
          <p:nvPr/>
        </p:nvSpPr>
        <p:spPr bwMode="auto">
          <a:xfrm>
            <a:off x="5726906" y="4087285"/>
            <a:ext cx="0" cy="171449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91" name="Text Box 91"/>
          <p:cNvSpPr txBox="1">
            <a:spLocks noChangeArrowheads="1"/>
          </p:cNvSpPr>
          <p:nvPr/>
        </p:nvSpPr>
        <p:spPr bwMode="auto">
          <a:xfrm>
            <a:off x="5066110" y="3979333"/>
            <a:ext cx="357340" cy="377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100">
                <a:solidFill>
                  <a:srgbClr val="000099"/>
                </a:solidFill>
                <a:latin typeface="Arial" charset="0"/>
              </a:rPr>
              <a:t>a</a:t>
            </a:r>
            <a:r>
              <a:rPr lang="it-IT" sz="2100" baseline="-25000">
                <a:solidFill>
                  <a:srgbClr val="000099"/>
                </a:solidFill>
                <a:latin typeface="Arial" charset="0"/>
              </a:rPr>
              <a:t>0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92" name="Line 92"/>
          <p:cNvSpPr>
            <a:spLocks noChangeShapeType="1"/>
          </p:cNvSpPr>
          <p:nvPr/>
        </p:nvSpPr>
        <p:spPr bwMode="auto">
          <a:xfrm flipH="1" flipV="1">
            <a:off x="4663679" y="4235451"/>
            <a:ext cx="32504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93" name="Line 93"/>
          <p:cNvSpPr>
            <a:spLocks noChangeShapeType="1"/>
          </p:cNvSpPr>
          <p:nvPr/>
        </p:nvSpPr>
        <p:spPr bwMode="auto">
          <a:xfrm flipV="1">
            <a:off x="5395913" y="4235451"/>
            <a:ext cx="313135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694" name="Text Box 94"/>
          <p:cNvSpPr txBox="1">
            <a:spLocks noChangeArrowheads="1"/>
          </p:cNvSpPr>
          <p:nvPr/>
        </p:nvSpPr>
        <p:spPr bwMode="auto">
          <a:xfrm>
            <a:off x="2636912" y="5076056"/>
            <a:ext cx="2164894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dirty="0" err="1">
                <a:solidFill>
                  <a:srgbClr val="000099"/>
                </a:solidFill>
                <a:latin typeface="Arial" charset="0"/>
              </a:rPr>
              <a:t>R</a:t>
            </a:r>
            <a:r>
              <a:rPr lang="it-IT" sz="2300" dirty="0">
                <a:solidFill>
                  <a:srgbClr val="000099"/>
                </a:solidFill>
                <a:latin typeface="Arial" charset="0"/>
              </a:rPr>
              <a:t> : </a:t>
            </a:r>
            <a:r>
              <a:rPr lang="it-IT" sz="2300" dirty="0" err="1">
                <a:solidFill>
                  <a:srgbClr val="000099"/>
                </a:solidFill>
                <a:latin typeface="Arial" charset="0"/>
              </a:rPr>
              <a:t>r</a:t>
            </a:r>
            <a:r>
              <a:rPr lang="it-IT" sz="2300" dirty="0">
                <a:solidFill>
                  <a:srgbClr val="000099"/>
                </a:solidFill>
                <a:latin typeface="Arial" charset="0"/>
              </a:rPr>
              <a:t>  =  1,5  </a:t>
            </a:r>
            <a:r>
              <a:rPr lang="it-IT" sz="2300" dirty="0">
                <a:solidFill>
                  <a:srgbClr val="000099"/>
                </a:solidFill>
                <a:latin typeface="Arial" charset="0"/>
                <a:sym typeface="Times New Roman Special G2" charset="0"/>
              </a:rPr>
              <a:t>-</a:t>
            </a:r>
            <a:r>
              <a:rPr lang="it-IT" sz="2300" dirty="0" smtClean="0">
                <a:solidFill>
                  <a:srgbClr val="000099"/>
                </a:solidFill>
                <a:latin typeface="Arial" charset="0"/>
              </a:rPr>
              <a:t>  </a:t>
            </a:r>
            <a:r>
              <a:rPr lang="it-IT" sz="2300" dirty="0">
                <a:solidFill>
                  <a:srgbClr val="000099"/>
                </a:solidFill>
                <a:latin typeface="Arial" charset="0"/>
              </a:rPr>
              <a:t>2</a:t>
            </a:r>
          </a:p>
        </p:txBody>
      </p:sp>
      <p:sp>
        <p:nvSpPr>
          <p:cNvPr id="25695" name="Text Box 95"/>
          <p:cNvSpPr txBox="1">
            <a:spLocks noChangeArrowheads="1"/>
          </p:cNvSpPr>
          <p:nvPr/>
        </p:nvSpPr>
        <p:spPr bwMode="auto">
          <a:xfrm>
            <a:off x="2348880" y="5724128"/>
            <a:ext cx="2549715" cy="761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300" b="1" dirty="0">
                <a:solidFill>
                  <a:srgbClr val="000099"/>
                </a:solidFill>
                <a:latin typeface="Arial" charset="0"/>
              </a:rPr>
              <a:t>Reticolo cubico a</a:t>
            </a:r>
          </a:p>
          <a:p>
            <a:pPr algn="ctr"/>
            <a:r>
              <a:rPr lang="it-IT" sz="2300" b="1" dirty="0">
                <a:solidFill>
                  <a:srgbClr val="000099"/>
                </a:solidFill>
                <a:latin typeface="Arial" charset="0"/>
              </a:rPr>
              <a:t>facce centrate</a:t>
            </a:r>
            <a:endParaRPr lang="it-IT" sz="1400" b="1" dirty="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96" name="Text Box 96"/>
          <p:cNvSpPr txBox="1">
            <a:spLocks noChangeArrowheads="1"/>
          </p:cNvSpPr>
          <p:nvPr/>
        </p:nvSpPr>
        <p:spPr bwMode="auto">
          <a:xfrm>
            <a:off x="2692004" y="6781800"/>
            <a:ext cx="184502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Es.    Na    Cl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97" name="Text Box 97"/>
          <p:cNvSpPr txBox="1">
            <a:spLocks noChangeArrowheads="1"/>
          </p:cNvSpPr>
          <p:nvPr/>
        </p:nvSpPr>
        <p:spPr bwMode="auto">
          <a:xfrm>
            <a:off x="2726531" y="7503585"/>
            <a:ext cx="96692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0,95 Å</a:t>
            </a:r>
          </a:p>
        </p:txBody>
      </p:sp>
      <p:sp>
        <p:nvSpPr>
          <p:cNvPr id="25698" name="Text Box 98"/>
          <p:cNvSpPr txBox="1">
            <a:spLocks noChangeArrowheads="1"/>
          </p:cNvSpPr>
          <p:nvPr/>
        </p:nvSpPr>
        <p:spPr bwMode="auto">
          <a:xfrm>
            <a:off x="3926681" y="7503585"/>
            <a:ext cx="966925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0099"/>
                </a:solidFill>
                <a:latin typeface="Arial" charset="0"/>
              </a:rPr>
              <a:t>1,80 Å</a:t>
            </a:r>
            <a:endParaRPr lang="it-IT" sz="1400">
              <a:solidFill>
                <a:srgbClr val="000099"/>
              </a:solidFill>
              <a:latin typeface="Arial" charset="0"/>
            </a:endParaRPr>
          </a:p>
        </p:txBody>
      </p:sp>
      <p:sp>
        <p:nvSpPr>
          <p:cNvPr id="25699" name="Line 99"/>
          <p:cNvSpPr>
            <a:spLocks noChangeShapeType="1"/>
          </p:cNvSpPr>
          <p:nvPr/>
        </p:nvSpPr>
        <p:spPr bwMode="auto">
          <a:xfrm flipV="1">
            <a:off x="3206353" y="7296151"/>
            <a:ext cx="136922" cy="22860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700" name="Line 100"/>
          <p:cNvSpPr>
            <a:spLocks noChangeShapeType="1"/>
          </p:cNvSpPr>
          <p:nvPr/>
        </p:nvSpPr>
        <p:spPr bwMode="auto">
          <a:xfrm flipH="1" flipV="1">
            <a:off x="3960019" y="7296151"/>
            <a:ext cx="69056" cy="285749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25701" name="Text Box 101"/>
          <p:cNvSpPr txBox="1">
            <a:spLocks noChangeArrowheads="1"/>
          </p:cNvSpPr>
          <p:nvPr/>
        </p:nvSpPr>
        <p:spPr bwMode="auto">
          <a:xfrm>
            <a:off x="423740" y="8244408"/>
            <a:ext cx="6461318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 dirty="0">
                <a:solidFill>
                  <a:srgbClr val="000099"/>
                </a:solidFill>
                <a:latin typeface="Arial" charset="0"/>
              </a:rPr>
              <a:t>Se </a:t>
            </a:r>
            <a:r>
              <a:rPr lang="it-IT" b="1" dirty="0" err="1">
                <a:solidFill>
                  <a:srgbClr val="000099"/>
                </a:solidFill>
                <a:latin typeface="Arial" charset="0"/>
              </a:rPr>
              <a:t>R:r</a:t>
            </a:r>
            <a:r>
              <a:rPr lang="it-IT" b="1" dirty="0">
                <a:solidFill>
                  <a:srgbClr val="000099"/>
                </a:solidFill>
                <a:latin typeface="Arial" charset="0"/>
              </a:rPr>
              <a:t> &gt; 2, si ha il reticolo della </a:t>
            </a:r>
            <a:r>
              <a:rPr lang="it-IT" b="1" dirty="0" err="1">
                <a:solidFill>
                  <a:srgbClr val="000099"/>
                </a:solidFill>
                <a:latin typeface="Arial" charset="0"/>
              </a:rPr>
              <a:t>Blend</a:t>
            </a:r>
            <a:r>
              <a:rPr lang="it-IT" b="1" dirty="0">
                <a:solidFill>
                  <a:srgbClr val="000099"/>
                </a:solidFill>
                <a:latin typeface="Arial" charset="0"/>
              </a:rPr>
              <a:t> (</a:t>
            </a:r>
            <a:r>
              <a:rPr lang="it-IT" b="1" dirty="0" err="1">
                <a:solidFill>
                  <a:srgbClr val="000099"/>
                </a:solidFill>
                <a:latin typeface="Arial" charset="0"/>
              </a:rPr>
              <a:t>ZnS</a:t>
            </a:r>
            <a:r>
              <a:rPr lang="it-IT" b="1" dirty="0">
                <a:solidFill>
                  <a:srgbClr val="000099"/>
                </a:solidFill>
                <a:latin typeface="Arial" charset="0"/>
              </a:rPr>
              <a:t>)</a:t>
            </a:r>
          </a:p>
        </p:txBody>
      </p:sp>
      <p:sp>
        <p:nvSpPr>
          <p:cNvPr id="25702" name="Text Box 102"/>
          <p:cNvSpPr txBox="1">
            <a:spLocks noChangeArrowheads="1"/>
          </p:cNvSpPr>
          <p:nvPr/>
        </p:nvSpPr>
        <p:spPr bwMode="auto">
          <a:xfrm>
            <a:off x="1824038" y="114300"/>
            <a:ext cx="4158154" cy="484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 b="1">
                <a:solidFill>
                  <a:srgbClr val="990033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charset="0"/>
              </a:rPr>
              <a:t>Principali Reticoli Ionici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636985" y="1371600"/>
            <a:ext cx="1816182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0066"/>
                </a:solidFill>
                <a:latin typeface="Arial" charset="0"/>
              </a:rPr>
              <a:t>Lucentezza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36985" y="1996017"/>
            <a:ext cx="5349664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0066"/>
                </a:solidFill>
                <a:latin typeface="Arial" charset="0"/>
              </a:rPr>
              <a:t>Alta conducibilità elettrica e termica</a:t>
            </a: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1262906" y="3466315"/>
            <a:ext cx="1051111" cy="4247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6600"/>
                </a:solidFill>
                <a:latin typeface="Arial" charset="0"/>
              </a:rPr>
              <a:t>Solido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1015257" y="4300282"/>
            <a:ext cx="5006031" cy="2271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defTabSz="549275"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tabLst>
                <a:tab pos="2743200" algn="l"/>
                <a:tab pos="4743450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Ag                6 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•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10</a:t>
            </a:r>
            <a:r>
              <a:rPr lang="it-IT" baseline="30000" dirty="0" smtClean="0">
                <a:solidFill>
                  <a:srgbClr val="006600"/>
                </a:solidFill>
                <a:latin typeface="Arial" charset="0"/>
              </a:rPr>
              <a:t>5               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Metallo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  <a:p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Zn                2 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• 10</a:t>
            </a:r>
            <a:r>
              <a:rPr lang="it-IT" baseline="30000" dirty="0">
                <a:solidFill>
                  <a:srgbClr val="006600"/>
                </a:solidFill>
                <a:latin typeface="Arial" charset="0"/>
              </a:rPr>
              <a:t>5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 Metallo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  <a:p>
            <a:r>
              <a:rPr lang="it-IT" dirty="0">
                <a:solidFill>
                  <a:srgbClr val="006600"/>
                </a:solidFill>
                <a:latin typeface="Arial" charset="0"/>
              </a:rPr>
              <a:t>C </a:t>
            </a:r>
            <a:r>
              <a:rPr lang="it-IT" sz="1800" dirty="0">
                <a:solidFill>
                  <a:srgbClr val="006600"/>
                </a:solidFill>
                <a:latin typeface="Arial" charset="0"/>
              </a:rPr>
              <a:t>(grafite) </a:t>
            </a:r>
            <a:r>
              <a:rPr lang="it-IT" sz="1800" dirty="0" smtClean="0">
                <a:solidFill>
                  <a:srgbClr val="006600"/>
                </a:solidFill>
                <a:latin typeface="Arial" charset="0"/>
              </a:rPr>
              <a:t>        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5 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• 10</a:t>
            </a:r>
            <a:r>
              <a:rPr lang="it-IT" baseline="30000" dirty="0">
                <a:solidFill>
                  <a:srgbClr val="006600"/>
                </a:solidFill>
                <a:latin typeface="Arial" charset="0"/>
              </a:rPr>
              <a:t>4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Covalente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  <a:p>
            <a:r>
              <a:rPr lang="it-IT" dirty="0" err="1" smtClean="0">
                <a:solidFill>
                  <a:srgbClr val="006600"/>
                </a:solidFill>
                <a:latin typeface="Arial" charset="0"/>
              </a:rPr>
              <a:t>NaCl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    10</a:t>
            </a:r>
            <a:r>
              <a:rPr lang="it-IT" baseline="30000" dirty="0">
                <a:solidFill>
                  <a:srgbClr val="006600"/>
                </a:solidFill>
                <a:latin typeface="Arial" charset="0"/>
              </a:rPr>
              <a:t>-7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  Ionico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  <a:p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C</a:t>
            </a:r>
            <a:r>
              <a:rPr lang="it-IT" sz="1800" dirty="0" smtClean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it-IT" sz="1800" dirty="0">
                <a:solidFill>
                  <a:srgbClr val="006600"/>
                </a:solidFill>
                <a:latin typeface="Arial" charset="0"/>
              </a:rPr>
              <a:t>diamante</a:t>
            </a:r>
            <a:r>
              <a:rPr lang="it-IT" sz="1800" dirty="0" smtClean="0">
                <a:solidFill>
                  <a:srgbClr val="006600"/>
                </a:solidFill>
                <a:latin typeface="Arial" charset="0"/>
              </a:rPr>
              <a:t>)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10</a:t>
            </a:r>
            <a:r>
              <a:rPr lang="it-IT" baseline="30000" dirty="0">
                <a:solidFill>
                  <a:srgbClr val="006600"/>
                </a:solidFill>
                <a:latin typeface="Arial" charset="0"/>
              </a:rPr>
              <a:t>-14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Covalente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  <a:p>
            <a:r>
              <a:rPr lang="it-IT" dirty="0" err="1" smtClean="0">
                <a:solidFill>
                  <a:srgbClr val="006600"/>
                </a:solidFill>
                <a:latin typeface="Arial" charset="0"/>
              </a:rPr>
              <a:t>S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 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           10</a:t>
            </a:r>
            <a:r>
              <a:rPr lang="it-IT" baseline="30000" dirty="0">
                <a:solidFill>
                  <a:srgbClr val="006600"/>
                </a:solidFill>
                <a:latin typeface="Arial" charset="0"/>
              </a:rPr>
              <a:t>-7</a:t>
            </a:r>
            <a:r>
              <a:rPr lang="it-IT" dirty="0">
                <a:solidFill>
                  <a:srgbClr val="006600"/>
                </a:solidFill>
                <a:latin typeface="Arial" charset="0"/>
              </a:rPr>
              <a:t>	</a:t>
            </a:r>
            <a:r>
              <a:rPr lang="it-IT" dirty="0" smtClean="0">
                <a:solidFill>
                  <a:srgbClr val="006600"/>
                </a:solidFill>
                <a:latin typeface="Arial" charset="0"/>
              </a:rPr>
              <a:t>        Covalente</a:t>
            </a:r>
            <a:endParaRPr lang="it-IT" dirty="0">
              <a:solidFill>
                <a:srgbClr val="006600"/>
              </a:solidFill>
              <a:latin typeface="Arial" charset="0"/>
            </a:endParaRPr>
          </a:p>
        </p:txBody>
      </p:sp>
      <p:sp>
        <p:nvSpPr>
          <p:cNvPr id="30726" name="Line 6"/>
          <p:cNvSpPr>
            <a:spLocks noChangeShapeType="1"/>
          </p:cNvSpPr>
          <p:nvPr/>
        </p:nvSpPr>
        <p:spPr bwMode="auto">
          <a:xfrm>
            <a:off x="1015257" y="4317215"/>
            <a:ext cx="476607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7" name="Line 7"/>
          <p:cNvSpPr>
            <a:spLocks noChangeShapeType="1"/>
          </p:cNvSpPr>
          <p:nvPr/>
        </p:nvSpPr>
        <p:spPr bwMode="auto">
          <a:xfrm>
            <a:off x="980728" y="3218665"/>
            <a:ext cx="4766072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28" name="Text Box 8"/>
          <p:cNvSpPr txBox="1">
            <a:spLocks noChangeArrowheads="1"/>
          </p:cNvSpPr>
          <p:nvPr/>
        </p:nvSpPr>
        <p:spPr bwMode="auto">
          <a:xfrm>
            <a:off x="2641082" y="3220781"/>
            <a:ext cx="1739451" cy="670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000" b="1" dirty="0">
                <a:solidFill>
                  <a:srgbClr val="006600"/>
                </a:solidFill>
                <a:latin typeface="Arial" charset="0"/>
              </a:rPr>
              <a:t>Conducibilità </a:t>
            </a:r>
          </a:p>
          <a:p>
            <a:pPr algn="ctr"/>
            <a:r>
              <a:rPr lang="it-IT" sz="2000" b="1" dirty="0">
                <a:solidFill>
                  <a:srgbClr val="006600"/>
                </a:solidFill>
                <a:latin typeface="Arial" charset="0"/>
              </a:rPr>
              <a:t>(</a:t>
            </a:r>
            <a:r>
              <a:rPr lang="it-IT" sz="2000" b="1" dirty="0">
                <a:solidFill>
                  <a:srgbClr val="006600"/>
                </a:solidFill>
                <a:latin typeface="Arial" charset="0"/>
                <a:sym typeface="Symbol" charset="0"/>
              </a:rPr>
              <a:t></a:t>
            </a:r>
            <a:r>
              <a:rPr lang="it-IT" sz="2000" b="1" baseline="30000" dirty="0">
                <a:solidFill>
                  <a:srgbClr val="006600"/>
                </a:solidFill>
                <a:latin typeface="Arial" charset="0"/>
              </a:rPr>
              <a:t>-1</a:t>
            </a:r>
            <a:r>
              <a:rPr lang="it-IT" sz="2000" b="1" dirty="0">
                <a:solidFill>
                  <a:srgbClr val="006600"/>
                </a:solidFill>
                <a:latin typeface="Arial" charset="0"/>
              </a:rPr>
              <a:t>cm</a:t>
            </a:r>
            <a:r>
              <a:rPr lang="it-IT" sz="2000" b="1" baseline="30000" dirty="0">
                <a:solidFill>
                  <a:srgbClr val="006600"/>
                </a:solidFill>
                <a:latin typeface="Arial" charset="0"/>
              </a:rPr>
              <a:t>-1</a:t>
            </a:r>
            <a:r>
              <a:rPr lang="it-IT" sz="2000" b="1" dirty="0">
                <a:solidFill>
                  <a:srgbClr val="006600"/>
                </a:solidFill>
                <a:latin typeface="Arial" charset="0"/>
              </a:rPr>
              <a:t>)</a:t>
            </a:r>
          </a:p>
        </p:txBody>
      </p:sp>
      <p:sp>
        <p:nvSpPr>
          <p:cNvPr id="30729" name="Line 9"/>
          <p:cNvSpPr>
            <a:spLocks noChangeShapeType="1"/>
          </p:cNvSpPr>
          <p:nvPr/>
        </p:nvSpPr>
        <p:spPr bwMode="auto">
          <a:xfrm>
            <a:off x="1052736" y="6804248"/>
            <a:ext cx="4767263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0" name="Line 10"/>
          <p:cNvSpPr>
            <a:spLocks noChangeShapeType="1"/>
          </p:cNvSpPr>
          <p:nvPr/>
        </p:nvSpPr>
        <p:spPr bwMode="auto">
          <a:xfrm rot="16200000">
            <a:off x="378801" y="5246432"/>
            <a:ext cx="4085167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1" name="Line 11"/>
          <p:cNvSpPr>
            <a:spLocks noChangeShapeType="1"/>
          </p:cNvSpPr>
          <p:nvPr/>
        </p:nvSpPr>
        <p:spPr bwMode="auto">
          <a:xfrm rot="16200000">
            <a:off x="2350476" y="5246432"/>
            <a:ext cx="4085167" cy="0"/>
          </a:xfrm>
          <a:prstGeom prst="line">
            <a:avLst/>
          </a:prstGeom>
          <a:noFill/>
          <a:ln w="38100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32" name="Text Box 12"/>
          <p:cNvSpPr txBox="1">
            <a:spLocks noChangeArrowheads="1"/>
          </p:cNvSpPr>
          <p:nvPr/>
        </p:nvSpPr>
        <p:spPr bwMode="auto">
          <a:xfrm>
            <a:off x="636985" y="2620433"/>
            <a:ext cx="1778737" cy="455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600">
                <a:solidFill>
                  <a:srgbClr val="FF0066"/>
                </a:solidFill>
                <a:latin typeface="Arial" charset="0"/>
              </a:rPr>
              <a:t>Malleabilità</a:t>
            </a:r>
          </a:p>
        </p:txBody>
      </p:sp>
      <p:sp>
        <p:nvSpPr>
          <p:cNvPr id="30733" name="WordArt 13"/>
          <p:cNvSpPr>
            <a:spLocks noChangeArrowheads="1" noChangeShapeType="1" noTextEdit="1"/>
          </p:cNvSpPr>
          <p:nvPr/>
        </p:nvSpPr>
        <p:spPr bwMode="auto">
          <a:xfrm>
            <a:off x="1783556" y="289985"/>
            <a:ext cx="3290888" cy="8678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B2B2B2">
                    <a:alpha val="50000"/>
                  </a:srgbClr>
                </a:solidFill>
                <a:effectLst>
                  <a:outerShdw blurRad="63500" dist="46662" dir="2115817" algn="ctr" rotWithShape="0">
                    <a:srgbClr val="9999FF">
                      <a:alpha val="74998"/>
                    </a:srgbClr>
                  </a:outerShdw>
                </a:effectLst>
                <a:latin typeface="Comic Sans MS"/>
                <a:ea typeface="Comic Sans MS"/>
                <a:cs typeface="Comic Sans MS"/>
              </a:rPr>
              <a:t>METALLI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3326606" y="334434"/>
            <a:ext cx="3054721" cy="1573270"/>
          </a:xfrm>
          <a:prstGeom prst="roundRect">
            <a:avLst>
              <a:gd name="adj" fmla="val 23810"/>
            </a:avLst>
          </a:prstGeom>
          <a:solidFill>
            <a:srgbClr val="FFFF00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endParaRPr lang="it-IT"/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188119" y="243419"/>
            <a:ext cx="2880841" cy="656174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 anchor="ctr"/>
          <a:lstStyle/>
          <a:p>
            <a:pPr algn="ctr" defTabSz="549275"/>
            <a:endParaRPr lang="it-IT" sz="1400">
              <a:solidFill>
                <a:srgbClr val="FFFF99"/>
              </a:solidFill>
            </a:endParaRPr>
          </a:p>
        </p:txBody>
      </p:sp>
      <p:sp>
        <p:nvSpPr>
          <p:cNvPr id="5124" name="Oval 4"/>
          <p:cNvSpPr>
            <a:spLocks noChangeArrowheads="1"/>
          </p:cNvSpPr>
          <p:nvPr/>
        </p:nvSpPr>
        <p:spPr bwMode="auto">
          <a:xfrm>
            <a:off x="5130404" y="5973234"/>
            <a:ext cx="10358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5" name="Line 5"/>
          <p:cNvSpPr>
            <a:spLocks noChangeShapeType="1"/>
          </p:cNvSpPr>
          <p:nvPr/>
        </p:nvSpPr>
        <p:spPr bwMode="auto">
          <a:xfrm flipV="1">
            <a:off x="651272" y="1621367"/>
            <a:ext cx="0" cy="6155267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6" name="Line 6"/>
          <p:cNvSpPr>
            <a:spLocks noChangeShapeType="1"/>
          </p:cNvSpPr>
          <p:nvPr/>
        </p:nvSpPr>
        <p:spPr bwMode="auto">
          <a:xfrm>
            <a:off x="640556" y="7776633"/>
            <a:ext cx="3462338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7" name="Line 7"/>
          <p:cNvSpPr>
            <a:spLocks noChangeShapeType="1"/>
          </p:cNvSpPr>
          <p:nvPr/>
        </p:nvSpPr>
        <p:spPr bwMode="auto">
          <a:xfrm>
            <a:off x="528638" y="6557433"/>
            <a:ext cx="114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8" name="Line 8"/>
          <p:cNvSpPr>
            <a:spLocks noChangeShapeType="1"/>
          </p:cNvSpPr>
          <p:nvPr/>
        </p:nvSpPr>
        <p:spPr bwMode="auto">
          <a:xfrm>
            <a:off x="528638" y="7167033"/>
            <a:ext cx="11668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29" name="Line 9"/>
          <p:cNvSpPr>
            <a:spLocks noChangeShapeType="1"/>
          </p:cNvSpPr>
          <p:nvPr/>
        </p:nvSpPr>
        <p:spPr bwMode="auto">
          <a:xfrm>
            <a:off x="528638" y="5947833"/>
            <a:ext cx="114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0" name="Line 10"/>
          <p:cNvSpPr>
            <a:spLocks noChangeShapeType="1"/>
          </p:cNvSpPr>
          <p:nvPr/>
        </p:nvSpPr>
        <p:spPr bwMode="auto">
          <a:xfrm>
            <a:off x="528638" y="5338233"/>
            <a:ext cx="114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1" name="Line 11"/>
          <p:cNvSpPr>
            <a:spLocks noChangeShapeType="1"/>
          </p:cNvSpPr>
          <p:nvPr/>
        </p:nvSpPr>
        <p:spPr bwMode="auto">
          <a:xfrm>
            <a:off x="528638" y="4728633"/>
            <a:ext cx="11668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2" name="Line 12"/>
          <p:cNvSpPr>
            <a:spLocks noChangeShapeType="1"/>
          </p:cNvSpPr>
          <p:nvPr/>
        </p:nvSpPr>
        <p:spPr bwMode="auto">
          <a:xfrm>
            <a:off x="528638" y="4119033"/>
            <a:ext cx="1143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3" name="Line 13"/>
          <p:cNvSpPr>
            <a:spLocks noChangeShapeType="1"/>
          </p:cNvSpPr>
          <p:nvPr/>
        </p:nvSpPr>
        <p:spPr bwMode="auto">
          <a:xfrm>
            <a:off x="528638" y="3509433"/>
            <a:ext cx="12263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4" name="Line 14"/>
          <p:cNvSpPr>
            <a:spLocks noChangeShapeType="1"/>
          </p:cNvSpPr>
          <p:nvPr/>
        </p:nvSpPr>
        <p:spPr bwMode="auto">
          <a:xfrm rot="5400000">
            <a:off x="923925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5" name="Line 15"/>
          <p:cNvSpPr>
            <a:spLocks noChangeShapeType="1"/>
          </p:cNvSpPr>
          <p:nvPr/>
        </p:nvSpPr>
        <p:spPr bwMode="auto">
          <a:xfrm rot="5400000">
            <a:off x="1275159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6" name="Line 16"/>
          <p:cNvSpPr>
            <a:spLocks noChangeShapeType="1"/>
          </p:cNvSpPr>
          <p:nvPr/>
        </p:nvSpPr>
        <p:spPr bwMode="auto">
          <a:xfrm rot="5400000">
            <a:off x="1618059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7" name="Line 17"/>
          <p:cNvSpPr>
            <a:spLocks noChangeShapeType="1"/>
          </p:cNvSpPr>
          <p:nvPr/>
        </p:nvSpPr>
        <p:spPr bwMode="auto">
          <a:xfrm rot="5400000">
            <a:off x="1952625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8" name="Line 18"/>
          <p:cNvSpPr>
            <a:spLocks noChangeShapeType="1"/>
          </p:cNvSpPr>
          <p:nvPr/>
        </p:nvSpPr>
        <p:spPr bwMode="auto">
          <a:xfrm rot="5400000">
            <a:off x="2295525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39" name="Line 19"/>
          <p:cNvSpPr>
            <a:spLocks noChangeShapeType="1"/>
          </p:cNvSpPr>
          <p:nvPr/>
        </p:nvSpPr>
        <p:spPr bwMode="auto">
          <a:xfrm rot="5400000">
            <a:off x="2646759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0" name="Line 20"/>
          <p:cNvSpPr>
            <a:spLocks noChangeShapeType="1"/>
          </p:cNvSpPr>
          <p:nvPr/>
        </p:nvSpPr>
        <p:spPr bwMode="auto">
          <a:xfrm rot="5400000">
            <a:off x="2981325" y="7881409"/>
            <a:ext cx="209551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1" name="Line 21"/>
          <p:cNvSpPr>
            <a:spLocks noChangeShapeType="1"/>
          </p:cNvSpPr>
          <p:nvPr/>
        </p:nvSpPr>
        <p:spPr bwMode="auto">
          <a:xfrm flipV="1">
            <a:off x="1371600" y="4728634"/>
            <a:ext cx="0" cy="2988733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2" name="Line 22"/>
          <p:cNvSpPr>
            <a:spLocks noChangeShapeType="1"/>
          </p:cNvSpPr>
          <p:nvPr/>
        </p:nvSpPr>
        <p:spPr bwMode="auto">
          <a:xfrm>
            <a:off x="651273" y="6252633"/>
            <a:ext cx="1406128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3" name="Line 23"/>
          <p:cNvSpPr>
            <a:spLocks noChangeShapeType="1"/>
          </p:cNvSpPr>
          <p:nvPr/>
        </p:nvSpPr>
        <p:spPr bwMode="auto">
          <a:xfrm>
            <a:off x="651273" y="4728633"/>
            <a:ext cx="720328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4" name="Line 24"/>
          <p:cNvSpPr>
            <a:spLocks noChangeShapeType="1"/>
          </p:cNvSpPr>
          <p:nvPr/>
        </p:nvSpPr>
        <p:spPr bwMode="auto">
          <a:xfrm flipV="1">
            <a:off x="2057400" y="6252633"/>
            <a:ext cx="0" cy="152400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5" name="Freeform 25"/>
          <p:cNvSpPr>
            <a:spLocks/>
          </p:cNvSpPr>
          <p:nvPr/>
        </p:nvSpPr>
        <p:spPr bwMode="auto">
          <a:xfrm>
            <a:off x="1065610" y="2976034"/>
            <a:ext cx="2397919" cy="4375151"/>
          </a:xfrm>
          <a:custGeom>
            <a:avLst/>
            <a:gdLst>
              <a:gd name="T0" fmla="*/ 0 w 3357"/>
              <a:gd name="T1" fmla="*/ 0 h 3445"/>
              <a:gd name="T2" fmla="*/ 477 w 3357"/>
              <a:gd name="T3" fmla="*/ 1381 h 3445"/>
              <a:gd name="T4" fmla="*/ 945 w 3357"/>
              <a:gd name="T5" fmla="*/ 2109 h 3445"/>
              <a:gd name="T6" fmla="*/ 1654 w 3357"/>
              <a:gd name="T7" fmla="*/ 2764 h 3445"/>
              <a:gd name="T8" fmla="*/ 2781 w 3357"/>
              <a:gd name="T9" fmla="*/ 3301 h 3445"/>
              <a:gd name="T10" fmla="*/ 3357 w 3357"/>
              <a:gd name="T11" fmla="*/ 3445 h 34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357" h="3445">
                <a:moveTo>
                  <a:pt x="0" y="0"/>
                </a:moveTo>
                <a:cubicBezTo>
                  <a:pt x="82" y="230"/>
                  <a:pt x="320" y="1030"/>
                  <a:pt x="477" y="1381"/>
                </a:cubicBezTo>
                <a:cubicBezTo>
                  <a:pt x="634" y="1732"/>
                  <a:pt x="749" y="1878"/>
                  <a:pt x="945" y="2109"/>
                </a:cubicBezTo>
                <a:cubicBezTo>
                  <a:pt x="1141" y="2340"/>
                  <a:pt x="1348" y="2565"/>
                  <a:pt x="1654" y="2764"/>
                </a:cubicBezTo>
                <a:cubicBezTo>
                  <a:pt x="1960" y="2963"/>
                  <a:pt x="2497" y="3187"/>
                  <a:pt x="2781" y="3301"/>
                </a:cubicBezTo>
                <a:cubicBezTo>
                  <a:pt x="3065" y="3415"/>
                  <a:pt x="3209" y="3433"/>
                  <a:pt x="3357" y="3445"/>
                </a:cubicBezTo>
              </a:path>
            </a:pathLst>
          </a:custGeom>
          <a:noFill/>
          <a:ln w="57150" cmpd="sng">
            <a:solidFill>
              <a:srgbClr val="99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46" name="Text Box 26"/>
          <p:cNvSpPr txBox="1">
            <a:spLocks noChangeArrowheads="1"/>
          </p:cNvSpPr>
          <p:nvPr/>
        </p:nvSpPr>
        <p:spPr bwMode="auto">
          <a:xfrm>
            <a:off x="3090863" y="7901518"/>
            <a:ext cx="1643358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Pressione</a:t>
            </a:r>
          </a:p>
        </p:txBody>
      </p:sp>
      <p:sp>
        <p:nvSpPr>
          <p:cNvPr id="5147" name="Text Box 27"/>
          <p:cNvSpPr txBox="1">
            <a:spLocks noChangeArrowheads="1"/>
          </p:cNvSpPr>
          <p:nvPr/>
        </p:nvSpPr>
        <p:spPr bwMode="auto">
          <a:xfrm rot="-5400000">
            <a:off x="-183732" y="2270199"/>
            <a:ext cx="1244955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Volume</a:t>
            </a:r>
          </a:p>
        </p:txBody>
      </p:sp>
      <p:sp>
        <p:nvSpPr>
          <p:cNvPr id="5148" name="Text Box 28"/>
          <p:cNvSpPr txBox="1">
            <a:spLocks noChangeArrowheads="1"/>
          </p:cNvSpPr>
          <p:nvPr/>
        </p:nvSpPr>
        <p:spPr bwMode="auto">
          <a:xfrm>
            <a:off x="216694" y="4389967"/>
            <a:ext cx="443506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it-IT" sz="2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49" name="Text Box 29"/>
          <p:cNvSpPr txBox="1">
            <a:spLocks noChangeArrowheads="1"/>
          </p:cNvSpPr>
          <p:nvPr/>
        </p:nvSpPr>
        <p:spPr bwMode="auto">
          <a:xfrm>
            <a:off x="216694" y="5973234"/>
            <a:ext cx="443506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it-IT" sz="2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50" name="Text Box 30"/>
          <p:cNvSpPr txBox="1">
            <a:spLocks noChangeArrowheads="1"/>
          </p:cNvSpPr>
          <p:nvPr/>
        </p:nvSpPr>
        <p:spPr bwMode="auto">
          <a:xfrm>
            <a:off x="1258491" y="7939618"/>
            <a:ext cx="443506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it-IT" sz="2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51" name="Text Box 31"/>
          <p:cNvSpPr txBox="1">
            <a:spLocks noChangeArrowheads="1"/>
          </p:cNvSpPr>
          <p:nvPr/>
        </p:nvSpPr>
        <p:spPr bwMode="auto">
          <a:xfrm>
            <a:off x="1933575" y="7939618"/>
            <a:ext cx="443506" cy="44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500" b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it-IT" sz="25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152" name="Line 32"/>
          <p:cNvSpPr>
            <a:spLocks noChangeShapeType="1"/>
          </p:cNvSpPr>
          <p:nvPr/>
        </p:nvSpPr>
        <p:spPr bwMode="auto">
          <a:xfrm flipV="1">
            <a:off x="4430316" y="2980267"/>
            <a:ext cx="0" cy="451696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53" name="Line 33"/>
          <p:cNvSpPr>
            <a:spLocks noChangeShapeType="1"/>
          </p:cNvSpPr>
          <p:nvPr/>
        </p:nvSpPr>
        <p:spPr bwMode="auto">
          <a:xfrm rot="5400000" flipV="1">
            <a:off x="5434608" y="4779764"/>
            <a:ext cx="0" cy="2022872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5154" name="Group 34"/>
          <p:cNvGrpSpPr>
            <a:grpSpLocks/>
          </p:cNvGrpSpPr>
          <p:nvPr/>
        </p:nvGrpSpPr>
        <p:grpSpPr bwMode="auto">
          <a:xfrm>
            <a:off x="4835129" y="3048001"/>
            <a:ext cx="273844" cy="791633"/>
            <a:chOff x="7200" y="1488"/>
            <a:chExt cx="384" cy="624"/>
          </a:xfrm>
        </p:grpSpPr>
        <p:sp>
          <p:nvSpPr>
            <p:cNvPr id="5155" name="Rectangle 35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56" name="Rectangle 36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57" name="Group 37"/>
          <p:cNvGrpSpPr>
            <a:grpSpLocks/>
          </p:cNvGrpSpPr>
          <p:nvPr/>
        </p:nvGrpSpPr>
        <p:grpSpPr bwMode="auto">
          <a:xfrm>
            <a:off x="5794772" y="3048001"/>
            <a:ext cx="275034" cy="791633"/>
            <a:chOff x="7200" y="1488"/>
            <a:chExt cx="384" cy="624"/>
          </a:xfrm>
        </p:grpSpPr>
        <p:sp>
          <p:nvSpPr>
            <p:cNvPr id="5158" name="Rectangle 38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59" name="Rectangle 39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0" name="Group 40"/>
          <p:cNvGrpSpPr>
            <a:grpSpLocks/>
          </p:cNvGrpSpPr>
          <p:nvPr/>
        </p:nvGrpSpPr>
        <p:grpSpPr bwMode="auto">
          <a:xfrm>
            <a:off x="4594622" y="4999568"/>
            <a:ext cx="275034" cy="791633"/>
            <a:chOff x="7200" y="1488"/>
            <a:chExt cx="384" cy="624"/>
          </a:xfrm>
        </p:grpSpPr>
        <p:sp>
          <p:nvSpPr>
            <p:cNvPr id="5161" name="Rectangle 41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62" name="Rectangle 42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3" name="Group 43"/>
          <p:cNvGrpSpPr>
            <a:grpSpLocks/>
          </p:cNvGrpSpPr>
          <p:nvPr/>
        </p:nvGrpSpPr>
        <p:grpSpPr bwMode="auto">
          <a:xfrm>
            <a:off x="5051822" y="4999568"/>
            <a:ext cx="275034" cy="791633"/>
            <a:chOff x="7200" y="1488"/>
            <a:chExt cx="384" cy="624"/>
          </a:xfrm>
        </p:grpSpPr>
        <p:sp>
          <p:nvSpPr>
            <p:cNvPr id="5164" name="Rectangle 44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65" name="Rectangle 45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6" name="Group 46"/>
          <p:cNvGrpSpPr>
            <a:grpSpLocks/>
          </p:cNvGrpSpPr>
          <p:nvPr/>
        </p:nvGrpSpPr>
        <p:grpSpPr bwMode="auto">
          <a:xfrm>
            <a:off x="5509022" y="4999568"/>
            <a:ext cx="275034" cy="791633"/>
            <a:chOff x="7200" y="1488"/>
            <a:chExt cx="384" cy="624"/>
          </a:xfrm>
        </p:grpSpPr>
        <p:sp>
          <p:nvSpPr>
            <p:cNvPr id="5167" name="Rectangle 47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68" name="Rectangle 48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5169" name="Group 49"/>
          <p:cNvGrpSpPr>
            <a:grpSpLocks/>
          </p:cNvGrpSpPr>
          <p:nvPr/>
        </p:nvGrpSpPr>
        <p:grpSpPr bwMode="auto">
          <a:xfrm>
            <a:off x="5966222" y="4999568"/>
            <a:ext cx="275034" cy="791633"/>
            <a:chOff x="7200" y="1488"/>
            <a:chExt cx="384" cy="624"/>
          </a:xfrm>
        </p:grpSpPr>
        <p:sp>
          <p:nvSpPr>
            <p:cNvPr id="5170" name="Rectangle 50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5171" name="Rectangle 51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5172" name="Line 52"/>
          <p:cNvSpPr>
            <a:spLocks noChangeShapeType="1"/>
          </p:cNvSpPr>
          <p:nvPr/>
        </p:nvSpPr>
        <p:spPr bwMode="auto">
          <a:xfrm rot="5400000" flipV="1">
            <a:off x="5434608" y="2828197"/>
            <a:ext cx="0" cy="2022872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3" name="Line 53"/>
          <p:cNvSpPr>
            <a:spLocks noChangeShapeType="1"/>
          </p:cNvSpPr>
          <p:nvPr/>
        </p:nvSpPr>
        <p:spPr bwMode="auto">
          <a:xfrm rot="5400000" flipV="1">
            <a:off x="5434608" y="6485797"/>
            <a:ext cx="0" cy="2022872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4" name="Line 54"/>
          <p:cNvSpPr>
            <a:spLocks noChangeShapeType="1"/>
          </p:cNvSpPr>
          <p:nvPr/>
        </p:nvSpPr>
        <p:spPr bwMode="auto">
          <a:xfrm flipV="1">
            <a:off x="6434138" y="2980267"/>
            <a:ext cx="3572" cy="4516967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5" name="Oval 55"/>
          <p:cNvSpPr>
            <a:spLocks noChangeArrowheads="1"/>
          </p:cNvSpPr>
          <p:nvPr/>
        </p:nvSpPr>
        <p:spPr bwMode="auto">
          <a:xfrm>
            <a:off x="4835129" y="6735234"/>
            <a:ext cx="10239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6" name="Oval 56"/>
          <p:cNvSpPr>
            <a:spLocks noChangeArrowheads="1"/>
          </p:cNvSpPr>
          <p:nvPr/>
        </p:nvSpPr>
        <p:spPr bwMode="auto">
          <a:xfrm>
            <a:off x="4817269" y="6629401"/>
            <a:ext cx="103585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7" name="Oval 57"/>
          <p:cNvSpPr>
            <a:spLocks noChangeArrowheads="1"/>
          </p:cNvSpPr>
          <p:nvPr/>
        </p:nvSpPr>
        <p:spPr bwMode="auto">
          <a:xfrm>
            <a:off x="4526757" y="6119285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8" name="Oval 58"/>
          <p:cNvSpPr>
            <a:spLocks noChangeArrowheads="1"/>
          </p:cNvSpPr>
          <p:nvPr/>
        </p:nvSpPr>
        <p:spPr bwMode="auto">
          <a:xfrm>
            <a:off x="4594622" y="6049434"/>
            <a:ext cx="10358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79" name="Oval 59"/>
          <p:cNvSpPr>
            <a:spLocks noChangeArrowheads="1"/>
          </p:cNvSpPr>
          <p:nvPr/>
        </p:nvSpPr>
        <p:spPr bwMode="auto">
          <a:xfrm>
            <a:off x="5117307" y="6828368"/>
            <a:ext cx="103585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0" name="Oval 60"/>
          <p:cNvSpPr>
            <a:spLocks noChangeArrowheads="1"/>
          </p:cNvSpPr>
          <p:nvPr/>
        </p:nvSpPr>
        <p:spPr bwMode="auto">
          <a:xfrm>
            <a:off x="5173266" y="6728885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1" name="Oval 61"/>
          <p:cNvSpPr>
            <a:spLocks noChangeArrowheads="1"/>
          </p:cNvSpPr>
          <p:nvPr/>
        </p:nvSpPr>
        <p:spPr bwMode="auto">
          <a:xfrm>
            <a:off x="5062538" y="6028268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2" name="Oval 62"/>
          <p:cNvSpPr>
            <a:spLocks noChangeArrowheads="1"/>
          </p:cNvSpPr>
          <p:nvPr/>
        </p:nvSpPr>
        <p:spPr bwMode="auto">
          <a:xfrm>
            <a:off x="5735241" y="6110818"/>
            <a:ext cx="102394" cy="1841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3" name="Oval 63"/>
          <p:cNvSpPr>
            <a:spLocks noChangeArrowheads="1"/>
          </p:cNvSpPr>
          <p:nvPr/>
        </p:nvSpPr>
        <p:spPr bwMode="auto">
          <a:xfrm>
            <a:off x="5687616" y="6011334"/>
            <a:ext cx="10358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4" name="Oval 64"/>
          <p:cNvSpPr>
            <a:spLocks noChangeArrowheads="1"/>
          </p:cNvSpPr>
          <p:nvPr/>
        </p:nvSpPr>
        <p:spPr bwMode="auto">
          <a:xfrm>
            <a:off x="5687616" y="6515101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5" name="Oval 65"/>
          <p:cNvSpPr>
            <a:spLocks noChangeArrowheads="1"/>
          </p:cNvSpPr>
          <p:nvPr/>
        </p:nvSpPr>
        <p:spPr bwMode="auto">
          <a:xfrm>
            <a:off x="5751910" y="6491818"/>
            <a:ext cx="103584" cy="1841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6" name="Oval 66"/>
          <p:cNvSpPr>
            <a:spLocks noChangeArrowheads="1"/>
          </p:cNvSpPr>
          <p:nvPr/>
        </p:nvSpPr>
        <p:spPr bwMode="auto">
          <a:xfrm>
            <a:off x="5426869" y="7116234"/>
            <a:ext cx="10239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7" name="Oval 67"/>
          <p:cNvSpPr>
            <a:spLocks noChangeArrowheads="1"/>
          </p:cNvSpPr>
          <p:nvPr/>
        </p:nvSpPr>
        <p:spPr bwMode="auto">
          <a:xfrm>
            <a:off x="5473304" y="7018868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8" name="Oval 68"/>
          <p:cNvSpPr>
            <a:spLocks noChangeArrowheads="1"/>
          </p:cNvSpPr>
          <p:nvPr/>
        </p:nvSpPr>
        <p:spPr bwMode="auto">
          <a:xfrm>
            <a:off x="6116241" y="7209368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89" name="Oval 69"/>
          <p:cNvSpPr>
            <a:spLocks noChangeArrowheads="1"/>
          </p:cNvSpPr>
          <p:nvPr/>
        </p:nvSpPr>
        <p:spPr bwMode="auto">
          <a:xfrm>
            <a:off x="6051947" y="7147985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0" name="Oval 70"/>
          <p:cNvSpPr>
            <a:spLocks noChangeArrowheads="1"/>
          </p:cNvSpPr>
          <p:nvPr/>
        </p:nvSpPr>
        <p:spPr bwMode="auto">
          <a:xfrm>
            <a:off x="6030516" y="6697134"/>
            <a:ext cx="103584" cy="184151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1" name="Oval 71"/>
          <p:cNvSpPr>
            <a:spLocks noChangeArrowheads="1"/>
          </p:cNvSpPr>
          <p:nvPr/>
        </p:nvSpPr>
        <p:spPr bwMode="auto">
          <a:xfrm>
            <a:off x="6069807" y="6576485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2" name="Oval 72"/>
          <p:cNvSpPr>
            <a:spLocks noChangeArrowheads="1"/>
          </p:cNvSpPr>
          <p:nvPr/>
        </p:nvSpPr>
        <p:spPr bwMode="auto">
          <a:xfrm>
            <a:off x="6086475" y="6072718"/>
            <a:ext cx="102394" cy="1841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3" name="Oval 73"/>
          <p:cNvSpPr>
            <a:spLocks noChangeArrowheads="1"/>
          </p:cNvSpPr>
          <p:nvPr/>
        </p:nvSpPr>
        <p:spPr bwMode="auto">
          <a:xfrm>
            <a:off x="6035279" y="6034618"/>
            <a:ext cx="102394" cy="184149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4" name="Oval 74"/>
          <p:cNvSpPr>
            <a:spLocks noChangeArrowheads="1"/>
          </p:cNvSpPr>
          <p:nvPr/>
        </p:nvSpPr>
        <p:spPr bwMode="auto">
          <a:xfrm>
            <a:off x="5143500" y="6309785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5" name="Oval 75"/>
          <p:cNvSpPr>
            <a:spLocks noChangeArrowheads="1"/>
          </p:cNvSpPr>
          <p:nvPr/>
        </p:nvSpPr>
        <p:spPr bwMode="auto">
          <a:xfrm>
            <a:off x="5212557" y="6256868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rgbClr val="990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6" name="Oval 76"/>
          <p:cNvSpPr>
            <a:spLocks noChangeArrowheads="1"/>
          </p:cNvSpPr>
          <p:nvPr/>
        </p:nvSpPr>
        <p:spPr bwMode="auto">
          <a:xfrm>
            <a:off x="4526757" y="4267201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7" name="Oval 77"/>
          <p:cNvSpPr>
            <a:spLocks noChangeArrowheads="1"/>
          </p:cNvSpPr>
          <p:nvPr/>
        </p:nvSpPr>
        <p:spPr bwMode="auto">
          <a:xfrm>
            <a:off x="4607719" y="4237568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8" name="Oval 78"/>
          <p:cNvSpPr>
            <a:spLocks noChangeArrowheads="1"/>
          </p:cNvSpPr>
          <p:nvPr/>
        </p:nvSpPr>
        <p:spPr bwMode="auto">
          <a:xfrm>
            <a:off x="4972050" y="5058834"/>
            <a:ext cx="102394" cy="1841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199" name="Oval 79"/>
          <p:cNvSpPr>
            <a:spLocks noChangeArrowheads="1"/>
          </p:cNvSpPr>
          <p:nvPr/>
        </p:nvSpPr>
        <p:spPr bwMode="auto">
          <a:xfrm>
            <a:off x="6137672" y="4572001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0" name="Oval 80"/>
          <p:cNvSpPr>
            <a:spLocks noChangeArrowheads="1"/>
          </p:cNvSpPr>
          <p:nvPr/>
        </p:nvSpPr>
        <p:spPr bwMode="auto">
          <a:xfrm>
            <a:off x="6091238" y="4472518"/>
            <a:ext cx="102394" cy="184149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1" name="Oval 81"/>
          <p:cNvSpPr>
            <a:spLocks noChangeArrowheads="1"/>
          </p:cNvSpPr>
          <p:nvPr/>
        </p:nvSpPr>
        <p:spPr bwMode="auto">
          <a:xfrm>
            <a:off x="5598319" y="4838701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2" name="Oval 82"/>
          <p:cNvSpPr>
            <a:spLocks noChangeArrowheads="1"/>
          </p:cNvSpPr>
          <p:nvPr/>
        </p:nvSpPr>
        <p:spPr bwMode="auto">
          <a:xfrm>
            <a:off x="5666185" y="4785785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3" name="Oval 83"/>
          <p:cNvSpPr>
            <a:spLocks noChangeArrowheads="1"/>
          </p:cNvSpPr>
          <p:nvPr/>
        </p:nvSpPr>
        <p:spPr bwMode="auto">
          <a:xfrm>
            <a:off x="4937522" y="4938185"/>
            <a:ext cx="10358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4" name="Oval 84"/>
          <p:cNvSpPr>
            <a:spLocks noChangeArrowheads="1"/>
          </p:cNvSpPr>
          <p:nvPr/>
        </p:nvSpPr>
        <p:spPr bwMode="auto">
          <a:xfrm>
            <a:off x="5331619" y="4106334"/>
            <a:ext cx="103585" cy="184151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5" name="Oval 85"/>
          <p:cNvSpPr>
            <a:spLocks noChangeArrowheads="1"/>
          </p:cNvSpPr>
          <p:nvPr/>
        </p:nvSpPr>
        <p:spPr bwMode="auto">
          <a:xfrm>
            <a:off x="5379244" y="4008968"/>
            <a:ext cx="102394" cy="18203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6" name="Text Box 86"/>
          <p:cNvSpPr txBox="1">
            <a:spLocks noChangeArrowheads="1"/>
          </p:cNvSpPr>
          <p:nvPr/>
        </p:nvSpPr>
        <p:spPr bwMode="auto">
          <a:xfrm>
            <a:off x="3531394" y="334433"/>
            <a:ext cx="2858029" cy="1036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2500" b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 = (2P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)(1/2V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)</a:t>
            </a:r>
          </a:p>
          <a:p>
            <a:pPr>
              <a:lnSpc>
                <a:spcPct val="130000"/>
              </a:lnSpc>
            </a:pPr>
            <a:r>
              <a:rPr lang="it-IT" sz="2500" b="1">
                <a:solidFill>
                  <a:srgbClr val="FF0000"/>
                </a:solidFill>
                <a:latin typeface="Arial" charset="0"/>
              </a:rPr>
              <a:t>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 = P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25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500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it-IT" sz="250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5207" name="Text Box 87"/>
          <p:cNvSpPr txBox="1">
            <a:spLocks noChangeArrowheads="1"/>
          </p:cNvSpPr>
          <p:nvPr/>
        </p:nvSpPr>
        <p:spPr bwMode="auto">
          <a:xfrm>
            <a:off x="233363" y="213784"/>
            <a:ext cx="2806662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b="1">
                <a:solidFill>
                  <a:srgbClr val="000099"/>
                </a:solidFill>
                <a:latin typeface="Comic Sans MS" charset="0"/>
              </a:rPr>
              <a:t>Legge di Boyle</a:t>
            </a:r>
            <a:endParaRPr lang="it-IT" sz="3000" b="1">
              <a:latin typeface="Comic Sans MS" charset="0"/>
            </a:endParaRPr>
          </a:p>
        </p:txBody>
      </p:sp>
      <p:sp>
        <p:nvSpPr>
          <p:cNvPr id="5208" name="AutoShape 88"/>
          <p:cNvSpPr>
            <a:spLocks noChangeArrowheads="1"/>
          </p:cNvSpPr>
          <p:nvPr/>
        </p:nvSpPr>
        <p:spPr bwMode="auto">
          <a:xfrm>
            <a:off x="3359944" y="2133600"/>
            <a:ext cx="3021384" cy="782216"/>
          </a:xfrm>
          <a:prstGeom prst="roundRect">
            <a:avLst>
              <a:gd name="adj" fmla="val 23810"/>
            </a:avLst>
          </a:prstGeom>
          <a:solidFill>
            <a:srgbClr val="000099"/>
          </a:solidFill>
          <a:ln w="9525">
            <a:solidFill>
              <a:srgbClr val="FFFF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5209" name="Text Box 89"/>
          <p:cNvSpPr txBox="1">
            <a:spLocks noChangeArrowheads="1"/>
          </p:cNvSpPr>
          <p:nvPr/>
        </p:nvSpPr>
        <p:spPr bwMode="auto">
          <a:xfrm>
            <a:off x="3531394" y="2133600"/>
            <a:ext cx="2801152" cy="5363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2500" b="1" dirty="0">
                <a:solidFill>
                  <a:srgbClr val="FFFF00"/>
                </a:solidFill>
                <a:latin typeface="Arial" charset="0"/>
              </a:rPr>
              <a:t>PV = K    T = </a:t>
            </a:r>
            <a:r>
              <a:rPr lang="it-IT" sz="2500" b="1" dirty="0" err="1">
                <a:solidFill>
                  <a:srgbClr val="FFFF00"/>
                </a:solidFill>
                <a:latin typeface="Arial" charset="0"/>
              </a:rPr>
              <a:t>cost</a:t>
            </a:r>
            <a:r>
              <a:rPr lang="it-IT" sz="2500" b="1" dirty="0">
                <a:solidFill>
                  <a:srgbClr val="FFFF00"/>
                </a:solidFill>
                <a:latin typeface="Arial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1828800" y="1193801"/>
            <a:ext cx="184150" cy="1087439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5" name="Oval 3"/>
          <p:cNvSpPr>
            <a:spLocks noChangeArrowheads="1"/>
          </p:cNvSpPr>
          <p:nvPr/>
        </p:nvSpPr>
        <p:spPr bwMode="auto">
          <a:xfrm>
            <a:off x="5441951" y="1773237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 flipV="1">
            <a:off x="4079875" y="1001714"/>
            <a:ext cx="0" cy="2219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rot="5400000" flipV="1">
            <a:off x="5053013" y="180976"/>
            <a:ext cx="0" cy="19653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078" name="Group 6"/>
          <p:cNvGrpSpPr>
            <a:grpSpLocks/>
          </p:cNvGrpSpPr>
          <p:nvPr/>
        </p:nvGrpSpPr>
        <p:grpSpPr bwMode="auto">
          <a:xfrm>
            <a:off x="4984751" y="1687514"/>
            <a:ext cx="282575" cy="428625"/>
            <a:chOff x="7200" y="1488"/>
            <a:chExt cx="384" cy="624"/>
          </a:xfrm>
        </p:grpSpPr>
        <p:sp>
          <p:nvSpPr>
            <p:cNvPr id="3079" name="Rectangle 7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0" name="Rectangle 8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4937125" y="730251"/>
            <a:ext cx="285750" cy="430213"/>
            <a:chOff x="7200" y="1488"/>
            <a:chExt cx="384" cy="624"/>
          </a:xfrm>
        </p:grpSpPr>
        <p:sp>
          <p:nvSpPr>
            <p:cNvPr id="3082" name="Rectangle 10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083" name="Rectangle 11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084" name="Line 12"/>
          <p:cNvSpPr>
            <a:spLocks noChangeShapeType="1"/>
          </p:cNvSpPr>
          <p:nvPr/>
        </p:nvSpPr>
        <p:spPr bwMode="auto">
          <a:xfrm rot="5400000" flipV="1">
            <a:off x="5053013" y="2228851"/>
            <a:ext cx="0" cy="1965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5" name="Line 13"/>
          <p:cNvSpPr>
            <a:spLocks noChangeShapeType="1"/>
          </p:cNvSpPr>
          <p:nvPr/>
        </p:nvSpPr>
        <p:spPr bwMode="auto">
          <a:xfrm flipH="1" flipV="1">
            <a:off x="6035676" y="1049339"/>
            <a:ext cx="3175" cy="21621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6" name="Oval 14"/>
          <p:cNvSpPr>
            <a:spLocks noChangeArrowheads="1"/>
          </p:cNvSpPr>
          <p:nvPr/>
        </p:nvSpPr>
        <p:spPr bwMode="auto">
          <a:xfrm>
            <a:off x="5486401" y="1468437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7" name="Oval 15"/>
          <p:cNvSpPr>
            <a:spLocks noChangeArrowheads="1"/>
          </p:cNvSpPr>
          <p:nvPr/>
        </p:nvSpPr>
        <p:spPr bwMode="auto">
          <a:xfrm>
            <a:off x="4708526" y="1773237"/>
            <a:ext cx="138113" cy="131763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8" name="Oval 16"/>
          <p:cNvSpPr>
            <a:spLocks noChangeArrowheads="1"/>
          </p:cNvSpPr>
          <p:nvPr/>
        </p:nvSpPr>
        <p:spPr bwMode="auto">
          <a:xfrm>
            <a:off x="4435476" y="14271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rgbClr val="CC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89" name="Oval 17"/>
          <p:cNvSpPr>
            <a:spLocks noChangeArrowheads="1"/>
          </p:cNvSpPr>
          <p:nvPr/>
        </p:nvSpPr>
        <p:spPr bwMode="auto">
          <a:xfrm>
            <a:off x="5441951" y="220980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0" name="Oval 18"/>
          <p:cNvSpPr>
            <a:spLocks noChangeArrowheads="1"/>
          </p:cNvSpPr>
          <p:nvPr/>
        </p:nvSpPr>
        <p:spPr bwMode="auto">
          <a:xfrm>
            <a:off x="5029201" y="251460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1" name="Oval 19"/>
          <p:cNvSpPr>
            <a:spLocks noChangeArrowheads="1"/>
          </p:cNvSpPr>
          <p:nvPr/>
        </p:nvSpPr>
        <p:spPr bwMode="auto">
          <a:xfrm>
            <a:off x="4479926" y="2992437"/>
            <a:ext cx="138113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Oval 20"/>
          <p:cNvSpPr>
            <a:spLocks noChangeArrowheads="1"/>
          </p:cNvSpPr>
          <p:nvPr/>
        </p:nvSpPr>
        <p:spPr bwMode="auto">
          <a:xfrm>
            <a:off x="4389438" y="2297114"/>
            <a:ext cx="138112" cy="130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Oval 21"/>
          <p:cNvSpPr>
            <a:spLocks noChangeArrowheads="1"/>
          </p:cNvSpPr>
          <p:nvPr/>
        </p:nvSpPr>
        <p:spPr bwMode="auto">
          <a:xfrm>
            <a:off x="4206876" y="251460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Oval 22"/>
          <p:cNvSpPr>
            <a:spLocks noChangeArrowheads="1"/>
          </p:cNvSpPr>
          <p:nvPr/>
        </p:nvSpPr>
        <p:spPr bwMode="auto">
          <a:xfrm>
            <a:off x="4664076" y="2732088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5" name="Oval 23"/>
          <p:cNvSpPr>
            <a:spLocks noChangeArrowheads="1"/>
          </p:cNvSpPr>
          <p:nvPr/>
        </p:nvSpPr>
        <p:spPr bwMode="auto">
          <a:xfrm>
            <a:off x="4708526" y="2341564"/>
            <a:ext cx="138113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6" name="Oval 24"/>
          <p:cNvSpPr>
            <a:spLocks noChangeArrowheads="1"/>
          </p:cNvSpPr>
          <p:nvPr/>
        </p:nvSpPr>
        <p:spPr bwMode="auto">
          <a:xfrm>
            <a:off x="4160838" y="2819401"/>
            <a:ext cx="138112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Oval 25"/>
          <p:cNvSpPr>
            <a:spLocks noChangeArrowheads="1"/>
          </p:cNvSpPr>
          <p:nvPr/>
        </p:nvSpPr>
        <p:spPr bwMode="auto">
          <a:xfrm>
            <a:off x="5121276" y="22542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8" name="Oval 26"/>
          <p:cNvSpPr>
            <a:spLocks noChangeArrowheads="1"/>
          </p:cNvSpPr>
          <p:nvPr/>
        </p:nvSpPr>
        <p:spPr bwMode="auto">
          <a:xfrm>
            <a:off x="5029201" y="28638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9" name="Line 27"/>
          <p:cNvSpPr>
            <a:spLocks noChangeShapeType="1"/>
          </p:cNvSpPr>
          <p:nvPr/>
        </p:nvSpPr>
        <p:spPr bwMode="auto">
          <a:xfrm rot="5400000" flipV="1">
            <a:off x="5053013" y="1139827"/>
            <a:ext cx="0" cy="1965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0" name="Oval 28"/>
          <p:cNvSpPr>
            <a:spLocks noChangeArrowheads="1"/>
          </p:cNvSpPr>
          <p:nvPr/>
        </p:nvSpPr>
        <p:spPr bwMode="auto">
          <a:xfrm>
            <a:off x="5441951" y="251460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1" name="Oval 29"/>
          <p:cNvSpPr>
            <a:spLocks noChangeArrowheads="1"/>
          </p:cNvSpPr>
          <p:nvPr/>
        </p:nvSpPr>
        <p:spPr bwMode="auto">
          <a:xfrm>
            <a:off x="5532438" y="2774951"/>
            <a:ext cx="138112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2" name="Oval 30"/>
          <p:cNvSpPr>
            <a:spLocks noChangeArrowheads="1"/>
          </p:cNvSpPr>
          <p:nvPr/>
        </p:nvSpPr>
        <p:spPr bwMode="auto">
          <a:xfrm>
            <a:off x="5807076" y="29511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3" name="Oval 31"/>
          <p:cNvSpPr>
            <a:spLocks noChangeArrowheads="1"/>
          </p:cNvSpPr>
          <p:nvPr/>
        </p:nvSpPr>
        <p:spPr bwMode="auto">
          <a:xfrm>
            <a:off x="4800601" y="29511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4" name="Oval 32"/>
          <p:cNvSpPr>
            <a:spLocks noChangeArrowheads="1"/>
          </p:cNvSpPr>
          <p:nvPr/>
        </p:nvSpPr>
        <p:spPr bwMode="auto">
          <a:xfrm>
            <a:off x="5807076" y="2601914"/>
            <a:ext cx="136525" cy="130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5" name="Oval 33"/>
          <p:cNvSpPr>
            <a:spLocks noChangeArrowheads="1"/>
          </p:cNvSpPr>
          <p:nvPr/>
        </p:nvSpPr>
        <p:spPr bwMode="auto">
          <a:xfrm>
            <a:off x="5394326" y="2951164"/>
            <a:ext cx="138113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06" name="Text Box 34"/>
          <p:cNvSpPr txBox="1">
            <a:spLocks noChangeArrowheads="1"/>
          </p:cNvSpPr>
          <p:nvPr/>
        </p:nvSpPr>
        <p:spPr bwMode="auto">
          <a:xfrm>
            <a:off x="4679950" y="2216151"/>
            <a:ext cx="228600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66"/>
                </a:solidFill>
                <a:latin typeface="Arial" charset="0"/>
              </a:rPr>
              <a:t>x</a:t>
            </a:r>
            <a:endParaRPr lang="it-IT" sz="1400" b="1">
              <a:latin typeface="Arial" charset="0"/>
            </a:endParaRPr>
          </a:p>
        </p:txBody>
      </p:sp>
      <p:sp>
        <p:nvSpPr>
          <p:cNvPr id="3107" name="Text Box 35"/>
          <p:cNvSpPr txBox="1">
            <a:spLocks noChangeArrowheads="1"/>
          </p:cNvSpPr>
          <p:nvPr/>
        </p:nvSpPr>
        <p:spPr bwMode="auto">
          <a:xfrm>
            <a:off x="4114800" y="2687639"/>
            <a:ext cx="228600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66"/>
                </a:solidFill>
                <a:latin typeface="Arial" charset="0"/>
              </a:rPr>
              <a:t>x</a:t>
            </a:r>
            <a:endParaRPr lang="it-IT" sz="1400" b="1">
              <a:latin typeface="Arial" charset="0"/>
            </a:endParaRPr>
          </a:p>
        </p:txBody>
      </p:sp>
      <p:sp>
        <p:nvSpPr>
          <p:cNvPr id="3108" name="Text Box 36"/>
          <p:cNvSpPr txBox="1">
            <a:spLocks noChangeArrowheads="1"/>
          </p:cNvSpPr>
          <p:nvPr/>
        </p:nvSpPr>
        <p:spPr bwMode="auto">
          <a:xfrm>
            <a:off x="4435475" y="2863851"/>
            <a:ext cx="228600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66"/>
                </a:solidFill>
                <a:latin typeface="Arial" charset="0"/>
              </a:rPr>
              <a:t>x</a:t>
            </a:r>
            <a:endParaRPr lang="it-IT" sz="1400" b="1">
              <a:latin typeface="Arial" charset="0"/>
            </a:endParaRPr>
          </a:p>
        </p:txBody>
      </p:sp>
      <p:sp>
        <p:nvSpPr>
          <p:cNvPr id="3109" name="Text Box 37"/>
          <p:cNvSpPr txBox="1">
            <a:spLocks noChangeArrowheads="1"/>
          </p:cNvSpPr>
          <p:nvPr/>
        </p:nvSpPr>
        <p:spPr bwMode="auto">
          <a:xfrm>
            <a:off x="4984750" y="2732089"/>
            <a:ext cx="228600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 b="1">
                <a:solidFill>
                  <a:srgbClr val="FF0066"/>
                </a:solidFill>
                <a:latin typeface="Arial" charset="0"/>
              </a:rPr>
              <a:t>x</a:t>
            </a:r>
            <a:endParaRPr lang="it-IT" sz="1400" b="1">
              <a:latin typeface="Arial" charset="0"/>
            </a:endParaRPr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 flipV="1">
            <a:off x="927100" y="1001714"/>
            <a:ext cx="0" cy="2219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 rot="5400000" flipV="1">
            <a:off x="1897063" y="180976"/>
            <a:ext cx="0" cy="1965325"/>
          </a:xfrm>
          <a:prstGeom prst="line">
            <a:avLst/>
          </a:prstGeom>
          <a:noFill/>
          <a:ln w="57150">
            <a:solidFill>
              <a:srgbClr val="CC0099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1270001" y="730251"/>
            <a:ext cx="282575" cy="430213"/>
            <a:chOff x="7200" y="1488"/>
            <a:chExt cx="384" cy="624"/>
          </a:xfrm>
        </p:grpSpPr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4" name="Rectangle 42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99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3115" name="Group 43"/>
          <p:cNvGrpSpPr>
            <a:grpSpLocks/>
          </p:cNvGrpSpPr>
          <p:nvPr/>
        </p:nvGrpSpPr>
        <p:grpSpPr bwMode="auto">
          <a:xfrm>
            <a:off x="2149476" y="730251"/>
            <a:ext cx="282575" cy="430213"/>
            <a:chOff x="7200" y="1488"/>
            <a:chExt cx="384" cy="624"/>
          </a:xfrm>
        </p:grpSpPr>
        <p:sp>
          <p:nvSpPr>
            <p:cNvPr id="3116" name="Rectangle 44"/>
            <p:cNvSpPr>
              <a:spLocks noChangeArrowheads="1"/>
            </p:cNvSpPr>
            <p:nvPr/>
          </p:nvSpPr>
          <p:spPr bwMode="auto">
            <a:xfrm>
              <a:off x="7200" y="1632"/>
              <a:ext cx="384" cy="480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7320" y="1488"/>
              <a:ext cx="144" cy="144"/>
            </a:xfrm>
            <a:prstGeom prst="rect">
              <a:avLst/>
            </a:prstGeom>
            <a:noFill/>
            <a:ln w="57150">
              <a:solidFill>
                <a:srgbClr val="CC0099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3118" name="Line 46"/>
          <p:cNvSpPr>
            <a:spLocks noChangeShapeType="1"/>
          </p:cNvSpPr>
          <p:nvPr/>
        </p:nvSpPr>
        <p:spPr bwMode="auto">
          <a:xfrm rot="5400000" flipV="1">
            <a:off x="1897063" y="2228851"/>
            <a:ext cx="0" cy="196532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auto">
          <a:xfrm flipH="1" flipV="1">
            <a:off x="2865439" y="1049339"/>
            <a:ext cx="1587" cy="2162175"/>
          </a:xfrm>
          <a:prstGeom prst="line">
            <a:avLst/>
          </a:prstGeom>
          <a:noFill/>
          <a:ln w="57150">
            <a:solidFill>
              <a:srgbClr val="99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0" name="Oval 48"/>
          <p:cNvSpPr>
            <a:spLocks noChangeArrowheads="1"/>
          </p:cNvSpPr>
          <p:nvPr/>
        </p:nvSpPr>
        <p:spPr bwMode="auto">
          <a:xfrm>
            <a:off x="2286001" y="14271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1" name="Oval 49"/>
          <p:cNvSpPr>
            <a:spLocks noChangeArrowheads="1"/>
          </p:cNvSpPr>
          <p:nvPr/>
        </p:nvSpPr>
        <p:spPr bwMode="auto">
          <a:xfrm>
            <a:off x="2606676" y="22542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2" name="Oval 50"/>
          <p:cNvSpPr>
            <a:spLocks noChangeArrowheads="1"/>
          </p:cNvSpPr>
          <p:nvPr/>
        </p:nvSpPr>
        <p:spPr bwMode="auto">
          <a:xfrm>
            <a:off x="1050926" y="2992437"/>
            <a:ext cx="138113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3" name="Oval 51"/>
          <p:cNvSpPr>
            <a:spLocks noChangeArrowheads="1"/>
          </p:cNvSpPr>
          <p:nvPr/>
        </p:nvSpPr>
        <p:spPr bwMode="auto">
          <a:xfrm>
            <a:off x="1143001" y="13398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4" name="Oval 52"/>
          <p:cNvSpPr>
            <a:spLocks noChangeArrowheads="1"/>
          </p:cNvSpPr>
          <p:nvPr/>
        </p:nvSpPr>
        <p:spPr bwMode="auto">
          <a:xfrm>
            <a:off x="1327151" y="2382837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5" name="Oval 53"/>
          <p:cNvSpPr>
            <a:spLocks noChangeArrowheads="1"/>
          </p:cNvSpPr>
          <p:nvPr/>
        </p:nvSpPr>
        <p:spPr bwMode="auto">
          <a:xfrm>
            <a:off x="1600201" y="13398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6" name="Oval 54"/>
          <p:cNvSpPr>
            <a:spLocks noChangeArrowheads="1"/>
          </p:cNvSpPr>
          <p:nvPr/>
        </p:nvSpPr>
        <p:spPr bwMode="auto">
          <a:xfrm>
            <a:off x="1327151" y="190500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7" name="Oval 55"/>
          <p:cNvSpPr>
            <a:spLocks noChangeArrowheads="1"/>
          </p:cNvSpPr>
          <p:nvPr/>
        </p:nvSpPr>
        <p:spPr bwMode="auto">
          <a:xfrm>
            <a:off x="1006476" y="1949451"/>
            <a:ext cx="136525" cy="128588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8" name="Oval 56"/>
          <p:cNvSpPr>
            <a:spLocks noChangeArrowheads="1"/>
          </p:cNvSpPr>
          <p:nvPr/>
        </p:nvSpPr>
        <p:spPr bwMode="auto">
          <a:xfrm>
            <a:off x="2149476" y="1817688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29" name="Oval 57"/>
          <p:cNvSpPr>
            <a:spLocks noChangeArrowheads="1"/>
          </p:cNvSpPr>
          <p:nvPr/>
        </p:nvSpPr>
        <p:spPr bwMode="auto">
          <a:xfrm>
            <a:off x="1828801" y="29511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0" name="Oval 58"/>
          <p:cNvSpPr>
            <a:spLocks noChangeArrowheads="1"/>
          </p:cNvSpPr>
          <p:nvPr/>
        </p:nvSpPr>
        <p:spPr bwMode="auto">
          <a:xfrm>
            <a:off x="2651126" y="1555751"/>
            <a:ext cx="138113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1" name="Oval 59"/>
          <p:cNvSpPr>
            <a:spLocks noChangeArrowheads="1"/>
          </p:cNvSpPr>
          <p:nvPr/>
        </p:nvSpPr>
        <p:spPr bwMode="auto">
          <a:xfrm>
            <a:off x="1098551" y="2646364"/>
            <a:ext cx="136525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2" name="Oval 60"/>
          <p:cNvSpPr>
            <a:spLocks noChangeArrowheads="1"/>
          </p:cNvSpPr>
          <p:nvPr/>
        </p:nvSpPr>
        <p:spPr bwMode="auto">
          <a:xfrm>
            <a:off x="2651126" y="2951164"/>
            <a:ext cx="138113" cy="128587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3" name="Oval 61"/>
          <p:cNvSpPr>
            <a:spLocks noChangeArrowheads="1"/>
          </p:cNvSpPr>
          <p:nvPr/>
        </p:nvSpPr>
        <p:spPr bwMode="auto">
          <a:xfrm>
            <a:off x="1463676" y="277495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4" name="Oval 62"/>
          <p:cNvSpPr>
            <a:spLocks noChangeArrowheads="1"/>
          </p:cNvSpPr>
          <p:nvPr/>
        </p:nvSpPr>
        <p:spPr bwMode="auto">
          <a:xfrm>
            <a:off x="2286001" y="2165351"/>
            <a:ext cx="136525" cy="131763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5" name="Oval 63"/>
          <p:cNvSpPr>
            <a:spLocks noChangeArrowheads="1"/>
          </p:cNvSpPr>
          <p:nvPr/>
        </p:nvSpPr>
        <p:spPr bwMode="auto">
          <a:xfrm>
            <a:off x="2103438" y="2601914"/>
            <a:ext cx="138112" cy="130175"/>
          </a:xfrm>
          <a:prstGeom prst="ellipse">
            <a:avLst/>
          </a:prstGeom>
          <a:solidFill>
            <a:schemeClr val="bg1"/>
          </a:soli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6" name="Rectangle 64"/>
          <p:cNvSpPr>
            <a:spLocks noChangeArrowheads="1"/>
          </p:cNvSpPr>
          <p:nvPr/>
        </p:nvSpPr>
        <p:spPr bwMode="auto">
          <a:xfrm>
            <a:off x="1828800" y="554039"/>
            <a:ext cx="184150" cy="1090612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37" name="Oval 65"/>
          <p:cNvSpPr>
            <a:spLocks noChangeArrowheads="1"/>
          </p:cNvSpPr>
          <p:nvPr/>
        </p:nvSpPr>
        <p:spPr bwMode="auto">
          <a:xfrm>
            <a:off x="1784350" y="2254251"/>
            <a:ext cx="274638" cy="255588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r>
              <a:rPr lang="it-IT" sz="1400">
                <a:solidFill>
                  <a:srgbClr val="800080"/>
                </a:solidFill>
              </a:rPr>
              <a:t> </a:t>
            </a:r>
          </a:p>
        </p:txBody>
      </p:sp>
      <p:sp>
        <p:nvSpPr>
          <p:cNvPr id="3138" name="Rectangle 66"/>
          <p:cNvSpPr>
            <a:spLocks noChangeArrowheads="1"/>
          </p:cNvSpPr>
          <p:nvPr/>
        </p:nvSpPr>
        <p:spPr bwMode="auto">
          <a:xfrm>
            <a:off x="1879600" y="730251"/>
            <a:ext cx="95250" cy="304800"/>
          </a:xfrm>
          <a:prstGeom prst="rect">
            <a:avLst/>
          </a:prstGeom>
          <a:solidFill>
            <a:srgbClr val="FF00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endParaRPr lang="it-IT" sz="1400">
              <a:solidFill>
                <a:srgbClr val="FF0066"/>
              </a:solidFill>
            </a:endParaRPr>
          </a:p>
        </p:txBody>
      </p:sp>
      <p:sp>
        <p:nvSpPr>
          <p:cNvPr id="3139" name="Oval 67"/>
          <p:cNvSpPr>
            <a:spLocks noChangeArrowheads="1"/>
          </p:cNvSpPr>
          <p:nvPr/>
        </p:nvSpPr>
        <p:spPr bwMode="auto">
          <a:xfrm>
            <a:off x="1836738" y="2274888"/>
            <a:ext cx="152400" cy="152400"/>
          </a:xfrm>
          <a:prstGeom prst="ellipse">
            <a:avLst/>
          </a:prstGeom>
          <a:solidFill>
            <a:srgbClr val="800080"/>
          </a:solidFill>
          <a:ln w="38100">
            <a:solidFill>
              <a:srgbClr val="80008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endParaRPr lang="it-IT" sz="1400">
              <a:solidFill>
                <a:srgbClr val="800080"/>
              </a:solidFill>
            </a:endParaRPr>
          </a:p>
        </p:txBody>
      </p:sp>
      <p:sp>
        <p:nvSpPr>
          <p:cNvPr id="3140" name="Rectangle 68"/>
          <p:cNvSpPr>
            <a:spLocks noChangeArrowheads="1"/>
          </p:cNvSpPr>
          <p:nvPr/>
        </p:nvSpPr>
        <p:spPr bwMode="auto">
          <a:xfrm>
            <a:off x="1879601" y="1035050"/>
            <a:ext cx="98425" cy="1341439"/>
          </a:xfrm>
          <a:prstGeom prst="rect">
            <a:avLst/>
          </a:prstGeom>
          <a:solidFill>
            <a:srgbClr val="80008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endParaRPr lang="it-IT" sz="1400">
              <a:solidFill>
                <a:srgbClr val="FF0066"/>
              </a:solidFill>
            </a:endParaRPr>
          </a:p>
        </p:txBody>
      </p:sp>
      <p:grpSp>
        <p:nvGrpSpPr>
          <p:cNvPr id="3141" name="Group 69"/>
          <p:cNvGrpSpPr>
            <a:grpSpLocks/>
          </p:cNvGrpSpPr>
          <p:nvPr/>
        </p:nvGrpSpPr>
        <p:grpSpPr bwMode="auto">
          <a:xfrm>
            <a:off x="5715000" y="598488"/>
            <a:ext cx="274638" cy="1941512"/>
            <a:chOff x="3546" y="256"/>
            <a:chExt cx="289" cy="2139"/>
          </a:xfrm>
        </p:grpSpPr>
        <p:sp>
          <p:nvSpPr>
            <p:cNvPr id="3142" name="Rectangle 70"/>
            <p:cNvSpPr>
              <a:spLocks noChangeArrowheads="1"/>
            </p:cNvSpPr>
            <p:nvPr/>
          </p:nvSpPr>
          <p:spPr bwMode="auto">
            <a:xfrm>
              <a:off x="3600" y="960"/>
              <a:ext cx="192" cy="1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endParaRPr lang="it-IT"/>
            </a:p>
          </p:txBody>
        </p:sp>
        <p:sp>
          <p:nvSpPr>
            <p:cNvPr id="3143" name="Rectangle 71"/>
            <p:cNvSpPr>
              <a:spLocks noChangeArrowheads="1"/>
            </p:cNvSpPr>
            <p:nvPr/>
          </p:nvSpPr>
          <p:spPr bwMode="auto">
            <a:xfrm>
              <a:off x="3600" y="256"/>
              <a:ext cx="192" cy="12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endParaRPr lang="it-IT"/>
            </a:p>
          </p:txBody>
        </p:sp>
        <p:sp>
          <p:nvSpPr>
            <p:cNvPr id="3144" name="Rectangle 72"/>
            <p:cNvSpPr>
              <a:spLocks noChangeArrowheads="1"/>
            </p:cNvSpPr>
            <p:nvPr/>
          </p:nvSpPr>
          <p:spPr bwMode="auto">
            <a:xfrm>
              <a:off x="3648" y="348"/>
              <a:ext cx="96" cy="1112"/>
            </a:xfrm>
            <a:prstGeom prst="rect">
              <a:avLst/>
            </a:prstGeom>
            <a:solidFill>
              <a:srgbClr val="FF006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pPr algn="ctr" defTabSz="533400"/>
              <a:endParaRPr lang="it-IT" sz="1400">
                <a:solidFill>
                  <a:srgbClr val="FF0066"/>
                </a:solidFill>
              </a:endParaRPr>
            </a:p>
          </p:txBody>
        </p:sp>
        <p:sp>
          <p:nvSpPr>
            <p:cNvPr id="3145" name="Oval 73"/>
            <p:cNvSpPr>
              <a:spLocks noChangeArrowheads="1"/>
            </p:cNvSpPr>
            <p:nvPr/>
          </p:nvSpPr>
          <p:spPr bwMode="auto">
            <a:xfrm>
              <a:off x="3546" y="2112"/>
              <a:ext cx="289" cy="283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pPr algn="ctr" defTabSz="533400"/>
              <a:r>
                <a:rPr lang="it-IT" sz="1400">
                  <a:solidFill>
                    <a:srgbClr val="800080"/>
                  </a:solidFill>
                </a:rPr>
                <a:t> </a:t>
              </a:r>
            </a:p>
          </p:txBody>
        </p:sp>
        <p:sp>
          <p:nvSpPr>
            <p:cNvPr id="3146" name="Rectangle 74"/>
            <p:cNvSpPr>
              <a:spLocks noChangeArrowheads="1"/>
            </p:cNvSpPr>
            <p:nvPr/>
          </p:nvSpPr>
          <p:spPr bwMode="auto">
            <a:xfrm>
              <a:off x="3648" y="1440"/>
              <a:ext cx="96" cy="808"/>
            </a:xfrm>
            <a:prstGeom prst="rect">
              <a:avLst/>
            </a:prstGeom>
            <a:solidFill>
              <a:srgbClr val="80008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pPr algn="ctr" defTabSz="533400"/>
              <a:endParaRPr lang="it-IT" sz="1400">
                <a:solidFill>
                  <a:srgbClr val="FF0066"/>
                </a:solidFill>
              </a:endParaRPr>
            </a:p>
          </p:txBody>
        </p:sp>
        <p:sp>
          <p:nvSpPr>
            <p:cNvPr id="3147" name="Oval 75"/>
            <p:cNvSpPr>
              <a:spLocks noChangeArrowheads="1"/>
            </p:cNvSpPr>
            <p:nvPr/>
          </p:nvSpPr>
          <p:spPr bwMode="auto">
            <a:xfrm>
              <a:off x="3602" y="2164"/>
              <a:ext cx="159" cy="169"/>
            </a:xfrm>
            <a:prstGeom prst="ellipse">
              <a:avLst/>
            </a:prstGeom>
            <a:solidFill>
              <a:srgbClr val="800080"/>
            </a:solidFill>
            <a:ln w="38100">
              <a:solidFill>
                <a:srgbClr val="80008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0585" tIns="5292" rIns="10585" bIns="5292" anchor="ctr"/>
            <a:lstStyle/>
            <a:p>
              <a:pPr algn="ctr" defTabSz="533400"/>
              <a:endParaRPr lang="it-IT" sz="1400">
                <a:solidFill>
                  <a:srgbClr val="800080"/>
                </a:solidFill>
              </a:endParaRPr>
            </a:p>
          </p:txBody>
        </p:sp>
      </p:grpSp>
      <p:sp>
        <p:nvSpPr>
          <p:cNvPr id="3148" name="Line 76"/>
          <p:cNvSpPr>
            <a:spLocks noChangeShapeType="1"/>
          </p:cNvSpPr>
          <p:nvPr/>
        </p:nvSpPr>
        <p:spPr bwMode="auto">
          <a:xfrm flipV="1">
            <a:off x="1174751" y="3886201"/>
            <a:ext cx="9525" cy="4278313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49" name="Line 77"/>
          <p:cNvSpPr>
            <a:spLocks noChangeShapeType="1"/>
          </p:cNvSpPr>
          <p:nvPr/>
        </p:nvSpPr>
        <p:spPr bwMode="auto">
          <a:xfrm>
            <a:off x="1160464" y="8164514"/>
            <a:ext cx="5286375" cy="9525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0" name="Line 78"/>
          <p:cNvSpPr>
            <a:spLocks noChangeShapeType="1"/>
          </p:cNvSpPr>
          <p:nvPr/>
        </p:nvSpPr>
        <p:spPr bwMode="auto">
          <a:xfrm>
            <a:off x="1011238" y="7291388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1" name="Line 79"/>
          <p:cNvSpPr>
            <a:spLocks noChangeShapeType="1"/>
          </p:cNvSpPr>
          <p:nvPr/>
        </p:nvSpPr>
        <p:spPr bwMode="auto">
          <a:xfrm>
            <a:off x="1011239" y="7727951"/>
            <a:ext cx="1555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2" name="Line 80"/>
          <p:cNvSpPr>
            <a:spLocks noChangeShapeType="1"/>
          </p:cNvSpPr>
          <p:nvPr/>
        </p:nvSpPr>
        <p:spPr bwMode="auto">
          <a:xfrm>
            <a:off x="1011238" y="6858000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auto">
          <a:xfrm>
            <a:off x="1011238" y="6421439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4" name="Line 82"/>
          <p:cNvSpPr>
            <a:spLocks noChangeShapeType="1"/>
          </p:cNvSpPr>
          <p:nvPr/>
        </p:nvSpPr>
        <p:spPr bwMode="auto">
          <a:xfrm>
            <a:off x="1011239" y="5986463"/>
            <a:ext cx="155575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5" name="Line 83"/>
          <p:cNvSpPr>
            <a:spLocks noChangeShapeType="1"/>
          </p:cNvSpPr>
          <p:nvPr/>
        </p:nvSpPr>
        <p:spPr bwMode="auto">
          <a:xfrm>
            <a:off x="1011238" y="5549900"/>
            <a:ext cx="152400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6" name="Line 84"/>
          <p:cNvSpPr>
            <a:spLocks noChangeShapeType="1"/>
          </p:cNvSpPr>
          <p:nvPr/>
        </p:nvSpPr>
        <p:spPr bwMode="auto">
          <a:xfrm>
            <a:off x="1011238" y="5116513"/>
            <a:ext cx="163512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7" name="Line 85"/>
          <p:cNvSpPr>
            <a:spLocks noChangeShapeType="1"/>
          </p:cNvSpPr>
          <p:nvPr/>
        </p:nvSpPr>
        <p:spPr bwMode="auto">
          <a:xfrm rot="5400000">
            <a:off x="1604169" y="8238332"/>
            <a:ext cx="14763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8" name="Line 86"/>
          <p:cNvSpPr>
            <a:spLocks noChangeShapeType="1"/>
          </p:cNvSpPr>
          <p:nvPr/>
        </p:nvSpPr>
        <p:spPr bwMode="auto">
          <a:xfrm rot="5400000">
            <a:off x="2529681" y="8238332"/>
            <a:ext cx="14763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59" name="Line 87"/>
          <p:cNvSpPr>
            <a:spLocks noChangeShapeType="1"/>
          </p:cNvSpPr>
          <p:nvPr/>
        </p:nvSpPr>
        <p:spPr bwMode="auto">
          <a:xfrm rot="5400000">
            <a:off x="3644106" y="8238332"/>
            <a:ext cx="14763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0" name="Line 88"/>
          <p:cNvSpPr>
            <a:spLocks noChangeShapeType="1"/>
          </p:cNvSpPr>
          <p:nvPr/>
        </p:nvSpPr>
        <p:spPr bwMode="auto">
          <a:xfrm flipV="1">
            <a:off x="4708525" y="5999163"/>
            <a:ext cx="0" cy="213360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1" name="Line 89"/>
          <p:cNvSpPr>
            <a:spLocks noChangeShapeType="1"/>
          </p:cNvSpPr>
          <p:nvPr/>
        </p:nvSpPr>
        <p:spPr bwMode="auto">
          <a:xfrm flipV="1">
            <a:off x="1189038" y="4908551"/>
            <a:ext cx="5075237" cy="0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2" name="Line 90"/>
          <p:cNvSpPr>
            <a:spLocks noChangeShapeType="1"/>
          </p:cNvSpPr>
          <p:nvPr/>
        </p:nvSpPr>
        <p:spPr bwMode="auto">
          <a:xfrm flipV="1">
            <a:off x="1174751" y="5969002"/>
            <a:ext cx="3514725" cy="17463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3" name="Line 91"/>
          <p:cNvSpPr>
            <a:spLocks noChangeShapeType="1"/>
          </p:cNvSpPr>
          <p:nvPr/>
        </p:nvSpPr>
        <p:spPr bwMode="auto">
          <a:xfrm flipV="1">
            <a:off x="6127750" y="4894265"/>
            <a:ext cx="0" cy="3279775"/>
          </a:xfrm>
          <a:prstGeom prst="line">
            <a:avLst/>
          </a:prstGeom>
          <a:noFill/>
          <a:ln w="38100">
            <a:solidFill>
              <a:srgbClr val="CC0099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64" name="Text Box 92"/>
          <p:cNvSpPr txBox="1">
            <a:spLocks noChangeArrowheads="1"/>
          </p:cNvSpPr>
          <p:nvPr/>
        </p:nvSpPr>
        <p:spPr bwMode="auto">
          <a:xfrm>
            <a:off x="5737225" y="8682039"/>
            <a:ext cx="991822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T = °C</a:t>
            </a:r>
          </a:p>
        </p:txBody>
      </p:sp>
      <p:sp>
        <p:nvSpPr>
          <p:cNvPr id="3165" name="Text Box 93"/>
          <p:cNvSpPr txBox="1">
            <a:spLocks noChangeArrowheads="1"/>
          </p:cNvSpPr>
          <p:nvPr/>
        </p:nvSpPr>
        <p:spPr bwMode="auto">
          <a:xfrm rot="-5400000">
            <a:off x="-244973" y="6933229"/>
            <a:ext cx="1578972" cy="7925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Volume o </a:t>
            </a:r>
          </a:p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Pressione</a:t>
            </a:r>
          </a:p>
        </p:txBody>
      </p:sp>
      <p:sp>
        <p:nvSpPr>
          <p:cNvPr id="3166" name="Text Box 94"/>
          <p:cNvSpPr txBox="1">
            <a:spLocks noChangeArrowheads="1"/>
          </p:cNvSpPr>
          <p:nvPr/>
        </p:nvSpPr>
        <p:spPr bwMode="auto">
          <a:xfrm>
            <a:off x="-3174" y="5783263"/>
            <a:ext cx="106395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 o P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it-IT" sz="2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67" name="Text Box 95"/>
          <p:cNvSpPr txBox="1">
            <a:spLocks noChangeArrowheads="1"/>
          </p:cNvSpPr>
          <p:nvPr/>
        </p:nvSpPr>
        <p:spPr bwMode="auto">
          <a:xfrm>
            <a:off x="1" y="4703763"/>
            <a:ext cx="1063959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V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2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 o P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it-IT" sz="2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68" name="Text Box 96"/>
          <p:cNvSpPr txBox="1">
            <a:spLocks noChangeArrowheads="1"/>
          </p:cNvSpPr>
          <p:nvPr/>
        </p:nvSpPr>
        <p:spPr bwMode="auto">
          <a:xfrm>
            <a:off x="1217614" y="8261351"/>
            <a:ext cx="809230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- 273</a:t>
            </a:r>
          </a:p>
        </p:txBody>
      </p:sp>
      <p:sp>
        <p:nvSpPr>
          <p:cNvPr id="3169" name="Text Box 97"/>
          <p:cNvSpPr txBox="1">
            <a:spLocks noChangeArrowheads="1"/>
          </p:cNvSpPr>
          <p:nvPr/>
        </p:nvSpPr>
        <p:spPr bwMode="auto">
          <a:xfrm>
            <a:off x="2193925" y="8261351"/>
            <a:ext cx="809230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- 200</a:t>
            </a:r>
          </a:p>
        </p:txBody>
      </p:sp>
      <p:sp>
        <p:nvSpPr>
          <p:cNvPr id="3170" name="Line 98"/>
          <p:cNvSpPr>
            <a:spLocks noChangeShapeType="1"/>
          </p:cNvSpPr>
          <p:nvPr/>
        </p:nvSpPr>
        <p:spPr bwMode="auto">
          <a:xfrm>
            <a:off x="1011238" y="4735513"/>
            <a:ext cx="163512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1" name="Line 99"/>
          <p:cNvSpPr>
            <a:spLocks noChangeShapeType="1"/>
          </p:cNvSpPr>
          <p:nvPr/>
        </p:nvSpPr>
        <p:spPr bwMode="auto">
          <a:xfrm>
            <a:off x="1011238" y="4298951"/>
            <a:ext cx="163512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2" name="Line 100"/>
          <p:cNvSpPr>
            <a:spLocks noChangeShapeType="1"/>
          </p:cNvSpPr>
          <p:nvPr/>
        </p:nvSpPr>
        <p:spPr bwMode="auto">
          <a:xfrm rot="5400000">
            <a:off x="4620420" y="8244683"/>
            <a:ext cx="147637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3" name="Text Box 101"/>
          <p:cNvSpPr txBox="1">
            <a:spLocks noChangeArrowheads="1"/>
          </p:cNvSpPr>
          <p:nvPr/>
        </p:nvSpPr>
        <p:spPr bwMode="auto">
          <a:xfrm>
            <a:off x="3292476" y="8261351"/>
            <a:ext cx="809230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- 100</a:t>
            </a:r>
          </a:p>
        </p:txBody>
      </p:sp>
      <p:sp>
        <p:nvSpPr>
          <p:cNvPr id="3174" name="Line 102"/>
          <p:cNvSpPr>
            <a:spLocks noChangeShapeType="1"/>
          </p:cNvSpPr>
          <p:nvPr/>
        </p:nvSpPr>
        <p:spPr bwMode="auto">
          <a:xfrm rot="5400000">
            <a:off x="6066633" y="8230395"/>
            <a:ext cx="150812" cy="0"/>
          </a:xfrm>
          <a:prstGeom prst="line">
            <a:avLst/>
          </a:prstGeom>
          <a:noFill/>
          <a:ln w="5715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5" name="Text Box 103"/>
          <p:cNvSpPr txBox="1">
            <a:spLocks noChangeArrowheads="1"/>
          </p:cNvSpPr>
          <p:nvPr/>
        </p:nvSpPr>
        <p:spPr bwMode="auto">
          <a:xfrm>
            <a:off x="4572001" y="8261351"/>
            <a:ext cx="278886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0</a:t>
            </a:r>
          </a:p>
        </p:txBody>
      </p:sp>
      <p:sp>
        <p:nvSpPr>
          <p:cNvPr id="3176" name="Text Box 104"/>
          <p:cNvSpPr txBox="1">
            <a:spLocks noChangeArrowheads="1"/>
          </p:cNvSpPr>
          <p:nvPr/>
        </p:nvSpPr>
        <p:spPr bwMode="auto">
          <a:xfrm>
            <a:off x="5846764" y="8261351"/>
            <a:ext cx="621228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100</a:t>
            </a:r>
          </a:p>
        </p:txBody>
      </p:sp>
      <p:sp>
        <p:nvSpPr>
          <p:cNvPr id="3177" name="Line 105"/>
          <p:cNvSpPr>
            <a:spLocks noChangeShapeType="1"/>
          </p:cNvSpPr>
          <p:nvPr/>
        </p:nvSpPr>
        <p:spPr bwMode="auto">
          <a:xfrm flipV="1">
            <a:off x="1670050" y="4779963"/>
            <a:ext cx="4638675" cy="335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8" name="AutoShape 106"/>
          <p:cNvSpPr>
            <a:spLocks/>
          </p:cNvSpPr>
          <p:nvPr/>
        </p:nvSpPr>
        <p:spPr bwMode="auto">
          <a:xfrm rot="5400000">
            <a:off x="5329238" y="5334001"/>
            <a:ext cx="130175" cy="1371600"/>
          </a:xfrm>
          <a:prstGeom prst="rightBrace">
            <a:avLst>
              <a:gd name="adj1" fmla="val 117073"/>
              <a:gd name="adj2" fmla="val 50000"/>
            </a:avLst>
          </a:prstGeom>
          <a:noFill/>
          <a:ln w="571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79" name="AutoShape 107"/>
          <p:cNvSpPr>
            <a:spLocks/>
          </p:cNvSpPr>
          <p:nvPr/>
        </p:nvSpPr>
        <p:spPr bwMode="auto">
          <a:xfrm flipH="1">
            <a:off x="4618038" y="4908551"/>
            <a:ext cx="138112" cy="1090613"/>
          </a:xfrm>
          <a:prstGeom prst="rightBrace">
            <a:avLst>
              <a:gd name="adj1" fmla="val 87740"/>
              <a:gd name="adj2" fmla="val 50000"/>
            </a:avLst>
          </a:prstGeom>
          <a:noFill/>
          <a:ln w="57150">
            <a:solidFill>
              <a:srgbClr val="990033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180" name="Text Box 108"/>
          <p:cNvSpPr txBox="1">
            <a:spLocks noChangeArrowheads="1"/>
          </p:cNvSpPr>
          <p:nvPr/>
        </p:nvSpPr>
        <p:spPr bwMode="auto">
          <a:xfrm>
            <a:off x="4006850" y="5054600"/>
            <a:ext cx="49243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V</a:t>
            </a:r>
          </a:p>
        </p:txBody>
      </p:sp>
      <p:sp>
        <p:nvSpPr>
          <p:cNvPr id="3181" name="Text Box 109"/>
          <p:cNvSpPr txBox="1">
            <a:spLocks noChangeArrowheads="1"/>
          </p:cNvSpPr>
          <p:nvPr/>
        </p:nvSpPr>
        <p:spPr bwMode="auto">
          <a:xfrm>
            <a:off x="4006850" y="5446714"/>
            <a:ext cx="479612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P</a:t>
            </a:r>
          </a:p>
        </p:txBody>
      </p:sp>
      <p:sp>
        <p:nvSpPr>
          <p:cNvPr id="3182" name="Text Box 110"/>
          <p:cNvSpPr txBox="1">
            <a:spLocks noChangeArrowheads="1"/>
          </p:cNvSpPr>
          <p:nvPr/>
        </p:nvSpPr>
        <p:spPr bwMode="auto">
          <a:xfrm>
            <a:off x="5165725" y="6142039"/>
            <a:ext cx="479612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Symbol" charset="0"/>
              </a:rPr>
              <a:t>D</a:t>
            </a:r>
            <a:r>
              <a:rPr lang="it-IT" sz="2300" b="1">
                <a:solidFill>
                  <a:srgbClr val="FF0000"/>
                </a:solidFill>
                <a:latin typeface="Arial" charset="0"/>
              </a:rPr>
              <a:t>T</a:t>
            </a:r>
          </a:p>
        </p:txBody>
      </p:sp>
      <p:sp>
        <p:nvSpPr>
          <p:cNvPr id="3183" name="Text Box 111"/>
          <p:cNvSpPr txBox="1">
            <a:spLocks noChangeArrowheads="1"/>
          </p:cNvSpPr>
          <p:nvPr/>
        </p:nvSpPr>
        <p:spPr bwMode="auto">
          <a:xfrm>
            <a:off x="5670551" y="7710488"/>
            <a:ext cx="397243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2</a:t>
            </a:r>
            <a:endParaRPr lang="it-IT" sz="2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84" name="Text Box 112"/>
          <p:cNvSpPr txBox="1">
            <a:spLocks noChangeArrowheads="1"/>
          </p:cNvSpPr>
          <p:nvPr/>
        </p:nvSpPr>
        <p:spPr bwMode="auto">
          <a:xfrm>
            <a:off x="4206877" y="7710488"/>
            <a:ext cx="397243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FF0000"/>
                </a:solidFill>
                <a:latin typeface="Arial" charset="0"/>
              </a:rPr>
              <a:t>T</a:t>
            </a:r>
            <a:r>
              <a:rPr lang="it-IT" sz="2300" b="1" baseline="-25000">
                <a:solidFill>
                  <a:srgbClr val="FF0000"/>
                </a:solidFill>
                <a:latin typeface="Arial" charset="0"/>
              </a:rPr>
              <a:t>1</a:t>
            </a:r>
            <a:endParaRPr lang="it-IT" sz="2300" b="1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3185" name="Text Box 113"/>
          <p:cNvSpPr txBox="1">
            <a:spLocks noChangeArrowheads="1"/>
          </p:cNvSpPr>
          <p:nvPr/>
        </p:nvSpPr>
        <p:spPr bwMode="auto">
          <a:xfrm>
            <a:off x="2108201" y="3371851"/>
            <a:ext cx="1382103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V = cost.</a:t>
            </a:r>
          </a:p>
        </p:txBody>
      </p:sp>
      <p:sp>
        <p:nvSpPr>
          <p:cNvPr id="3186" name="Text Box 114"/>
          <p:cNvSpPr txBox="1">
            <a:spLocks noChangeArrowheads="1"/>
          </p:cNvSpPr>
          <p:nvPr/>
        </p:nvSpPr>
        <p:spPr bwMode="auto">
          <a:xfrm>
            <a:off x="5270501" y="3352801"/>
            <a:ext cx="1376543" cy="423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b="1">
                <a:solidFill>
                  <a:srgbClr val="000066"/>
                </a:solidFill>
                <a:latin typeface="Arial" charset="0"/>
              </a:rPr>
              <a:t>P = cost.</a:t>
            </a:r>
          </a:p>
        </p:txBody>
      </p:sp>
      <p:grpSp>
        <p:nvGrpSpPr>
          <p:cNvPr id="3187" name="Group 115"/>
          <p:cNvGrpSpPr>
            <a:grpSpLocks/>
          </p:cNvGrpSpPr>
          <p:nvPr/>
        </p:nvGrpSpPr>
        <p:grpSpPr bwMode="auto">
          <a:xfrm>
            <a:off x="755651" y="3179766"/>
            <a:ext cx="1071877" cy="778321"/>
            <a:chOff x="1344" y="3840"/>
            <a:chExt cx="1126" cy="860"/>
          </a:xfrm>
        </p:grpSpPr>
        <p:sp>
          <p:nvSpPr>
            <p:cNvPr id="3188" name="Text Box 116"/>
            <p:cNvSpPr txBox="1">
              <a:spLocks noChangeArrowheads="1"/>
            </p:cNvSpPr>
            <p:nvPr/>
          </p:nvSpPr>
          <p:spPr bwMode="auto">
            <a:xfrm>
              <a:off x="1462" y="3840"/>
              <a:ext cx="24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P</a:t>
              </a:r>
            </a:p>
          </p:txBody>
        </p:sp>
        <p:sp>
          <p:nvSpPr>
            <p:cNvPr id="3189" name="Line 117"/>
            <p:cNvSpPr>
              <a:spLocks noChangeShapeType="1"/>
            </p:cNvSpPr>
            <p:nvPr/>
          </p:nvSpPr>
          <p:spPr bwMode="auto">
            <a:xfrm>
              <a:off x="1344" y="4272"/>
              <a:ext cx="576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endParaRPr lang="it-IT"/>
            </a:p>
          </p:txBody>
        </p:sp>
        <p:sp>
          <p:nvSpPr>
            <p:cNvPr id="3190" name="Text Box 118"/>
            <p:cNvSpPr txBox="1">
              <a:spLocks noChangeArrowheads="1"/>
            </p:cNvSpPr>
            <p:nvPr/>
          </p:nvSpPr>
          <p:spPr bwMode="auto">
            <a:xfrm>
              <a:off x="1471" y="4272"/>
              <a:ext cx="23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3191" name="Text Box 119"/>
            <p:cNvSpPr txBox="1">
              <a:spLocks noChangeArrowheads="1"/>
            </p:cNvSpPr>
            <p:nvPr/>
          </p:nvSpPr>
          <p:spPr bwMode="auto">
            <a:xfrm>
              <a:off x="1919" y="4031"/>
              <a:ext cx="551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= K</a:t>
              </a:r>
            </a:p>
          </p:txBody>
        </p:sp>
      </p:grpSp>
      <p:grpSp>
        <p:nvGrpSpPr>
          <p:cNvPr id="3192" name="Group 120"/>
          <p:cNvGrpSpPr>
            <a:grpSpLocks/>
          </p:cNvGrpSpPr>
          <p:nvPr/>
        </p:nvGrpSpPr>
        <p:grpSpPr bwMode="auto">
          <a:xfrm>
            <a:off x="3886202" y="3135313"/>
            <a:ext cx="1071877" cy="822775"/>
            <a:chOff x="4320" y="3744"/>
            <a:chExt cx="1126" cy="908"/>
          </a:xfrm>
        </p:grpSpPr>
        <p:sp>
          <p:nvSpPr>
            <p:cNvPr id="3193" name="Line 121"/>
            <p:cNvSpPr>
              <a:spLocks noChangeShapeType="1"/>
            </p:cNvSpPr>
            <p:nvPr/>
          </p:nvSpPr>
          <p:spPr bwMode="auto">
            <a:xfrm>
              <a:off x="4320" y="4224"/>
              <a:ext cx="576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endParaRPr lang="it-IT"/>
            </a:p>
          </p:txBody>
        </p:sp>
        <p:sp>
          <p:nvSpPr>
            <p:cNvPr id="3194" name="Text Box 122"/>
            <p:cNvSpPr txBox="1">
              <a:spLocks noChangeArrowheads="1"/>
            </p:cNvSpPr>
            <p:nvPr/>
          </p:nvSpPr>
          <p:spPr bwMode="auto">
            <a:xfrm>
              <a:off x="4447" y="4224"/>
              <a:ext cx="23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T</a:t>
              </a:r>
            </a:p>
          </p:txBody>
        </p:sp>
        <p:sp>
          <p:nvSpPr>
            <p:cNvPr id="3195" name="Text Box 123"/>
            <p:cNvSpPr txBox="1">
              <a:spLocks noChangeArrowheads="1"/>
            </p:cNvSpPr>
            <p:nvPr/>
          </p:nvSpPr>
          <p:spPr bwMode="auto">
            <a:xfrm>
              <a:off x="4895" y="3984"/>
              <a:ext cx="551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= K</a:t>
              </a:r>
            </a:p>
          </p:txBody>
        </p:sp>
        <p:sp>
          <p:nvSpPr>
            <p:cNvPr id="3196" name="Text Box 124"/>
            <p:cNvSpPr txBox="1">
              <a:spLocks noChangeArrowheads="1"/>
            </p:cNvSpPr>
            <p:nvPr/>
          </p:nvSpPr>
          <p:spPr bwMode="auto">
            <a:xfrm>
              <a:off x="4438" y="3744"/>
              <a:ext cx="268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b="1">
                  <a:solidFill>
                    <a:srgbClr val="000066"/>
                  </a:solidFill>
                  <a:latin typeface="Arial" charset="0"/>
                </a:rPr>
                <a:t>V</a:t>
              </a:r>
            </a:p>
          </p:txBody>
        </p:sp>
      </p:grpSp>
      <p:sp>
        <p:nvSpPr>
          <p:cNvPr id="3197" name="Rectangle 125"/>
          <p:cNvSpPr>
            <a:spLocks noChangeArrowheads="1"/>
          </p:cNvSpPr>
          <p:nvPr/>
        </p:nvSpPr>
        <p:spPr bwMode="auto">
          <a:xfrm>
            <a:off x="46039" y="44451"/>
            <a:ext cx="5919787" cy="520700"/>
          </a:xfrm>
          <a:prstGeom prst="rect">
            <a:avLst/>
          </a:prstGeom>
          <a:solidFill>
            <a:srgbClr val="FFFF99"/>
          </a:solidFill>
          <a:ln w="9525">
            <a:solidFill>
              <a:srgbClr val="FFFF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 anchor="ctr"/>
          <a:lstStyle/>
          <a:p>
            <a:pPr algn="ctr" defTabSz="533400"/>
            <a:endParaRPr lang="it-IT" sz="1400">
              <a:solidFill>
                <a:srgbClr val="FFFF99"/>
              </a:solidFill>
            </a:endParaRPr>
          </a:p>
        </p:txBody>
      </p:sp>
      <p:sp>
        <p:nvSpPr>
          <p:cNvPr id="3198" name="Text Box 126"/>
          <p:cNvSpPr txBox="1">
            <a:spLocks noChangeArrowheads="1"/>
          </p:cNvSpPr>
          <p:nvPr/>
        </p:nvSpPr>
        <p:spPr bwMode="auto">
          <a:xfrm>
            <a:off x="104776" y="20639"/>
            <a:ext cx="5604087" cy="5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0099"/>
                </a:solidFill>
                <a:latin typeface="Comic Sans MS" charset="0"/>
              </a:rPr>
              <a:t>Legge di Charles e Gay Lussac</a:t>
            </a:r>
            <a:endParaRPr lang="it-IT" sz="2900" b="1">
              <a:latin typeface="Comic Sans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383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reeform 2"/>
          <p:cNvSpPr>
            <a:spLocks/>
          </p:cNvSpPr>
          <p:nvPr/>
        </p:nvSpPr>
        <p:spPr bwMode="auto">
          <a:xfrm>
            <a:off x="2593976" y="4137026"/>
            <a:ext cx="1563688" cy="696913"/>
          </a:xfrm>
          <a:custGeom>
            <a:avLst/>
            <a:gdLst>
              <a:gd name="T0" fmla="*/ 0 w 1752"/>
              <a:gd name="T1" fmla="*/ 0 h 768"/>
              <a:gd name="T2" fmla="*/ 408 w 1752"/>
              <a:gd name="T3" fmla="*/ 384 h 768"/>
              <a:gd name="T4" fmla="*/ 1032 w 1752"/>
              <a:gd name="T5" fmla="*/ 672 h 768"/>
              <a:gd name="T6" fmla="*/ 1752 w 1752"/>
              <a:gd name="T7" fmla="*/ 768 h 76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52" h="768">
                <a:moveTo>
                  <a:pt x="0" y="0"/>
                </a:moveTo>
                <a:cubicBezTo>
                  <a:pt x="69" y="64"/>
                  <a:pt x="236" y="272"/>
                  <a:pt x="408" y="384"/>
                </a:cubicBezTo>
                <a:cubicBezTo>
                  <a:pt x="580" y="496"/>
                  <a:pt x="808" y="608"/>
                  <a:pt x="1032" y="672"/>
                </a:cubicBezTo>
                <a:cubicBezTo>
                  <a:pt x="1256" y="736"/>
                  <a:pt x="1504" y="752"/>
                  <a:pt x="1752" y="768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099" name="Freeform 3"/>
          <p:cNvSpPr>
            <a:spLocks/>
          </p:cNvSpPr>
          <p:nvPr/>
        </p:nvSpPr>
        <p:spPr bwMode="auto">
          <a:xfrm>
            <a:off x="3022600" y="3113088"/>
            <a:ext cx="1443038" cy="1263651"/>
          </a:xfrm>
          <a:custGeom>
            <a:avLst/>
            <a:gdLst>
              <a:gd name="T0" fmla="*/ 0 w 1616"/>
              <a:gd name="T1" fmla="*/ 0 h 1392"/>
              <a:gd name="T2" fmla="*/ 304 w 1616"/>
              <a:gd name="T3" fmla="*/ 648 h 1392"/>
              <a:gd name="T4" fmla="*/ 848 w 1616"/>
              <a:gd name="T5" fmla="*/ 1160 h 1392"/>
              <a:gd name="T6" fmla="*/ 1616 w 1616"/>
              <a:gd name="T7" fmla="*/ 1392 h 13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16" h="1392">
                <a:moveTo>
                  <a:pt x="0" y="0"/>
                </a:moveTo>
                <a:cubicBezTo>
                  <a:pt x="51" y="107"/>
                  <a:pt x="163" y="455"/>
                  <a:pt x="304" y="648"/>
                </a:cubicBezTo>
                <a:cubicBezTo>
                  <a:pt x="445" y="841"/>
                  <a:pt x="629" y="1036"/>
                  <a:pt x="848" y="1160"/>
                </a:cubicBezTo>
                <a:cubicBezTo>
                  <a:pt x="1067" y="1284"/>
                  <a:pt x="1456" y="1344"/>
                  <a:pt x="1616" y="1392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0" name="Line 4"/>
          <p:cNvSpPr>
            <a:spLocks noChangeShapeType="1"/>
          </p:cNvSpPr>
          <p:nvPr/>
        </p:nvSpPr>
        <p:spPr bwMode="auto">
          <a:xfrm>
            <a:off x="2571751" y="4137025"/>
            <a:ext cx="117157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01" name="Text Box 5"/>
          <p:cNvSpPr txBox="1">
            <a:spLocks noChangeArrowheads="1"/>
          </p:cNvSpPr>
          <p:nvPr/>
        </p:nvSpPr>
        <p:spPr bwMode="auto">
          <a:xfrm>
            <a:off x="2546351" y="-42863"/>
            <a:ext cx="1801276" cy="4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800" b="1" u="sng" dirty="0">
                <a:solidFill>
                  <a:srgbClr val="000000"/>
                </a:solidFill>
                <a:latin typeface="Arial" charset="0"/>
              </a:rPr>
              <a:t>Gas Ideali</a:t>
            </a:r>
          </a:p>
        </p:txBody>
      </p:sp>
      <p:grpSp>
        <p:nvGrpSpPr>
          <p:cNvPr id="4102" name="Group 6"/>
          <p:cNvGrpSpPr>
            <a:grpSpLocks/>
          </p:cNvGrpSpPr>
          <p:nvPr/>
        </p:nvGrpSpPr>
        <p:grpSpPr bwMode="auto">
          <a:xfrm>
            <a:off x="588963" y="322264"/>
            <a:ext cx="5769270" cy="1334155"/>
            <a:chOff x="166" y="984"/>
            <a:chExt cx="6461" cy="1470"/>
          </a:xfrm>
        </p:grpSpPr>
        <p:sp>
          <p:nvSpPr>
            <p:cNvPr id="4103" name="Text Box 7"/>
            <p:cNvSpPr txBox="1">
              <a:spLocks noChangeArrowheads="1"/>
            </p:cNvSpPr>
            <p:nvPr/>
          </p:nvSpPr>
          <p:spPr bwMode="auto">
            <a:xfrm>
              <a:off x="166" y="984"/>
              <a:ext cx="6461" cy="122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6712" tIns="8356" rIns="16712" bIns="8356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it-IT" sz="2600" b="1" u="sng" dirty="0">
                  <a:latin typeface="Arial" charset="0"/>
                </a:rPr>
                <a:t>BOYLE</a:t>
              </a:r>
              <a:r>
                <a:rPr lang="it-IT" sz="2600" dirty="0">
                  <a:latin typeface="Arial" charset="0"/>
                </a:rPr>
                <a:t>: 	PV	= K</a:t>
              </a:r>
              <a:r>
                <a:rPr lang="it-IT" sz="2600" baseline="-25000" dirty="0">
                  <a:latin typeface="Arial" charset="0"/>
                </a:rPr>
                <a:t>T	</a:t>
              </a:r>
              <a:r>
                <a:rPr lang="it-IT" sz="2600" dirty="0">
                  <a:latin typeface="Arial" charset="0"/>
                </a:rPr>
                <a:t>(T = costante)</a:t>
              </a:r>
            </a:p>
            <a:p>
              <a:pPr>
                <a:lnSpc>
                  <a:spcPct val="140000"/>
                </a:lnSpc>
              </a:pPr>
              <a:r>
                <a:rPr lang="it-IT" sz="2600" b="1" u="sng" dirty="0">
                  <a:latin typeface="Arial" charset="0"/>
                </a:rPr>
                <a:t>CHARLES</a:t>
              </a:r>
              <a:r>
                <a:rPr lang="it-IT" sz="2600" dirty="0">
                  <a:latin typeface="Arial" charset="0"/>
                </a:rPr>
                <a:t>: </a:t>
              </a:r>
              <a:r>
                <a:rPr lang="it-IT" sz="2600" dirty="0">
                  <a:solidFill>
                    <a:srgbClr val="000000"/>
                  </a:solidFill>
                  <a:latin typeface="Arial" charset="0"/>
                </a:rPr>
                <a:t>     </a:t>
              </a:r>
              <a:r>
                <a:rPr lang="it-IT" sz="2600" dirty="0">
                  <a:latin typeface="Arial" charset="0"/>
                </a:rPr>
                <a:t> 	= K</a:t>
              </a:r>
              <a:r>
                <a:rPr lang="it-IT" sz="2600" baseline="-25000" dirty="0">
                  <a:latin typeface="Arial" charset="0"/>
                </a:rPr>
                <a:t>P</a:t>
              </a:r>
              <a:r>
                <a:rPr lang="it-IT" sz="2600" dirty="0">
                  <a:latin typeface="Arial" charset="0"/>
                </a:rPr>
                <a:t>	(</a:t>
              </a:r>
              <a:r>
                <a:rPr lang="it-IT" sz="2600" dirty="0" err="1">
                  <a:latin typeface="Arial" charset="0"/>
                </a:rPr>
                <a:t>P</a:t>
              </a:r>
              <a:r>
                <a:rPr lang="it-IT" sz="2600" dirty="0">
                  <a:latin typeface="Arial" charset="0"/>
                </a:rPr>
                <a:t> = costante</a:t>
              </a:r>
              <a:r>
                <a:rPr lang="it-IT" sz="2600" dirty="0">
                  <a:solidFill>
                    <a:srgbClr val="FFCCFF"/>
                  </a:solidFill>
                  <a:latin typeface="Arial" charset="0"/>
                </a:rPr>
                <a:t>)</a:t>
              </a:r>
            </a:p>
          </p:txBody>
        </p:sp>
        <p:sp>
          <p:nvSpPr>
            <p:cNvPr id="4104" name="Text Box 8"/>
            <p:cNvSpPr txBox="1">
              <a:spLocks noChangeArrowheads="1"/>
            </p:cNvSpPr>
            <p:nvPr/>
          </p:nvSpPr>
          <p:spPr bwMode="auto">
            <a:xfrm>
              <a:off x="2286" y="1410"/>
              <a:ext cx="311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6712" tIns="8356" rIns="16712" bIns="8356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it-IT" sz="2600" dirty="0">
                  <a:solidFill>
                    <a:srgbClr val="000000"/>
                  </a:solidFill>
                  <a:latin typeface="Arial" charset="0"/>
                </a:rPr>
                <a:t>V</a:t>
              </a:r>
            </a:p>
          </p:txBody>
        </p:sp>
        <p:sp>
          <p:nvSpPr>
            <p:cNvPr id="4105" name="Line 9"/>
            <p:cNvSpPr>
              <a:spLocks noChangeShapeType="1"/>
            </p:cNvSpPr>
            <p:nvPr/>
          </p:nvSpPr>
          <p:spPr bwMode="auto">
            <a:xfrm>
              <a:off x="2274" y="1968"/>
              <a:ext cx="336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6712" tIns="8356" rIns="16712" bIns="8356">
              <a:spAutoFit/>
            </a:bodyPr>
            <a:lstStyle/>
            <a:p>
              <a:endParaRPr lang="it-IT"/>
            </a:p>
          </p:txBody>
        </p:sp>
        <p:sp>
          <p:nvSpPr>
            <p:cNvPr id="4106" name="Text Box 10"/>
            <p:cNvSpPr txBox="1">
              <a:spLocks noChangeArrowheads="1"/>
            </p:cNvSpPr>
            <p:nvPr/>
          </p:nvSpPr>
          <p:spPr bwMode="auto">
            <a:xfrm>
              <a:off x="2274" y="1848"/>
              <a:ext cx="259" cy="60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6712" tIns="8356" rIns="16712" bIns="8356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40000"/>
                </a:lnSpc>
              </a:pPr>
              <a:r>
                <a:rPr lang="it-IT" sz="2600" dirty="0">
                  <a:solidFill>
                    <a:srgbClr val="000000"/>
                  </a:solidFill>
                  <a:latin typeface="Arial" charset="0"/>
                </a:rPr>
                <a:t>T</a:t>
              </a:r>
            </a:p>
          </p:txBody>
        </p:sp>
      </p:grpSp>
      <p:sp>
        <p:nvSpPr>
          <p:cNvPr id="4107" name="Text Box 11"/>
          <p:cNvSpPr txBox="1">
            <a:spLocks noChangeArrowheads="1"/>
          </p:cNvSpPr>
          <p:nvPr/>
        </p:nvSpPr>
        <p:spPr bwMode="auto">
          <a:xfrm>
            <a:off x="174625" y="1524000"/>
            <a:ext cx="6571574" cy="147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sz="2600" dirty="0">
                <a:solidFill>
                  <a:srgbClr val="FF0000"/>
                </a:solidFill>
                <a:latin typeface="Arial" charset="0"/>
              </a:rPr>
              <a:t>Per una trasformazione generale tra uno </a:t>
            </a:r>
          </a:p>
          <a:p>
            <a:pPr>
              <a:lnSpc>
                <a:spcPct val="120000"/>
              </a:lnSpc>
            </a:pPr>
            <a:r>
              <a:rPr lang="it-IT" sz="2600" u="sng" dirty="0">
                <a:solidFill>
                  <a:srgbClr val="FF0000"/>
                </a:solidFill>
                <a:latin typeface="Arial" charset="0"/>
              </a:rPr>
              <a:t>STATO INIZIALE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(P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, V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, T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0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)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 ed uno </a:t>
            </a:r>
            <a:r>
              <a:rPr lang="it-IT" sz="2600" u="sng" dirty="0">
                <a:solidFill>
                  <a:srgbClr val="FF0000"/>
                </a:solidFill>
                <a:latin typeface="Arial" charset="0"/>
              </a:rPr>
              <a:t>STATO </a:t>
            </a:r>
          </a:p>
          <a:p>
            <a:pPr>
              <a:lnSpc>
                <a:spcPct val="120000"/>
              </a:lnSpc>
            </a:pPr>
            <a:r>
              <a:rPr lang="it-IT" sz="2600" u="sng" dirty="0">
                <a:solidFill>
                  <a:srgbClr val="FF0000"/>
                </a:solidFill>
                <a:latin typeface="Arial" charset="0"/>
              </a:rPr>
              <a:t>FINALE</a:t>
            </a:r>
            <a:r>
              <a:rPr lang="it-IT" sz="2600" dirty="0">
                <a:solidFill>
                  <a:srgbClr val="FF0000"/>
                </a:solidFill>
                <a:latin typeface="Arial" charset="0"/>
              </a:rPr>
              <a:t> 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(P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, V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, T</a:t>
            </a:r>
            <a:r>
              <a:rPr lang="it-IT" sz="2600" b="1" baseline="-25000" dirty="0">
                <a:solidFill>
                  <a:srgbClr val="FF0000"/>
                </a:solidFill>
                <a:latin typeface="Arial" charset="0"/>
              </a:rPr>
              <a:t>1</a:t>
            </a:r>
            <a:r>
              <a:rPr lang="it-IT" sz="2600" b="1" dirty="0">
                <a:solidFill>
                  <a:srgbClr val="FF0000"/>
                </a:solidFill>
                <a:latin typeface="Arial" charset="0"/>
              </a:rPr>
              <a:t>)</a:t>
            </a:r>
            <a:endParaRPr lang="it-IT" sz="2600" dirty="0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4108" name="Text Box 12"/>
          <p:cNvSpPr txBox="1">
            <a:spLocks noChangeArrowheads="1"/>
          </p:cNvSpPr>
          <p:nvPr/>
        </p:nvSpPr>
        <p:spPr bwMode="auto">
          <a:xfrm>
            <a:off x="-171400" y="5220072"/>
            <a:ext cx="7200800" cy="825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1892" tIns="25946" rIns="51892" bIns="25946">
            <a:spAutoFit/>
          </a:bodyPr>
          <a:lstStyle>
            <a:lvl1pPr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10000"/>
              </a:lnSpc>
            </a:pPr>
            <a:r>
              <a:rPr lang="it-IT" sz="2600" dirty="0">
                <a:solidFill>
                  <a:srgbClr val="00FF00"/>
                </a:solidFill>
                <a:latin typeface="Arial" charset="0"/>
              </a:rPr>
              <a:t>     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TRASFORMAZIONE = (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Trasf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.)</a:t>
            </a:r>
            <a:r>
              <a:rPr lang="it-IT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+ (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Trasf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.)</a:t>
            </a:r>
            <a:r>
              <a:rPr lang="it-IT" baseline="-25000" dirty="0" smtClean="0">
                <a:solidFill>
                  <a:srgbClr val="000000"/>
                </a:solidFill>
                <a:latin typeface="Arial" charset="0"/>
              </a:rPr>
              <a:t>2</a:t>
            </a:r>
            <a:endParaRPr lang="it-IT" baseline="-25000" dirty="0">
              <a:solidFill>
                <a:srgbClr val="000000"/>
              </a:solidFill>
              <a:latin typeface="Arial" charset="0"/>
            </a:endParaRPr>
          </a:p>
          <a:p>
            <a:pPr>
              <a:lnSpc>
                <a:spcPct val="110000"/>
              </a:lnSpc>
            </a:pPr>
            <a:r>
              <a:rPr lang="it-IT" sz="2000" dirty="0" smtClean="0">
                <a:solidFill>
                  <a:srgbClr val="000000"/>
                </a:solidFill>
                <a:latin typeface="Arial" charset="0"/>
              </a:rPr>
              <a:t>           (</a:t>
            </a:r>
            <a:r>
              <a:rPr lang="it-IT" sz="2000" dirty="0" err="1">
                <a:solidFill>
                  <a:srgbClr val="000000"/>
                </a:solidFill>
                <a:latin typeface="Arial" charset="0"/>
              </a:rPr>
              <a:t>Trasf</a:t>
            </a:r>
            <a:r>
              <a:rPr lang="it-IT" sz="2000" dirty="0">
                <a:solidFill>
                  <a:srgbClr val="000000"/>
                </a:solidFill>
                <a:latin typeface="Arial" charset="0"/>
              </a:rPr>
              <a:t>.)</a:t>
            </a:r>
            <a:r>
              <a:rPr lang="it-IT" sz="2000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it-IT" sz="2000" dirty="0">
                <a:solidFill>
                  <a:srgbClr val="000000"/>
                </a:solidFill>
                <a:latin typeface="Arial" charset="0"/>
              </a:rPr>
              <a:t> = ISOTERMA; T = T</a:t>
            </a:r>
            <a:r>
              <a:rPr lang="it-IT" sz="2000" baseline="-25000" dirty="0">
                <a:solidFill>
                  <a:srgbClr val="000000"/>
                </a:solidFill>
                <a:latin typeface="Arial" charset="0"/>
              </a:rPr>
              <a:t>0</a:t>
            </a:r>
            <a:r>
              <a:rPr lang="it-IT" sz="2000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it-IT" sz="2000" dirty="0" err="1">
                <a:solidFill>
                  <a:srgbClr val="000000"/>
                </a:solidFill>
                <a:latin typeface="Arial" charset="0"/>
              </a:rPr>
              <a:t>Cost</a:t>
            </a:r>
            <a:r>
              <a:rPr lang="it-IT" sz="2000" dirty="0">
                <a:solidFill>
                  <a:srgbClr val="000000"/>
                </a:solidFill>
                <a:latin typeface="Arial" charset="0"/>
              </a:rPr>
              <a:t>.     </a:t>
            </a:r>
            <a:r>
              <a:rPr lang="it-IT" sz="2000" u="sng" dirty="0">
                <a:solidFill>
                  <a:srgbClr val="000000"/>
                </a:solidFill>
                <a:latin typeface="Arial" charset="0"/>
              </a:rPr>
              <a:t>BOYLE</a:t>
            </a:r>
            <a:endParaRPr lang="it-IT" sz="20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273368" y="6804248"/>
            <a:ext cx="6567454" cy="48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tabLst>
                <a:tab pos="1838325" algn="l"/>
                <a:tab pos="2593975" algn="l"/>
                <a:tab pos="3621088" algn="l"/>
              </a:tabLs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20000"/>
              </a:lnSpc>
            </a:pPr>
            <a:r>
              <a:rPr lang="it-IT" dirty="0">
                <a:solidFill>
                  <a:srgbClr val="000000"/>
                </a:solidFill>
                <a:latin typeface="Arial" charset="0"/>
              </a:rPr>
              <a:t>(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Trasf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.)</a:t>
            </a:r>
            <a:r>
              <a:rPr lang="it-IT" baseline="-25000" dirty="0">
                <a:solidFill>
                  <a:srgbClr val="000000"/>
                </a:solidFill>
                <a:latin typeface="Arial" charset="0"/>
              </a:rPr>
              <a:t>2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= ISOBARA;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P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= P</a:t>
            </a:r>
            <a:r>
              <a:rPr lang="it-IT" baseline="-25000" dirty="0">
                <a:solidFill>
                  <a:srgbClr val="000000"/>
                </a:solidFill>
                <a:latin typeface="Arial" charset="0"/>
              </a:rPr>
              <a:t>1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 = </a:t>
            </a:r>
            <a:r>
              <a:rPr lang="it-IT" dirty="0" err="1">
                <a:solidFill>
                  <a:srgbClr val="000000"/>
                </a:solidFill>
                <a:latin typeface="Arial" charset="0"/>
              </a:rPr>
              <a:t>Cost</a:t>
            </a:r>
            <a:r>
              <a:rPr lang="it-IT" dirty="0">
                <a:solidFill>
                  <a:srgbClr val="000000"/>
                </a:solidFill>
                <a:latin typeface="Arial" charset="0"/>
              </a:rPr>
              <a:t>. </a:t>
            </a:r>
            <a:r>
              <a:rPr lang="it-IT" u="sng" dirty="0">
                <a:solidFill>
                  <a:srgbClr val="000000"/>
                </a:solidFill>
                <a:latin typeface="Arial" charset="0"/>
              </a:rPr>
              <a:t>CHARLES</a:t>
            </a:r>
            <a:endParaRPr lang="it-IT" dirty="0">
              <a:solidFill>
                <a:srgbClr val="000000"/>
              </a:solidFill>
              <a:latin typeface="Arial" charset="0"/>
            </a:endParaRPr>
          </a:p>
        </p:txBody>
      </p:sp>
      <p:grpSp>
        <p:nvGrpSpPr>
          <p:cNvPr id="4110" name="Group 14"/>
          <p:cNvGrpSpPr>
            <a:grpSpLocks/>
          </p:cNvGrpSpPr>
          <p:nvPr/>
        </p:nvGrpSpPr>
        <p:grpSpPr bwMode="auto">
          <a:xfrm>
            <a:off x="2271713" y="6172199"/>
            <a:ext cx="2179736" cy="598910"/>
            <a:chOff x="2352" y="4368"/>
            <a:chExt cx="2441" cy="660"/>
          </a:xfrm>
        </p:grpSpPr>
        <p:sp>
          <p:nvSpPr>
            <p:cNvPr id="4111" name="Rectangle 15"/>
            <p:cNvSpPr>
              <a:spLocks noChangeArrowheads="1"/>
            </p:cNvSpPr>
            <p:nvPr/>
          </p:nvSpPr>
          <p:spPr bwMode="auto">
            <a:xfrm>
              <a:off x="2352" y="4368"/>
              <a:ext cx="117" cy="46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1892" tIns="25946" rIns="51892" bIns="25946">
              <a:spAutoFit/>
            </a:bodyPr>
            <a:lstStyle/>
            <a:p>
              <a:endParaRPr lang="it-IT"/>
            </a:p>
          </p:txBody>
        </p:sp>
        <p:sp>
          <p:nvSpPr>
            <p:cNvPr id="4112" name="Text Box 16"/>
            <p:cNvSpPr txBox="1">
              <a:spLocks noChangeArrowheads="1"/>
            </p:cNvSpPr>
            <p:nvPr/>
          </p:nvSpPr>
          <p:spPr bwMode="auto">
            <a:xfrm>
              <a:off x="2496" y="4416"/>
              <a:ext cx="2297" cy="6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1892" tIns="25946" rIns="51892" bIns="25946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 = P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ja-JP" altLang="it-IT" sz="2800" b="1">
                  <a:solidFill>
                    <a:srgbClr val="000066"/>
                  </a:solidFill>
                  <a:latin typeface="Arial"/>
                </a:rPr>
                <a:t>’</a:t>
              </a:r>
              <a:endParaRPr lang="it-IT" sz="2800" b="1">
                <a:solidFill>
                  <a:srgbClr val="00FF00"/>
                </a:solidFill>
                <a:latin typeface="Arial" charset="0"/>
              </a:endParaRPr>
            </a:p>
          </p:txBody>
        </p:sp>
      </p:grpSp>
      <p:sp>
        <p:nvSpPr>
          <p:cNvPr id="4113" name="AutoShape 17"/>
          <p:cNvSpPr>
            <a:spLocks noChangeArrowheads="1"/>
          </p:cNvSpPr>
          <p:nvPr/>
        </p:nvSpPr>
        <p:spPr bwMode="auto">
          <a:xfrm>
            <a:off x="4941168" y="5868144"/>
            <a:ext cx="216024" cy="72008"/>
          </a:xfrm>
          <a:prstGeom prst="rightArrow">
            <a:avLst>
              <a:gd name="adj1" fmla="val 25000"/>
              <a:gd name="adj2" fmla="val 55227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14" name="Rectangle 18"/>
          <p:cNvSpPr>
            <a:spLocks noChangeArrowheads="1"/>
          </p:cNvSpPr>
          <p:nvPr/>
        </p:nvSpPr>
        <p:spPr bwMode="auto">
          <a:xfrm>
            <a:off x="85725" y="7348539"/>
            <a:ext cx="2228850" cy="10001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4115" name="Group 19"/>
          <p:cNvGrpSpPr>
            <a:grpSpLocks/>
          </p:cNvGrpSpPr>
          <p:nvPr/>
        </p:nvGrpSpPr>
        <p:grpSpPr bwMode="auto">
          <a:xfrm>
            <a:off x="182564" y="7250110"/>
            <a:ext cx="2047787" cy="1019684"/>
            <a:chOff x="480" y="8256"/>
            <a:chExt cx="2294" cy="1125"/>
          </a:xfrm>
        </p:grpSpPr>
        <p:sp>
          <p:nvSpPr>
            <p:cNvPr id="4116" name="Text Box 20"/>
            <p:cNvSpPr txBox="1">
              <a:spLocks noChangeArrowheads="1"/>
            </p:cNvSpPr>
            <p:nvPr/>
          </p:nvSpPr>
          <p:spPr bwMode="auto">
            <a:xfrm>
              <a:off x="487" y="8256"/>
              <a:ext cx="482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ja-JP" altLang="it-IT" sz="2800" b="1">
                  <a:solidFill>
                    <a:srgbClr val="000066"/>
                  </a:solidFill>
                  <a:latin typeface="Arial"/>
                </a:rPr>
                <a:t>’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17" name="Text Box 21"/>
            <p:cNvSpPr txBox="1">
              <a:spLocks noChangeArrowheads="1"/>
            </p:cNvSpPr>
            <p:nvPr/>
          </p:nvSpPr>
          <p:spPr bwMode="auto">
            <a:xfrm>
              <a:off x="480" y="8820"/>
              <a:ext cx="407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T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18" name="Line 22"/>
            <p:cNvSpPr>
              <a:spLocks noChangeShapeType="1"/>
            </p:cNvSpPr>
            <p:nvPr/>
          </p:nvSpPr>
          <p:spPr bwMode="auto">
            <a:xfrm>
              <a:off x="496" y="8952"/>
              <a:ext cx="480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/>
            <a:p>
              <a:endParaRPr lang="it-IT"/>
            </a:p>
          </p:txBody>
        </p:sp>
        <p:sp>
          <p:nvSpPr>
            <p:cNvPr id="4119" name="Text Box 23"/>
            <p:cNvSpPr txBox="1">
              <a:spLocks noChangeArrowheads="1"/>
            </p:cNvSpPr>
            <p:nvPr/>
          </p:nvSpPr>
          <p:spPr bwMode="auto">
            <a:xfrm>
              <a:off x="964" y="8592"/>
              <a:ext cx="1175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= K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 =</a:t>
              </a:r>
            </a:p>
          </p:txBody>
        </p:sp>
        <p:sp>
          <p:nvSpPr>
            <p:cNvPr id="4120" name="Text Box 24"/>
            <p:cNvSpPr txBox="1">
              <a:spLocks noChangeArrowheads="1"/>
            </p:cNvSpPr>
            <p:nvPr/>
          </p:nvSpPr>
          <p:spPr bwMode="auto">
            <a:xfrm>
              <a:off x="2285" y="8256"/>
              <a:ext cx="430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21" name="Text Box 25"/>
            <p:cNvSpPr txBox="1">
              <a:spLocks noChangeArrowheads="1"/>
            </p:cNvSpPr>
            <p:nvPr/>
          </p:nvSpPr>
          <p:spPr bwMode="auto">
            <a:xfrm>
              <a:off x="2296" y="8820"/>
              <a:ext cx="407" cy="56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T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22" name="Line 26"/>
            <p:cNvSpPr>
              <a:spLocks noChangeShapeType="1"/>
            </p:cNvSpPr>
            <p:nvPr/>
          </p:nvSpPr>
          <p:spPr bwMode="auto">
            <a:xfrm>
              <a:off x="2294" y="8952"/>
              <a:ext cx="480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382" tIns="2691" rIns="5382" bIns="2691">
              <a:spAutoFit/>
            </a:bodyPr>
            <a:lstStyle/>
            <a:p>
              <a:endParaRPr lang="it-IT"/>
            </a:p>
          </p:txBody>
        </p:sp>
      </p:grpSp>
      <p:grpSp>
        <p:nvGrpSpPr>
          <p:cNvPr id="4124" name="Group 28"/>
          <p:cNvGrpSpPr>
            <a:grpSpLocks/>
          </p:cNvGrpSpPr>
          <p:nvPr/>
        </p:nvGrpSpPr>
        <p:grpSpPr bwMode="auto">
          <a:xfrm>
            <a:off x="3505200" y="7348540"/>
            <a:ext cx="3258154" cy="1016069"/>
            <a:chOff x="3925" y="8352"/>
            <a:chExt cx="3649" cy="1121"/>
          </a:xfrm>
        </p:grpSpPr>
        <p:sp>
          <p:nvSpPr>
            <p:cNvPr id="4125" name="Rectangle 29"/>
            <p:cNvSpPr>
              <a:spLocks noChangeArrowheads="1"/>
            </p:cNvSpPr>
            <p:nvPr/>
          </p:nvSpPr>
          <p:spPr bwMode="auto">
            <a:xfrm>
              <a:off x="3925" y="8460"/>
              <a:ext cx="4" cy="409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/>
            <a:p>
              <a:endParaRPr lang="it-IT"/>
            </a:p>
          </p:txBody>
        </p:sp>
        <p:sp>
          <p:nvSpPr>
            <p:cNvPr id="4126" name="Text Box 30"/>
            <p:cNvSpPr txBox="1">
              <a:spLocks noChangeArrowheads="1"/>
            </p:cNvSpPr>
            <p:nvPr/>
          </p:nvSpPr>
          <p:spPr bwMode="auto">
            <a:xfrm>
              <a:off x="4025" y="8352"/>
              <a:ext cx="83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27" name="Text Box 31"/>
            <p:cNvSpPr txBox="1">
              <a:spLocks noChangeArrowheads="1"/>
            </p:cNvSpPr>
            <p:nvPr/>
          </p:nvSpPr>
          <p:spPr bwMode="auto">
            <a:xfrm>
              <a:off x="4243" y="8916"/>
              <a:ext cx="39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T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0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28" name="Line 32"/>
            <p:cNvSpPr>
              <a:spLocks noChangeShapeType="1"/>
            </p:cNvSpPr>
            <p:nvPr/>
          </p:nvSpPr>
          <p:spPr bwMode="auto">
            <a:xfrm flipV="1">
              <a:off x="4037" y="9043"/>
              <a:ext cx="878" cy="5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/>
            <a:p>
              <a:endParaRPr lang="it-IT"/>
            </a:p>
          </p:txBody>
        </p:sp>
        <p:sp>
          <p:nvSpPr>
            <p:cNvPr id="4129" name="Text Box 33"/>
            <p:cNvSpPr txBox="1">
              <a:spLocks noChangeArrowheads="1"/>
            </p:cNvSpPr>
            <p:nvPr/>
          </p:nvSpPr>
          <p:spPr bwMode="auto">
            <a:xfrm>
              <a:off x="4933" y="8688"/>
              <a:ext cx="23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= </a:t>
              </a:r>
            </a:p>
          </p:txBody>
        </p:sp>
        <p:sp>
          <p:nvSpPr>
            <p:cNvPr id="4130" name="Text Box 34"/>
            <p:cNvSpPr txBox="1">
              <a:spLocks noChangeArrowheads="1"/>
            </p:cNvSpPr>
            <p:nvPr/>
          </p:nvSpPr>
          <p:spPr bwMode="auto">
            <a:xfrm>
              <a:off x="5365" y="8352"/>
              <a:ext cx="83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P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V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31" name="Text Box 35"/>
            <p:cNvSpPr txBox="1">
              <a:spLocks noChangeArrowheads="1"/>
            </p:cNvSpPr>
            <p:nvPr/>
          </p:nvSpPr>
          <p:spPr bwMode="auto">
            <a:xfrm>
              <a:off x="5583" y="8916"/>
              <a:ext cx="39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T</a:t>
              </a:r>
              <a:r>
                <a:rPr lang="it-IT" sz="2800" b="1" baseline="-25000">
                  <a:solidFill>
                    <a:srgbClr val="000066"/>
                  </a:solidFill>
                  <a:latin typeface="Arial" charset="0"/>
                </a:rPr>
                <a:t>1</a:t>
              </a:r>
              <a:endParaRPr lang="it-IT" sz="2800" b="1">
                <a:solidFill>
                  <a:srgbClr val="000066"/>
                </a:solidFill>
                <a:latin typeface="Arial" charset="0"/>
              </a:endParaRPr>
            </a:p>
          </p:txBody>
        </p:sp>
        <p:sp>
          <p:nvSpPr>
            <p:cNvPr id="4132" name="Line 36"/>
            <p:cNvSpPr>
              <a:spLocks noChangeShapeType="1"/>
            </p:cNvSpPr>
            <p:nvPr/>
          </p:nvSpPr>
          <p:spPr bwMode="auto">
            <a:xfrm>
              <a:off x="5374" y="9048"/>
              <a:ext cx="862" cy="0"/>
            </a:xfrm>
            <a:prstGeom prst="line">
              <a:avLst/>
            </a:prstGeom>
            <a:noFill/>
            <a:ln w="57150">
              <a:solidFill>
                <a:srgbClr val="000066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/>
            <a:p>
              <a:endParaRPr lang="it-IT"/>
            </a:p>
          </p:txBody>
        </p:sp>
        <p:sp>
          <p:nvSpPr>
            <p:cNvPr id="4133" name="Text Box 37"/>
            <p:cNvSpPr txBox="1">
              <a:spLocks noChangeArrowheads="1"/>
            </p:cNvSpPr>
            <p:nvPr/>
          </p:nvSpPr>
          <p:spPr bwMode="auto">
            <a:xfrm>
              <a:off x="6229" y="8688"/>
              <a:ext cx="23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= </a:t>
              </a:r>
            </a:p>
          </p:txBody>
        </p:sp>
        <p:sp>
          <p:nvSpPr>
            <p:cNvPr id="4134" name="Text Box 38"/>
            <p:cNvSpPr txBox="1">
              <a:spLocks noChangeArrowheads="1"/>
            </p:cNvSpPr>
            <p:nvPr/>
          </p:nvSpPr>
          <p:spPr bwMode="auto">
            <a:xfrm>
              <a:off x="6565" y="8640"/>
              <a:ext cx="1009" cy="5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733" tIns="867" rIns="1733" bIns="867">
              <a:spAutoFit/>
            </a:bodyPr>
            <a:lstStyle>
              <a:lvl1pPr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5876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19113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77787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38225" defTabSz="519113"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4954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526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098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67025" defTabSz="519113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838325" algn="l"/>
                  <a:tab pos="2593975" algn="l"/>
                  <a:tab pos="3621088" algn="l"/>
                </a:tabLs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sz="2800" b="1">
                  <a:solidFill>
                    <a:srgbClr val="000066"/>
                  </a:solidFill>
                  <a:latin typeface="Arial" charset="0"/>
                </a:rPr>
                <a:t>Cost.</a:t>
              </a:r>
            </a:p>
          </p:txBody>
        </p:sp>
      </p:grpSp>
      <p:sp>
        <p:nvSpPr>
          <p:cNvPr id="4135" name="WordArt 39"/>
          <p:cNvSpPr>
            <a:spLocks noChangeArrowheads="1" noChangeShapeType="1" noTextEdit="1"/>
          </p:cNvSpPr>
          <p:nvPr/>
        </p:nvSpPr>
        <p:spPr bwMode="auto">
          <a:xfrm>
            <a:off x="2271713" y="8664577"/>
            <a:ext cx="2228850" cy="39211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0000FF"/>
                </a:solidFill>
                <a:effectLst>
                  <a:outerShdw blurRad="63500" dist="38099" dir="2700000" algn="ctr" rotWithShape="0">
                    <a:srgbClr val="00FF00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PV = </a:t>
            </a:r>
            <a:r>
              <a:rPr lang="it-IT" sz="3600" b="1" kern="10" dirty="0" err="1">
                <a:solidFill>
                  <a:srgbClr val="0000FF"/>
                </a:solidFill>
                <a:effectLst>
                  <a:outerShdw blurRad="63500" dist="38099" dir="2700000" algn="ctr" rotWithShape="0">
                    <a:srgbClr val="00FF00">
                      <a:alpha val="74998"/>
                    </a:srgbClr>
                  </a:outerShdw>
                </a:effectLst>
                <a:latin typeface="Arial"/>
                <a:ea typeface="Arial"/>
                <a:cs typeface="Arial"/>
              </a:rPr>
              <a:t>nRT</a:t>
            </a:r>
            <a:endParaRPr lang="it-IT" sz="3600" b="1" kern="10" dirty="0">
              <a:solidFill>
                <a:srgbClr val="0000FF"/>
              </a:solidFill>
              <a:effectLst>
                <a:outerShdw blurRad="63500" dist="38099" dir="2700000" algn="ctr" rotWithShape="0">
                  <a:srgbClr val="00FF00">
                    <a:alpha val="74998"/>
                  </a:srgbClr>
                </a:outerShdw>
              </a:effectLst>
              <a:latin typeface="Arial"/>
              <a:ea typeface="Arial"/>
              <a:cs typeface="Arial"/>
            </a:endParaRPr>
          </a:p>
        </p:txBody>
      </p:sp>
      <p:sp>
        <p:nvSpPr>
          <p:cNvPr id="4136" name="Line 40"/>
          <p:cNvSpPr>
            <a:spLocks noChangeShapeType="1"/>
          </p:cNvSpPr>
          <p:nvPr/>
        </p:nvSpPr>
        <p:spPr bwMode="auto">
          <a:xfrm flipV="1">
            <a:off x="1885950" y="3178175"/>
            <a:ext cx="0" cy="1785939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7" name="Line 41"/>
          <p:cNvSpPr>
            <a:spLocks noChangeShapeType="1"/>
          </p:cNvSpPr>
          <p:nvPr/>
        </p:nvSpPr>
        <p:spPr bwMode="auto">
          <a:xfrm>
            <a:off x="1885951" y="4964113"/>
            <a:ext cx="3171825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8" name="Line 42"/>
          <p:cNvSpPr>
            <a:spLocks noChangeShapeType="1"/>
          </p:cNvSpPr>
          <p:nvPr/>
        </p:nvSpPr>
        <p:spPr bwMode="auto">
          <a:xfrm flipV="1">
            <a:off x="2271713" y="3578225"/>
            <a:ext cx="0" cy="1385888"/>
          </a:xfrm>
          <a:prstGeom prst="line">
            <a:avLst/>
          </a:prstGeom>
          <a:noFill/>
          <a:ln w="38100">
            <a:solidFill>
              <a:srgbClr val="FFCCFF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39" name="Line 43"/>
          <p:cNvSpPr>
            <a:spLocks noChangeShapeType="1"/>
          </p:cNvSpPr>
          <p:nvPr/>
        </p:nvSpPr>
        <p:spPr bwMode="auto">
          <a:xfrm flipV="1">
            <a:off x="2571750" y="4129089"/>
            <a:ext cx="0" cy="835025"/>
          </a:xfrm>
          <a:prstGeom prst="line">
            <a:avLst/>
          </a:prstGeom>
          <a:noFill/>
          <a:ln w="38100">
            <a:solidFill>
              <a:srgbClr val="FFCCFF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0" name="Line 44"/>
          <p:cNvSpPr>
            <a:spLocks noChangeShapeType="1"/>
          </p:cNvSpPr>
          <p:nvPr/>
        </p:nvSpPr>
        <p:spPr bwMode="auto">
          <a:xfrm>
            <a:off x="1885950" y="4137025"/>
            <a:ext cx="679450" cy="0"/>
          </a:xfrm>
          <a:prstGeom prst="line">
            <a:avLst/>
          </a:prstGeom>
          <a:noFill/>
          <a:ln w="38100">
            <a:solidFill>
              <a:srgbClr val="FFCCFF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1" name="Line 45"/>
          <p:cNvSpPr>
            <a:spLocks noChangeShapeType="1"/>
          </p:cNvSpPr>
          <p:nvPr/>
        </p:nvSpPr>
        <p:spPr bwMode="auto">
          <a:xfrm flipV="1">
            <a:off x="1885951" y="3563938"/>
            <a:ext cx="411163" cy="6351"/>
          </a:xfrm>
          <a:prstGeom prst="line">
            <a:avLst/>
          </a:prstGeom>
          <a:noFill/>
          <a:ln w="38100">
            <a:solidFill>
              <a:srgbClr val="FFCCFF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2" name="Line 46"/>
          <p:cNvSpPr>
            <a:spLocks noChangeShapeType="1"/>
          </p:cNvSpPr>
          <p:nvPr/>
        </p:nvSpPr>
        <p:spPr bwMode="auto">
          <a:xfrm>
            <a:off x="2314576" y="3592514"/>
            <a:ext cx="257175" cy="4857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3" name="Oval 47"/>
          <p:cNvSpPr>
            <a:spLocks noChangeArrowheads="1"/>
          </p:cNvSpPr>
          <p:nvPr/>
        </p:nvSpPr>
        <p:spPr bwMode="auto">
          <a:xfrm>
            <a:off x="2271714" y="3527426"/>
            <a:ext cx="65087" cy="57151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4" name="Oval 48"/>
          <p:cNvSpPr>
            <a:spLocks noChangeArrowheads="1"/>
          </p:cNvSpPr>
          <p:nvPr/>
        </p:nvSpPr>
        <p:spPr bwMode="auto">
          <a:xfrm>
            <a:off x="2551114" y="4086226"/>
            <a:ext cx="63500" cy="57151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5" name="Line 49"/>
          <p:cNvSpPr>
            <a:spLocks noChangeShapeType="1"/>
          </p:cNvSpPr>
          <p:nvPr/>
        </p:nvSpPr>
        <p:spPr bwMode="auto">
          <a:xfrm flipV="1">
            <a:off x="3729038" y="4137026"/>
            <a:ext cx="0" cy="833439"/>
          </a:xfrm>
          <a:prstGeom prst="line">
            <a:avLst/>
          </a:prstGeom>
          <a:noFill/>
          <a:ln w="38100">
            <a:solidFill>
              <a:srgbClr val="FFCCFF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6" name="Oval 50"/>
          <p:cNvSpPr>
            <a:spLocks noChangeArrowheads="1"/>
          </p:cNvSpPr>
          <p:nvPr/>
        </p:nvSpPr>
        <p:spPr bwMode="auto">
          <a:xfrm>
            <a:off x="3686175" y="4106865"/>
            <a:ext cx="65088" cy="58737"/>
          </a:xfrm>
          <a:prstGeom prst="ellipse">
            <a:avLst/>
          </a:prstGeom>
          <a:solidFill>
            <a:srgbClr val="FF9933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7" name="Line 51"/>
          <p:cNvSpPr>
            <a:spLocks noChangeShapeType="1"/>
          </p:cNvSpPr>
          <p:nvPr/>
        </p:nvSpPr>
        <p:spPr bwMode="auto">
          <a:xfrm>
            <a:off x="2328864" y="3548063"/>
            <a:ext cx="1271587" cy="544512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8" name="Freeform 52"/>
          <p:cNvSpPr>
            <a:spLocks/>
          </p:cNvSpPr>
          <p:nvPr/>
        </p:nvSpPr>
        <p:spPr bwMode="auto">
          <a:xfrm>
            <a:off x="2157414" y="3192465"/>
            <a:ext cx="122237" cy="327025"/>
          </a:xfrm>
          <a:custGeom>
            <a:avLst/>
            <a:gdLst>
              <a:gd name="T0" fmla="*/ 136 w 136"/>
              <a:gd name="T1" fmla="*/ 360 h 360"/>
              <a:gd name="T2" fmla="*/ 64 w 136"/>
              <a:gd name="T3" fmla="*/ 216 h 360"/>
              <a:gd name="T4" fmla="*/ 0 w 136"/>
              <a:gd name="T5" fmla="*/ 0 h 3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6" h="360">
                <a:moveTo>
                  <a:pt x="136" y="360"/>
                </a:moveTo>
                <a:cubicBezTo>
                  <a:pt x="124" y="336"/>
                  <a:pt x="87" y="276"/>
                  <a:pt x="64" y="216"/>
                </a:cubicBezTo>
                <a:cubicBezTo>
                  <a:pt x="41" y="156"/>
                  <a:pt x="13" y="45"/>
                  <a:pt x="0" y="0"/>
                </a:cubicBezTo>
              </a:path>
            </a:pathLst>
          </a:custGeom>
          <a:noFill/>
          <a:ln w="3810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4149" name="Text Box 53"/>
          <p:cNvSpPr txBox="1">
            <a:spLocks noChangeArrowheads="1"/>
          </p:cNvSpPr>
          <p:nvPr/>
        </p:nvSpPr>
        <p:spPr bwMode="auto">
          <a:xfrm>
            <a:off x="1579564" y="3962400"/>
            <a:ext cx="344346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P</a:t>
            </a:r>
            <a:r>
              <a:rPr lang="it-IT" sz="1800" baseline="-25000">
                <a:latin typeface="Arial" charset="0"/>
              </a:rPr>
              <a:t>1</a:t>
            </a:r>
            <a:endParaRPr lang="it-IT" sz="1800">
              <a:latin typeface="Arial" charset="0"/>
            </a:endParaRPr>
          </a:p>
        </p:txBody>
      </p:sp>
      <p:sp>
        <p:nvSpPr>
          <p:cNvPr id="4150" name="Text Box 54"/>
          <p:cNvSpPr txBox="1">
            <a:spLocks noChangeArrowheads="1"/>
          </p:cNvSpPr>
          <p:nvPr/>
        </p:nvSpPr>
        <p:spPr bwMode="auto">
          <a:xfrm>
            <a:off x="1579564" y="3440114"/>
            <a:ext cx="344346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dirty="0">
                <a:latin typeface="Arial" charset="0"/>
              </a:rPr>
              <a:t>P</a:t>
            </a:r>
            <a:r>
              <a:rPr lang="it-IT" sz="1800" baseline="-25000" dirty="0">
                <a:latin typeface="Arial" charset="0"/>
              </a:rPr>
              <a:t>0</a:t>
            </a:r>
            <a:endParaRPr lang="it-IT" sz="1800" dirty="0">
              <a:latin typeface="Arial" charset="0"/>
            </a:endParaRPr>
          </a:p>
        </p:txBody>
      </p:sp>
      <p:sp>
        <p:nvSpPr>
          <p:cNvPr id="4151" name="Text Box 55"/>
          <p:cNvSpPr txBox="1">
            <a:spLocks noChangeArrowheads="1"/>
          </p:cNvSpPr>
          <p:nvPr/>
        </p:nvSpPr>
        <p:spPr bwMode="auto">
          <a:xfrm>
            <a:off x="1585913" y="3106740"/>
            <a:ext cx="275868" cy="3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>
                <a:latin typeface="Arial" charset="0"/>
              </a:rPr>
              <a:t>P</a:t>
            </a:r>
            <a:endParaRPr lang="it-IT" sz="1800">
              <a:latin typeface="Arial" charset="0"/>
            </a:endParaRPr>
          </a:p>
        </p:txBody>
      </p:sp>
      <p:sp>
        <p:nvSpPr>
          <p:cNvPr id="4152" name="Text Box 56"/>
          <p:cNvSpPr txBox="1">
            <a:spLocks noChangeArrowheads="1"/>
          </p:cNvSpPr>
          <p:nvPr/>
        </p:nvSpPr>
        <p:spPr bwMode="auto">
          <a:xfrm>
            <a:off x="2100263" y="4964114"/>
            <a:ext cx="357170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V</a:t>
            </a:r>
            <a:r>
              <a:rPr lang="it-IT" sz="1800" baseline="-25000">
                <a:latin typeface="Arial" charset="0"/>
              </a:rPr>
              <a:t>0</a:t>
            </a:r>
            <a:endParaRPr lang="it-IT" sz="1800">
              <a:latin typeface="Arial" charset="0"/>
            </a:endParaRPr>
          </a:p>
        </p:txBody>
      </p:sp>
      <p:sp>
        <p:nvSpPr>
          <p:cNvPr id="4153" name="Text Box 57"/>
          <p:cNvSpPr txBox="1">
            <a:spLocks noChangeArrowheads="1"/>
          </p:cNvSpPr>
          <p:nvPr/>
        </p:nvSpPr>
        <p:spPr bwMode="auto">
          <a:xfrm>
            <a:off x="2436814" y="4964114"/>
            <a:ext cx="387001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V</a:t>
            </a:r>
            <a:r>
              <a:rPr lang="ja-JP" altLang="it-IT" sz="1800">
                <a:latin typeface="Arial"/>
              </a:rPr>
              <a:t>’</a:t>
            </a:r>
            <a:endParaRPr lang="it-IT" sz="1800">
              <a:latin typeface="Arial" charset="0"/>
            </a:endParaRPr>
          </a:p>
        </p:txBody>
      </p:sp>
      <p:sp>
        <p:nvSpPr>
          <p:cNvPr id="4154" name="Text Box 58"/>
          <p:cNvSpPr txBox="1">
            <a:spLocks noChangeArrowheads="1"/>
          </p:cNvSpPr>
          <p:nvPr/>
        </p:nvSpPr>
        <p:spPr bwMode="auto">
          <a:xfrm>
            <a:off x="3565525" y="4964114"/>
            <a:ext cx="357170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V</a:t>
            </a:r>
            <a:r>
              <a:rPr lang="it-IT" sz="1800" baseline="-25000">
                <a:latin typeface="Arial" charset="0"/>
              </a:rPr>
              <a:t>1</a:t>
            </a:r>
            <a:endParaRPr lang="it-IT" sz="1800">
              <a:latin typeface="Arial" charset="0"/>
            </a:endParaRPr>
          </a:p>
        </p:txBody>
      </p:sp>
      <p:sp>
        <p:nvSpPr>
          <p:cNvPr id="4155" name="Text Box 59"/>
          <p:cNvSpPr txBox="1">
            <a:spLocks noChangeArrowheads="1"/>
          </p:cNvSpPr>
          <p:nvPr/>
        </p:nvSpPr>
        <p:spPr bwMode="auto">
          <a:xfrm>
            <a:off x="4586288" y="4919664"/>
            <a:ext cx="275868" cy="36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b="1" dirty="0">
                <a:latin typeface="Arial" charset="0"/>
              </a:rPr>
              <a:t>V</a:t>
            </a:r>
            <a:endParaRPr lang="it-IT" sz="1800" dirty="0">
              <a:latin typeface="Arial" charset="0"/>
            </a:endParaRPr>
          </a:p>
        </p:txBody>
      </p:sp>
      <p:sp>
        <p:nvSpPr>
          <p:cNvPr id="4156" name="Text Box 60"/>
          <p:cNvSpPr txBox="1">
            <a:spLocks noChangeArrowheads="1"/>
          </p:cNvSpPr>
          <p:nvPr/>
        </p:nvSpPr>
        <p:spPr bwMode="auto">
          <a:xfrm>
            <a:off x="4157664" y="4614864"/>
            <a:ext cx="727113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T = T</a:t>
            </a:r>
            <a:r>
              <a:rPr lang="it-IT" sz="1800" baseline="-25000">
                <a:latin typeface="Arial" charset="0"/>
              </a:rPr>
              <a:t>0</a:t>
            </a:r>
            <a:endParaRPr lang="it-IT" sz="1800">
              <a:latin typeface="Arial" charset="0"/>
            </a:endParaRPr>
          </a:p>
        </p:txBody>
      </p:sp>
      <p:sp>
        <p:nvSpPr>
          <p:cNvPr id="4157" name="Text Box 61"/>
          <p:cNvSpPr txBox="1">
            <a:spLocks noChangeArrowheads="1"/>
          </p:cNvSpPr>
          <p:nvPr/>
        </p:nvSpPr>
        <p:spPr bwMode="auto">
          <a:xfrm>
            <a:off x="4500564" y="4224339"/>
            <a:ext cx="727113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T = T</a:t>
            </a:r>
            <a:r>
              <a:rPr lang="it-IT" sz="1800" baseline="-25000">
                <a:latin typeface="Arial" charset="0"/>
              </a:rPr>
              <a:t>1</a:t>
            </a:r>
            <a:endParaRPr lang="it-IT" sz="1800">
              <a:latin typeface="Arial" charset="0"/>
            </a:endParaRPr>
          </a:p>
        </p:txBody>
      </p:sp>
      <p:sp>
        <p:nvSpPr>
          <p:cNvPr id="4158" name="Text Box 62"/>
          <p:cNvSpPr txBox="1">
            <a:spLocks noChangeArrowheads="1"/>
          </p:cNvSpPr>
          <p:nvPr/>
        </p:nvSpPr>
        <p:spPr bwMode="auto">
          <a:xfrm>
            <a:off x="3729039" y="3875090"/>
            <a:ext cx="1259749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Stato finale</a:t>
            </a:r>
          </a:p>
        </p:txBody>
      </p:sp>
      <p:sp>
        <p:nvSpPr>
          <p:cNvPr id="4159" name="Text Box 63"/>
          <p:cNvSpPr txBox="1">
            <a:spLocks noChangeArrowheads="1"/>
          </p:cNvSpPr>
          <p:nvPr/>
        </p:nvSpPr>
        <p:spPr bwMode="auto">
          <a:xfrm>
            <a:off x="1971676" y="3048000"/>
            <a:ext cx="1413599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 dirty="0">
                <a:solidFill>
                  <a:srgbClr val="000000"/>
                </a:solidFill>
                <a:latin typeface="Arial" charset="0"/>
              </a:rPr>
              <a:t>Stato iniziale</a:t>
            </a:r>
          </a:p>
        </p:txBody>
      </p:sp>
      <p:sp>
        <p:nvSpPr>
          <p:cNvPr id="4160" name="Text Box 64"/>
          <p:cNvSpPr txBox="1">
            <a:spLocks noChangeArrowheads="1"/>
          </p:cNvSpPr>
          <p:nvPr/>
        </p:nvSpPr>
        <p:spPr bwMode="auto">
          <a:xfrm rot="1413540">
            <a:off x="2209584" y="3550911"/>
            <a:ext cx="1433944" cy="28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latin typeface="Arial" charset="0"/>
              </a:rPr>
              <a:t>Trasformazione</a:t>
            </a:r>
          </a:p>
        </p:txBody>
      </p:sp>
      <p:sp>
        <p:nvSpPr>
          <p:cNvPr id="4161" name="Text Box 65"/>
          <p:cNvSpPr txBox="1">
            <a:spLocks noChangeArrowheads="1"/>
          </p:cNvSpPr>
          <p:nvPr/>
        </p:nvSpPr>
        <p:spPr bwMode="auto">
          <a:xfrm>
            <a:off x="2400300" y="3614739"/>
            <a:ext cx="233176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1</a:t>
            </a:r>
          </a:p>
        </p:txBody>
      </p:sp>
      <p:sp>
        <p:nvSpPr>
          <p:cNvPr id="4162" name="Text Box 66"/>
          <p:cNvSpPr txBox="1">
            <a:spLocks noChangeArrowheads="1"/>
          </p:cNvSpPr>
          <p:nvPr/>
        </p:nvSpPr>
        <p:spPr bwMode="auto">
          <a:xfrm>
            <a:off x="2828925" y="3832226"/>
            <a:ext cx="233176" cy="329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1892" tIns="25946" rIns="51892" bIns="25946">
            <a:spAutoFit/>
          </a:bodyPr>
          <a:lstStyle>
            <a:lvl1pPr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5876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19113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77787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38225" defTabSz="519113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4954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526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098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67025" defTabSz="5191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800">
                <a:latin typeface="Arial" charset="0"/>
              </a:rPr>
              <a:t>2</a:t>
            </a:r>
          </a:p>
        </p:txBody>
      </p:sp>
      <p:sp>
        <p:nvSpPr>
          <p:cNvPr id="2" name="Freccia destra 1"/>
          <p:cNvSpPr/>
          <p:nvPr/>
        </p:nvSpPr>
        <p:spPr bwMode="auto">
          <a:xfrm>
            <a:off x="2636912" y="7740352"/>
            <a:ext cx="576064" cy="7200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IT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192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88925" y="23814"/>
            <a:ext cx="6526083" cy="530911"/>
          </a:xfrm>
          <a:prstGeom prst="rect">
            <a:avLst/>
          </a:prstGeom>
          <a:noFill/>
          <a:ln>
            <a:noFill/>
          </a:ln>
          <a:effectLst>
            <a:outerShdw blurRad="63500" dist="68392" dir="12108085" algn="ctr" rotWithShape="0">
              <a:srgbClr val="CC3300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100" b="1">
                <a:solidFill>
                  <a:srgbClr val="0000FF"/>
                </a:solidFill>
                <a:latin typeface="Comic Sans MS" charset="0"/>
              </a:rPr>
              <a:t>Equazione di stato dei Gas Ideali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280989" y="862014"/>
            <a:ext cx="1685071" cy="46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 dirty="0">
                <a:solidFill>
                  <a:srgbClr val="0000FF"/>
                </a:solidFill>
                <a:latin typeface="Comic Sans MS" charset="0"/>
              </a:rPr>
              <a:t>PV = </a:t>
            </a:r>
            <a:r>
              <a:rPr lang="it-IT" sz="2700" b="1" dirty="0" err="1">
                <a:solidFill>
                  <a:srgbClr val="0000FF"/>
                </a:solidFill>
                <a:latin typeface="Comic Sans MS" charset="0"/>
              </a:rPr>
              <a:t>nRT</a:t>
            </a:r>
            <a:endParaRPr lang="it-IT" sz="2700" b="1" dirty="0">
              <a:solidFill>
                <a:srgbClr val="0000FF"/>
              </a:solidFill>
              <a:latin typeface="Comic Sans MS" charset="0"/>
            </a:endParaRPr>
          </a:p>
        </p:txBody>
      </p:sp>
      <p:grpSp>
        <p:nvGrpSpPr>
          <p:cNvPr id="3076" name="Group 4"/>
          <p:cNvGrpSpPr>
            <a:grpSpLocks/>
          </p:cNvGrpSpPr>
          <p:nvPr/>
        </p:nvGrpSpPr>
        <p:grpSpPr bwMode="auto">
          <a:xfrm>
            <a:off x="3857626" y="685802"/>
            <a:ext cx="2576561" cy="845181"/>
            <a:chOff x="3408" y="1056"/>
            <a:chExt cx="2886" cy="888"/>
          </a:xfrm>
        </p:grpSpPr>
        <p:sp>
          <p:nvSpPr>
            <p:cNvPr id="3077" name="Text Box 5"/>
            <p:cNvSpPr txBox="1">
              <a:spLocks noChangeArrowheads="1"/>
            </p:cNvSpPr>
            <p:nvPr/>
          </p:nvSpPr>
          <p:spPr bwMode="auto">
            <a:xfrm>
              <a:off x="3408" y="1248"/>
              <a:ext cx="2886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 b="1" dirty="0" err="1">
                  <a:solidFill>
                    <a:srgbClr val="0000FF"/>
                  </a:solidFill>
                  <a:latin typeface="Comic Sans MS" charset="0"/>
                </a:rPr>
                <a:t>n</a:t>
              </a:r>
              <a:r>
                <a:rPr lang="it-IT" sz="2700" b="1" dirty="0" smtClean="0">
                  <a:solidFill>
                    <a:srgbClr val="0000FF"/>
                  </a:solidFill>
                  <a:latin typeface="Comic Sans MS" charset="0"/>
                </a:rPr>
                <a:t> </a:t>
              </a:r>
              <a:r>
                <a:rPr lang="it-IT" sz="2700" b="1" dirty="0">
                  <a:solidFill>
                    <a:srgbClr val="0000FF"/>
                  </a:solidFill>
                  <a:latin typeface="Comic Sans MS" charset="0"/>
                </a:rPr>
                <a:t>=    = </a:t>
              </a:r>
              <a:r>
                <a:rPr lang="it-IT" sz="2700" b="1" dirty="0" err="1">
                  <a:solidFill>
                    <a:srgbClr val="0000FF"/>
                  </a:solidFill>
                  <a:latin typeface="Comic Sans MS" charset="0"/>
                </a:rPr>
                <a:t>n</a:t>
              </a:r>
              <a:r>
                <a:rPr lang="it-IT" sz="2700" b="1" dirty="0" err="1" smtClean="0">
                  <a:solidFill>
                    <a:srgbClr val="0000FF"/>
                  </a:solidFill>
                  <a:latin typeface="Comic Sans MS" charset="0"/>
                </a:rPr>
                <a:t>°moli</a:t>
              </a:r>
              <a:endParaRPr lang="it-IT" sz="2700" b="1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3078" name="Text Box 6"/>
            <p:cNvSpPr txBox="1">
              <a:spLocks noChangeArrowheads="1"/>
            </p:cNvSpPr>
            <p:nvPr/>
          </p:nvSpPr>
          <p:spPr bwMode="auto">
            <a:xfrm>
              <a:off x="4254" y="1056"/>
              <a:ext cx="342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 b="1" dirty="0">
                  <a:solidFill>
                    <a:srgbClr val="0000FF"/>
                  </a:solidFill>
                  <a:latin typeface="Comic Sans MS" charset="0"/>
                </a:rPr>
                <a:t>m</a:t>
              </a:r>
            </a:p>
          </p:txBody>
        </p:sp>
        <p:sp>
          <p:nvSpPr>
            <p:cNvPr id="3079" name="Text Box 7"/>
            <p:cNvSpPr txBox="1">
              <a:spLocks noChangeArrowheads="1"/>
            </p:cNvSpPr>
            <p:nvPr/>
          </p:nvSpPr>
          <p:spPr bwMode="auto">
            <a:xfrm>
              <a:off x="4272" y="1488"/>
              <a:ext cx="590" cy="4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 b="1" dirty="0" smtClean="0">
                  <a:solidFill>
                    <a:srgbClr val="0000FF"/>
                  </a:solidFill>
                  <a:latin typeface="Comic Sans MS" charset="0"/>
                </a:rPr>
                <a:t>PM</a:t>
              </a:r>
              <a:endParaRPr lang="it-IT" sz="2700" b="1" dirty="0">
                <a:solidFill>
                  <a:srgbClr val="0000FF"/>
                </a:solidFill>
                <a:latin typeface="Comic Sans MS" charset="0"/>
              </a:endParaRPr>
            </a:p>
          </p:txBody>
        </p:sp>
        <p:sp>
          <p:nvSpPr>
            <p:cNvPr id="3080" name="Line 8"/>
            <p:cNvSpPr>
              <a:spLocks noChangeShapeType="1"/>
            </p:cNvSpPr>
            <p:nvPr/>
          </p:nvSpPr>
          <p:spPr bwMode="auto">
            <a:xfrm>
              <a:off x="4263" y="1524"/>
              <a:ext cx="384" cy="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endParaRPr lang="it-IT"/>
            </a:p>
          </p:txBody>
        </p:sp>
      </p:grp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214313" y="823914"/>
            <a:ext cx="1800225" cy="59372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>
              <a:solidFill>
                <a:srgbClr val="0000FF"/>
              </a:solidFill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3814764" y="731839"/>
            <a:ext cx="2871787" cy="777875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3083" name="Group 11"/>
          <p:cNvGrpSpPr>
            <a:grpSpLocks/>
          </p:cNvGrpSpPr>
          <p:nvPr/>
        </p:nvGrpSpPr>
        <p:grpSpPr bwMode="auto">
          <a:xfrm>
            <a:off x="0" y="1690689"/>
            <a:ext cx="6660929" cy="1643380"/>
            <a:chOff x="0" y="2062"/>
            <a:chExt cx="7459" cy="1725"/>
          </a:xfrm>
        </p:grpSpPr>
        <p:sp>
          <p:nvSpPr>
            <p:cNvPr id="3084" name="Text Box 12"/>
            <p:cNvSpPr txBox="1">
              <a:spLocks noChangeArrowheads="1"/>
            </p:cNvSpPr>
            <p:nvPr/>
          </p:nvSpPr>
          <p:spPr bwMode="auto">
            <a:xfrm>
              <a:off x="0" y="2062"/>
              <a:ext cx="7459" cy="14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>
              <a:lvl1pPr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667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334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001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66800" defTabSz="53340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240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19812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384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895600" defTabSz="5334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pPr>
                <a:lnSpc>
                  <a:spcPct val="120000"/>
                </a:lnSpc>
              </a:pPr>
              <a:r>
                <a:rPr lang="it-IT" dirty="0">
                  <a:latin typeface="Comic Sans MS" charset="0"/>
                </a:rPr>
                <a:t>Per 1 mole di gas ideale, </a:t>
              </a:r>
              <a:r>
                <a:rPr lang="it-IT" dirty="0" err="1">
                  <a:latin typeface="Comic Sans MS" charset="0"/>
                </a:rPr>
                <a:t>n</a:t>
              </a:r>
              <a:r>
                <a:rPr lang="it-IT" dirty="0">
                  <a:latin typeface="Comic Sans MS" charset="0"/>
                </a:rPr>
                <a:t> = 1, a 0°C ed 1 atm il </a:t>
              </a:r>
            </a:p>
            <a:p>
              <a:pPr>
                <a:lnSpc>
                  <a:spcPct val="120000"/>
                </a:lnSpc>
              </a:pPr>
              <a:r>
                <a:rPr lang="it-IT" dirty="0">
                  <a:latin typeface="Comic Sans MS" charset="0"/>
                </a:rPr>
                <a:t>volume è 22,400 l</a:t>
              </a:r>
            </a:p>
            <a:p>
              <a:pPr>
                <a:lnSpc>
                  <a:spcPct val="120000"/>
                </a:lnSpc>
              </a:pPr>
              <a:r>
                <a:rPr lang="it-IT" sz="2600" dirty="0">
                  <a:latin typeface="Comic Sans MS" charset="0"/>
                </a:rPr>
                <a:t>				PV = RT       </a:t>
              </a:r>
              <a:r>
                <a:rPr lang="it-IT" sz="2600" dirty="0" err="1">
                  <a:latin typeface="Comic Sans MS" charset="0"/>
                </a:rPr>
                <a:t>R</a:t>
              </a:r>
              <a:r>
                <a:rPr lang="it-IT" sz="2600" dirty="0">
                  <a:latin typeface="Comic Sans MS" charset="0"/>
                </a:rPr>
                <a:t> =</a:t>
              </a:r>
            </a:p>
          </p:txBody>
        </p:sp>
        <p:sp>
          <p:nvSpPr>
            <p:cNvPr id="3085" name="Rectangle 13"/>
            <p:cNvSpPr>
              <a:spLocks noChangeArrowheads="1"/>
            </p:cNvSpPr>
            <p:nvPr/>
          </p:nvSpPr>
          <p:spPr bwMode="auto">
            <a:xfrm>
              <a:off x="5130" y="2894"/>
              <a:ext cx="486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pPr defTabSz="533400"/>
              <a:r>
                <a:rPr lang="it-IT" sz="2600" dirty="0">
                  <a:solidFill>
                    <a:srgbClr val="000000"/>
                  </a:solidFill>
                  <a:latin typeface="Comic Sans MS" charset="0"/>
                </a:rPr>
                <a:t>PV</a:t>
              </a:r>
            </a:p>
          </p:txBody>
        </p:sp>
        <p:sp>
          <p:nvSpPr>
            <p:cNvPr id="3086" name="Rectangle 14"/>
            <p:cNvSpPr>
              <a:spLocks noChangeArrowheads="1"/>
            </p:cNvSpPr>
            <p:nvPr/>
          </p:nvSpPr>
          <p:spPr bwMode="auto">
            <a:xfrm>
              <a:off x="5042" y="3348"/>
              <a:ext cx="411" cy="43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square" lIns="18147" tIns="9073" rIns="18147" bIns="9073">
              <a:spAutoFit/>
            </a:bodyPr>
            <a:lstStyle/>
            <a:p>
              <a:pPr defTabSz="533400"/>
              <a:r>
                <a:rPr lang="it-IT" sz="2600" dirty="0">
                  <a:solidFill>
                    <a:srgbClr val="000000"/>
                  </a:solidFill>
                  <a:latin typeface="Comic Sans MS" charset="0"/>
                </a:rPr>
                <a:t>T</a:t>
              </a:r>
            </a:p>
          </p:txBody>
        </p:sp>
        <p:sp>
          <p:nvSpPr>
            <p:cNvPr id="3087" name="Line 15"/>
            <p:cNvSpPr>
              <a:spLocks noChangeShapeType="1"/>
            </p:cNvSpPr>
            <p:nvPr/>
          </p:nvSpPr>
          <p:spPr bwMode="auto">
            <a:xfrm>
              <a:off x="5130" y="3348"/>
              <a:ext cx="432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18147" tIns="9073" rIns="18147" bIns="9073">
              <a:spAutoFit/>
            </a:bodyPr>
            <a:lstStyle/>
            <a:p>
              <a:endParaRPr lang="it-IT"/>
            </a:p>
          </p:txBody>
        </p:sp>
      </p:grpSp>
      <p:sp>
        <p:nvSpPr>
          <p:cNvPr id="3088" name="Text Box 16"/>
          <p:cNvSpPr txBox="1">
            <a:spLocks noChangeArrowheads="1"/>
          </p:cNvSpPr>
          <p:nvPr/>
        </p:nvSpPr>
        <p:spPr bwMode="auto">
          <a:xfrm>
            <a:off x="0" y="3290889"/>
            <a:ext cx="7160929" cy="4194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lnSpc>
                <a:spcPct val="130000"/>
              </a:lnSpc>
            </a:pP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Il valore di 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R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, costante universale dei gas</a:t>
            </a:r>
          </a:p>
          <a:p>
            <a:pPr>
              <a:lnSpc>
                <a:spcPct val="130000"/>
              </a:lnSpc>
            </a:pP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ideali, varia con le unità di 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P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, V e T</a:t>
            </a:r>
            <a:r>
              <a:rPr lang="it-IT" sz="2600" dirty="0" smtClean="0">
                <a:solidFill>
                  <a:srgbClr val="000000"/>
                </a:solidFill>
                <a:latin typeface="Comic Sans MS" charset="0"/>
              </a:rPr>
              <a:t>.</a:t>
            </a:r>
            <a:endParaRPr lang="it-IT" sz="2600" dirty="0">
              <a:solidFill>
                <a:srgbClr val="000000"/>
              </a:solidFill>
              <a:latin typeface="Comic Sans MS" charset="0"/>
            </a:endParaRPr>
          </a:p>
          <a:p>
            <a:pPr>
              <a:lnSpc>
                <a:spcPct val="130000"/>
              </a:lnSpc>
            </a:pPr>
            <a:r>
              <a:rPr lang="it-IT" sz="2600" b="1" dirty="0">
                <a:solidFill>
                  <a:srgbClr val="000000"/>
                </a:solidFill>
                <a:latin typeface="Comic Sans MS" charset="0"/>
              </a:rPr>
              <a:t>a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) 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P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 in atm  V in l  T in °K</a:t>
            </a:r>
          </a:p>
          <a:p>
            <a:pPr>
              <a:lnSpc>
                <a:spcPct val="130000"/>
              </a:lnSpc>
            </a:pP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	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R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 =					   = </a:t>
            </a:r>
            <a:r>
              <a:rPr lang="it-IT" b="1" dirty="0" smtClean="0">
                <a:solidFill>
                  <a:srgbClr val="000000"/>
                </a:solidFill>
                <a:latin typeface="Comic Sans MS" charset="0"/>
              </a:rPr>
              <a:t>0,0821 l x </a:t>
            </a:r>
            <a:r>
              <a:rPr lang="it-IT" b="1" dirty="0">
                <a:solidFill>
                  <a:srgbClr val="000000"/>
                </a:solidFill>
                <a:latin typeface="Comic Sans MS" charset="0"/>
              </a:rPr>
              <a:t>atm/°K</a:t>
            </a:r>
            <a:endParaRPr lang="it-IT" dirty="0">
              <a:solidFill>
                <a:srgbClr val="000000"/>
              </a:solidFill>
              <a:latin typeface="Comic Sans MS" charset="0"/>
            </a:endParaRPr>
          </a:p>
          <a:p>
            <a:pPr>
              <a:lnSpc>
                <a:spcPct val="130000"/>
              </a:lnSpc>
            </a:pPr>
            <a:endParaRPr lang="it-IT" sz="2600" dirty="0">
              <a:solidFill>
                <a:srgbClr val="000000"/>
              </a:solidFill>
              <a:latin typeface="Comic Sans MS" charset="0"/>
            </a:endParaRPr>
          </a:p>
          <a:p>
            <a:pPr>
              <a:lnSpc>
                <a:spcPct val="130000"/>
              </a:lnSpc>
            </a:pPr>
            <a:r>
              <a:rPr lang="it-IT" sz="2600" b="1" dirty="0">
                <a:solidFill>
                  <a:srgbClr val="000000"/>
                </a:solidFill>
                <a:latin typeface="Comic Sans MS" charset="0"/>
              </a:rPr>
              <a:t>b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) 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P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 in pascal (</a:t>
            </a: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N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/m</a:t>
            </a:r>
            <a:r>
              <a:rPr lang="it-IT" sz="2600" baseline="30000" dirty="0">
                <a:solidFill>
                  <a:srgbClr val="000000"/>
                </a:solidFill>
                <a:latin typeface="Comic Sans MS" charset="0"/>
              </a:rPr>
              <a:t>2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), V in m</a:t>
            </a:r>
            <a:r>
              <a:rPr lang="it-IT" sz="2600" baseline="30000" dirty="0">
                <a:solidFill>
                  <a:srgbClr val="000000"/>
                </a:solidFill>
                <a:latin typeface="Comic Sans MS" charset="0"/>
              </a:rPr>
              <a:t>3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, T in °K (SI)</a:t>
            </a:r>
          </a:p>
          <a:p>
            <a:pPr>
              <a:lnSpc>
                <a:spcPct val="130000"/>
              </a:lnSpc>
            </a:pPr>
            <a:r>
              <a:rPr lang="it-IT" sz="2600" dirty="0" err="1">
                <a:solidFill>
                  <a:srgbClr val="000000"/>
                </a:solidFill>
                <a:latin typeface="Comic Sans MS" charset="0"/>
              </a:rPr>
              <a:t>R</a:t>
            </a: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 =                               	         </a:t>
            </a:r>
            <a:r>
              <a:rPr lang="it-IT" dirty="0">
                <a:solidFill>
                  <a:srgbClr val="000000"/>
                </a:solidFill>
                <a:latin typeface="Comic Sans MS" charset="0"/>
              </a:rPr>
              <a:t>= 8,31 </a:t>
            </a:r>
            <a:r>
              <a:rPr lang="it-IT" dirty="0" err="1">
                <a:solidFill>
                  <a:srgbClr val="000000"/>
                </a:solidFill>
                <a:latin typeface="Comic Sans MS" charset="0"/>
              </a:rPr>
              <a:t>N</a:t>
            </a:r>
            <a:r>
              <a:rPr lang="it-IT" dirty="0">
                <a:solidFill>
                  <a:srgbClr val="000000"/>
                </a:solidFill>
                <a:latin typeface="Comic Sans MS" charset="0"/>
              </a:rPr>
              <a:t> • m/°K</a:t>
            </a:r>
          </a:p>
          <a:p>
            <a:pPr>
              <a:lnSpc>
                <a:spcPct val="130000"/>
              </a:lnSpc>
            </a:pPr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								    = </a:t>
            </a:r>
            <a:r>
              <a:rPr lang="it-IT" b="1" dirty="0">
                <a:solidFill>
                  <a:srgbClr val="000000"/>
                </a:solidFill>
                <a:latin typeface="Comic Sans MS" charset="0"/>
              </a:rPr>
              <a:t>8,31 </a:t>
            </a:r>
            <a:r>
              <a:rPr lang="it-IT" b="1" dirty="0" err="1">
                <a:solidFill>
                  <a:srgbClr val="000000"/>
                </a:solidFill>
                <a:latin typeface="Comic Sans MS" charset="0"/>
              </a:rPr>
              <a:t>J</a:t>
            </a:r>
            <a:r>
              <a:rPr lang="it-IT" b="1" dirty="0">
                <a:solidFill>
                  <a:srgbClr val="000000"/>
                </a:solidFill>
                <a:latin typeface="Comic Sans MS" charset="0"/>
              </a:rPr>
              <a:t>/°K</a:t>
            </a:r>
            <a:endParaRPr lang="it-IT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089" name="Rectangle 17"/>
          <p:cNvSpPr>
            <a:spLocks noChangeArrowheads="1"/>
          </p:cNvSpPr>
          <p:nvPr/>
        </p:nvSpPr>
        <p:spPr bwMode="auto">
          <a:xfrm>
            <a:off x="1125539" y="4775200"/>
            <a:ext cx="2234112" cy="4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1 atm x 22,4 l</a:t>
            </a:r>
          </a:p>
        </p:txBody>
      </p:sp>
      <p:sp>
        <p:nvSpPr>
          <p:cNvPr id="3090" name="Rectangle 18"/>
          <p:cNvSpPr>
            <a:spLocks noChangeArrowheads="1"/>
          </p:cNvSpPr>
          <p:nvPr/>
        </p:nvSpPr>
        <p:spPr bwMode="auto">
          <a:xfrm>
            <a:off x="1709738" y="5232400"/>
            <a:ext cx="1058334" cy="4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273°K</a:t>
            </a:r>
          </a:p>
        </p:txBody>
      </p:sp>
      <p:sp>
        <p:nvSpPr>
          <p:cNvPr id="3091" name="Line 19"/>
          <p:cNvSpPr>
            <a:spLocks noChangeShapeType="1"/>
          </p:cNvSpPr>
          <p:nvPr/>
        </p:nvSpPr>
        <p:spPr bwMode="auto">
          <a:xfrm>
            <a:off x="1028701" y="5187951"/>
            <a:ext cx="2271713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2" name="Rectangle 20"/>
          <p:cNvSpPr>
            <a:spLocks noChangeArrowheads="1"/>
          </p:cNvSpPr>
          <p:nvPr/>
        </p:nvSpPr>
        <p:spPr bwMode="auto">
          <a:xfrm>
            <a:off x="3579813" y="4913314"/>
            <a:ext cx="3128962" cy="54768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3" name="Line 21"/>
          <p:cNvSpPr>
            <a:spLocks noChangeShapeType="1"/>
          </p:cNvSpPr>
          <p:nvPr/>
        </p:nvSpPr>
        <p:spPr bwMode="auto">
          <a:xfrm>
            <a:off x="514351" y="6788151"/>
            <a:ext cx="3911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4" name="Rectangle 22"/>
          <p:cNvSpPr>
            <a:spLocks noChangeArrowheads="1"/>
          </p:cNvSpPr>
          <p:nvPr/>
        </p:nvSpPr>
        <p:spPr bwMode="auto">
          <a:xfrm>
            <a:off x="428625" y="6376988"/>
            <a:ext cx="4262350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300" dirty="0">
                <a:solidFill>
                  <a:srgbClr val="000000"/>
                </a:solidFill>
                <a:latin typeface="Comic Sans MS" charset="0"/>
              </a:rPr>
              <a:t>(1,013•10</a:t>
            </a:r>
            <a:r>
              <a:rPr lang="it-IT" sz="2300" baseline="30000" dirty="0">
                <a:solidFill>
                  <a:srgbClr val="000000"/>
                </a:solidFill>
                <a:latin typeface="Comic Sans MS" charset="0"/>
              </a:rPr>
              <a:t>5</a:t>
            </a:r>
            <a:r>
              <a:rPr lang="it-IT" sz="2300" dirty="0">
                <a:solidFill>
                  <a:srgbClr val="000000"/>
                </a:solidFill>
                <a:latin typeface="Comic Sans MS" charset="0"/>
              </a:rPr>
              <a:t> Nm</a:t>
            </a:r>
            <a:r>
              <a:rPr lang="it-IT" sz="2300" baseline="30000" dirty="0">
                <a:solidFill>
                  <a:srgbClr val="000000"/>
                </a:solidFill>
                <a:latin typeface="Comic Sans MS" charset="0"/>
              </a:rPr>
              <a:t>-2</a:t>
            </a:r>
            <a:r>
              <a:rPr lang="it-IT" sz="2300" dirty="0">
                <a:solidFill>
                  <a:srgbClr val="000000"/>
                </a:solidFill>
                <a:latin typeface="Comic Sans MS" charset="0"/>
              </a:rPr>
              <a:t>)•(22,4•10</a:t>
            </a:r>
            <a:r>
              <a:rPr lang="it-IT" sz="2300" baseline="30000" dirty="0">
                <a:solidFill>
                  <a:srgbClr val="000000"/>
                </a:solidFill>
                <a:latin typeface="Comic Sans MS" charset="0"/>
              </a:rPr>
              <a:t>-3</a:t>
            </a:r>
            <a:r>
              <a:rPr lang="it-IT" sz="2300" dirty="0">
                <a:solidFill>
                  <a:srgbClr val="000000"/>
                </a:solidFill>
                <a:latin typeface="Comic Sans MS" charset="0"/>
              </a:rPr>
              <a:t>m</a:t>
            </a:r>
            <a:r>
              <a:rPr lang="it-IT" sz="2300" baseline="30000" dirty="0">
                <a:solidFill>
                  <a:srgbClr val="000000"/>
                </a:solidFill>
                <a:latin typeface="Comic Sans MS" charset="0"/>
              </a:rPr>
              <a:t>3</a:t>
            </a:r>
            <a:r>
              <a:rPr lang="it-IT" sz="2300" dirty="0">
                <a:solidFill>
                  <a:srgbClr val="000000"/>
                </a:solidFill>
                <a:latin typeface="Comic Sans MS" charset="0"/>
              </a:rPr>
              <a:t>)</a:t>
            </a:r>
            <a:endParaRPr lang="it-IT" sz="2600" dirty="0">
              <a:solidFill>
                <a:srgbClr val="000000"/>
              </a:solidFill>
              <a:latin typeface="Comic Sans MS" charset="0"/>
            </a:endParaRPr>
          </a:p>
        </p:txBody>
      </p:sp>
      <p:sp>
        <p:nvSpPr>
          <p:cNvPr id="3095" name="Rectangle 23"/>
          <p:cNvSpPr>
            <a:spLocks noChangeArrowheads="1"/>
          </p:cNvSpPr>
          <p:nvPr/>
        </p:nvSpPr>
        <p:spPr bwMode="auto">
          <a:xfrm>
            <a:off x="1997075" y="6856413"/>
            <a:ext cx="1058334" cy="4539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600" dirty="0">
                <a:solidFill>
                  <a:srgbClr val="000000"/>
                </a:solidFill>
                <a:latin typeface="Comic Sans MS" charset="0"/>
              </a:rPr>
              <a:t>273°K</a:t>
            </a:r>
          </a:p>
        </p:txBody>
      </p:sp>
      <p:sp>
        <p:nvSpPr>
          <p:cNvPr id="3096" name="Rectangle 24"/>
          <p:cNvSpPr>
            <a:spLocks noChangeArrowheads="1"/>
          </p:cNvSpPr>
          <p:nvPr/>
        </p:nvSpPr>
        <p:spPr bwMode="auto">
          <a:xfrm>
            <a:off x="4479924" y="7004051"/>
            <a:ext cx="2261443" cy="520277"/>
          </a:xfrm>
          <a:prstGeom prst="rect">
            <a:avLst/>
          </a:prstGeom>
          <a:noFill/>
          <a:ln w="76200" cmpd="tri">
            <a:solidFill>
              <a:srgbClr val="FFFF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3097" name="Rectangle 25"/>
          <p:cNvSpPr>
            <a:spLocks noChangeArrowheads="1"/>
          </p:cNvSpPr>
          <p:nvPr/>
        </p:nvSpPr>
        <p:spPr bwMode="auto">
          <a:xfrm>
            <a:off x="2420888" y="7668344"/>
            <a:ext cx="368444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/>
          <a:p>
            <a:pPr defTabSz="533400"/>
            <a:r>
              <a:rPr lang="it-IT" sz="2300" dirty="0">
                <a:solidFill>
                  <a:srgbClr val="FF0000"/>
                </a:solidFill>
                <a:latin typeface="Comic Sans MS" charset="0"/>
              </a:rPr>
              <a:t>Valore di </a:t>
            </a:r>
            <a:r>
              <a:rPr lang="it-IT" sz="2300" dirty="0" err="1">
                <a:solidFill>
                  <a:srgbClr val="FF0000"/>
                </a:solidFill>
                <a:latin typeface="Comic Sans MS" charset="0"/>
              </a:rPr>
              <a:t>R</a:t>
            </a:r>
            <a:r>
              <a:rPr lang="it-IT" sz="2300" dirty="0">
                <a:solidFill>
                  <a:srgbClr val="FF0000"/>
                </a:solidFill>
                <a:latin typeface="Comic Sans MS" charset="0"/>
              </a:rPr>
              <a:t> nel sistema SI</a:t>
            </a:r>
            <a:endParaRPr lang="it-IT" sz="2600" dirty="0">
              <a:solidFill>
                <a:srgbClr val="FF0000"/>
              </a:solidFill>
              <a:latin typeface="Comic Sans MS" charset="0"/>
            </a:endParaRPr>
          </a:p>
        </p:txBody>
      </p:sp>
      <p:sp>
        <p:nvSpPr>
          <p:cNvPr id="3098" name="Line 26"/>
          <p:cNvSpPr>
            <a:spLocks noChangeShapeType="1"/>
          </p:cNvSpPr>
          <p:nvPr/>
        </p:nvSpPr>
        <p:spPr bwMode="auto">
          <a:xfrm flipV="1">
            <a:off x="3471864" y="7315201"/>
            <a:ext cx="814387" cy="366713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79504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3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2"/>
          <p:cNvSpPr txBox="1">
            <a:spLocks noChangeArrowheads="1"/>
          </p:cNvSpPr>
          <p:nvPr/>
        </p:nvSpPr>
        <p:spPr bwMode="auto">
          <a:xfrm>
            <a:off x="34529" y="1"/>
            <a:ext cx="3659886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b="1">
                <a:solidFill>
                  <a:srgbClr val="FFFF00"/>
                </a:solidFill>
                <a:latin typeface="Arial" charset="0"/>
              </a:rPr>
              <a:t>Leggi dei Gas Reali</a:t>
            </a:r>
          </a:p>
        </p:txBody>
      </p:sp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102394" y="1024467"/>
            <a:ext cx="157529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b="1" dirty="0">
                <a:solidFill>
                  <a:srgbClr val="00FF00"/>
                </a:solidFill>
                <a:latin typeface="Arial" charset="0"/>
              </a:rPr>
              <a:t>PV = RT</a:t>
            </a:r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2126457" y="853017"/>
            <a:ext cx="63658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b="1" dirty="0">
                <a:solidFill>
                  <a:srgbClr val="00FF00"/>
                </a:solidFill>
                <a:latin typeface="Arial" charset="0"/>
              </a:rPr>
              <a:t>PV</a:t>
            </a:r>
          </a:p>
          <a:p>
            <a:r>
              <a:rPr lang="it-IT" sz="3000" b="1" dirty="0">
                <a:solidFill>
                  <a:srgbClr val="00FF00"/>
                </a:solidFill>
                <a:latin typeface="Arial" charset="0"/>
              </a:rPr>
              <a:t>RT</a:t>
            </a:r>
          </a:p>
        </p:txBody>
      </p:sp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2708920" y="1187624"/>
            <a:ext cx="4282803" cy="517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dirty="0">
                <a:solidFill>
                  <a:srgbClr val="00FF00"/>
                </a:solidFill>
                <a:latin typeface="Arial" charset="0"/>
              </a:rPr>
              <a:t>= </a:t>
            </a:r>
            <a:r>
              <a:rPr lang="it-IT" dirty="0">
                <a:solidFill>
                  <a:srgbClr val="00FF00"/>
                </a:solidFill>
                <a:latin typeface="Arial" charset="0"/>
              </a:rPr>
              <a:t>fattore di </a:t>
            </a:r>
            <a:r>
              <a:rPr lang="it-IT" dirty="0" smtClean="0">
                <a:solidFill>
                  <a:srgbClr val="00FF00"/>
                </a:solidFill>
                <a:latin typeface="Arial" charset="0"/>
              </a:rPr>
              <a:t>compressibilità= </a:t>
            </a:r>
            <a:r>
              <a:rPr lang="it-IT" dirty="0">
                <a:solidFill>
                  <a:srgbClr val="00FF00"/>
                </a:solidFill>
                <a:latin typeface="Arial" charset="0"/>
              </a:rPr>
              <a:t>1</a:t>
            </a:r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>
            <a:off x="2132856" y="1403648"/>
            <a:ext cx="377428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 flipV="1">
            <a:off x="857250" y="2277534"/>
            <a:ext cx="0" cy="5729817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Line 8"/>
          <p:cNvSpPr>
            <a:spLocks noChangeShapeType="1"/>
          </p:cNvSpPr>
          <p:nvPr/>
        </p:nvSpPr>
        <p:spPr bwMode="auto">
          <a:xfrm>
            <a:off x="857250" y="8007351"/>
            <a:ext cx="4629150" cy="0"/>
          </a:xfrm>
          <a:prstGeom prst="line">
            <a:avLst/>
          </a:prstGeom>
          <a:noFill/>
          <a:ln w="47625">
            <a:solidFill>
              <a:srgbClr val="00FF00"/>
            </a:solidFill>
            <a:round/>
            <a:headEnd/>
            <a:tailEnd type="stealth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Line 9"/>
          <p:cNvSpPr>
            <a:spLocks noChangeShapeType="1"/>
          </p:cNvSpPr>
          <p:nvPr/>
        </p:nvSpPr>
        <p:spPr bwMode="auto">
          <a:xfrm>
            <a:off x="857251" y="5812367"/>
            <a:ext cx="4355306" cy="0"/>
          </a:xfrm>
          <a:prstGeom prst="line">
            <a:avLst/>
          </a:prstGeom>
          <a:noFill/>
          <a:ln w="38100">
            <a:solidFill>
              <a:srgbClr val="FF6600"/>
            </a:solidFill>
            <a:prstDash val="dash"/>
            <a:round/>
            <a:headEnd/>
            <a:tailEnd type="none" w="med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5229200" y="5364088"/>
            <a:ext cx="1236909" cy="36317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dirty="0">
                <a:solidFill>
                  <a:srgbClr val="FF6600"/>
                </a:solidFill>
                <a:latin typeface="Arial" charset="0"/>
              </a:rPr>
              <a:t>Gas Reali</a:t>
            </a:r>
            <a:endParaRPr lang="it-IT" sz="2000" b="1" dirty="0">
              <a:solidFill>
                <a:srgbClr val="FF6600"/>
              </a:solidFill>
              <a:latin typeface="Arial" charset="0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524501" y="7668685"/>
            <a:ext cx="1278036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P (atm)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3829051" y="6665385"/>
            <a:ext cx="2947489" cy="363176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 dirty="0">
                <a:solidFill>
                  <a:srgbClr val="FF6600"/>
                </a:solidFill>
                <a:latin typeface="Arial" charset="0"/>
              </a:rPr>
              <a:t>Maggiore compressibilità</a:t>
            </a:r>
          </a:p>
        </p:txBody>
      </p:sp>
      <p:sp>
        <p:nvSpPr>
          <p:cNvPr id="7181" name="AutoShape 13"/>
          <p:cNvSpPr>
            <a:spLocks noChangeArrowheads="1"/>
          </p:cNvSpPr>
          <p:nvPr/>
        </p:nvSpPr>
        <p:spPr bwMode="auto">
          <a:xfrm>
            <a:off x="3143251" y="6910918"/>
            <a:ext cx="583406" cy="182033"/>
          </a:xfrm>
          <a:prstGeom prst="leftArrow">
            <a:avLst>
              <a:gd name="adj1" fmla="val 33333"/>
              <a:gd name="adj2" fmla="val 142442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Line 14"/>
          <p:cNvSpPr>
            <a:spLocks noChangeShapeType="1"/>
          </p:cNvSpPr>
          <p:nvPr/>
        </p:nvSpPr>
        <p:spPr bwMode="auto">
          <a:xfrm flipH="1">
            <a:off x="634604" y="5812367"/>
            <a:ext cx="171450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69056" y="5446185"/>
            <a:ext cx="784699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1,00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>
            <a:off x="1290638" y="8024284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Line 17"/>
          <p:cNvSpPr>
            <a:spLocks noChangeShapeType="1"/>
          </p:cNvSpPr>
          <p:nvPr/>
        </p:nvSpPr>
        <p:spPr bwMode="auto">
          <a:xfrm>
            <a:off x="1976437" y="8024284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Line 18"/>
          <p:cNvSpPr>
            <a:spLocks noChangeShapeType="1"/>
          </p:cNvSpPr>
          <p:nvPr/>
        </p:nvSpPr>
        <p:spPr bwMode="auto">
          <a:xfrm>
            <a:off x="2662238" y="8024284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Line 19"/>
          <p:cNvSpPr>
            <a:spLocks noChangeShapeType="1"/>
          </p:cNvSpPr>
          <p:nvPr/>
        </p:nvSpPr>
        <p:spPr bwMode="auto">
          <a:xfrm>
            <a:off x="3348038" y="8024284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4033838" y="8030633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4033838" y="8024284"/>
            <a:ext cx="0" cy="30480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012031" y="8341785"/>
            <a:ext cx="688501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200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714500" y="8341785"/>
            <a:ext cx="688501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400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2402682" y="8341785"/>
            <a:ext cx="688501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600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93" name="Text Box 25"/>
          <p:cNvSpPr txBox="1">
            <a:spLocks noChangeArrowheads="1"/>
          </p:cNvSpPr>
          <p:nvPr/>
        </p:nvSpPr>
        <p:spPr bwMode="auto">
          <a:xfrm>
            <a:off x="3123010" y="8341785"/>
            <a:ext cx="688501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800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94" name="Text Box 26"/>
          <p:cNvSpPr txBox="1">
            <a:spLocks noChangeArrowheads="1"/>
          </p:cNvSpPr>
          <p:nvPr/>
        </p:nvSpPr>
        <p:spPr bwMode="auto">
          <a:xfrm>
            <a:off x="3837385" y="8341785"/>
            <a:ext cx="881068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1000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195" name="Freeform 27"/>
          <p:cNvSpPr>
            <a:spLocks/>
          </p:cNvSpPr>
          <p:nvPr/>
        </p:nvSpPr>
        <p:spPr bwMode="auto">
          <a:xfrm>
            <a:off x="891778" y="2677584"/>
            <a:ext cx="1147763" cy="3113616"/>
          </a:xfrm>
          <a:custGeom>
            <a:avLst/>
            <a:gdLst>
              <a:gd name="T0" fmla="*/ 0 w 1607"/>
              <a:gd name="T1" fmla="*/ 2451 h 2451"/>
              <a:gd name="T2" fmla="*/ 734 w 1607"/>
              <a:gd name="T3" fmla="*/ 1618 h 2451"/>
              <a:gd name="T4" fmla="*/ 1243 w 1607"/>
              <a:gd name="T5" fmla="*/ 855 h 2451"/>
              <a:gd name="T6" fmla="*/ 1607 w 1607"/>
              <a:gd name="T7" fmla="*/ 0 h 24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607" h="2451">
                <a:moveTo>
                  <a:pt x="0" y="2451"/>
                </a:moveTo>
                <a:cubicBezTo>
                  <a:pt x="122" y="2312"/>
                  <a:pt x="527" y="1884"/>
                  <a:pt x="734" y="1618"/>
                </a:cubicBezTo>
                <a:cubicBezTo>
                  <a:pt x="941" y="1352"/>
                  <a:pt x="1098" y="1125"/>
                  <a:pt x="1243" y="855"/>
                </a:cubicBezTo>
                <a:cubicBezTo>
                  <a:pt x="1388" y="585"/>
                  <a:pt x="1531" y="178"/>
                  <a:pt x="1607" y="0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Freeform 28"/>
          <p:cNvSpPr>
            <a:spLocks/>
          </p:cNvSpPr>
          <p:nvPr/>
        </p:nvSpPr>
        <p:spPr bwMode="auto">
          <a:xfrm>
            <a:off x="891778" y="2633134"/>
            <a:ext cx="2822972" cy="3492500"/>
          </a:xfrm>
          <a:custGeom>
            <a:avLst/>
            <a:gdLst>
              <a:gd name="T0" fmla="*/ 0 w 3952"/>
              <a:gd name="T1" fmla="*/ 2487 h 2751"/>
              <a:gd name="T2" fmla="*/ 716 w 3952"/>
              <a:gd name="T3" fmla="*/ 2691 h 2751"/>
              <a:gd name="T4" fmla="*/ 1843 w 3952"/>
              <a:gd name="T5" fmla="*/ 2127 h 2751"/>
              <a:gd name="T6" fmla="*/ 2625 w 3952"/>
              <a:gd name="T7" fmla="*/ 1636 h 2751"/>
              <a:gd name="T8" fmla="*/ 3516 w 3952"/>
              <a:gd name="T9" fmla="*/ 672 h 2751"/>
              <a:gd name="T10" fmla="*/ 3952 w 3952"/>
              <a:gd name="T11" fmla="*/ 0 h 27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52" h="2751">
                <a:moveTo>
                  <a:pt x="0" y="2487"/>
                </a:moveTo>
                <a:cubicBezTo>
                  <a:pt x="119" y="2521"/>
                  <a:pt x="409" y="2751"/>
                  <a:pt x="716" y="2691"/>
                </a:cubicBezTo>
                <a:cubicBezTo>
                  <a:pt x="1023" y="2631"/>
                  <a:pt x="1525" y="2303"/>
                  <a:pt x="1843" y="2127"/>
                </a:cubicBezTo>
                <a:cubicBezTo>
                  <a:pt x="2161" y="1951"/>
                  <a:pt x="2346" y="1878"/>
                  <a:pt x="2625" y="1636"/>
                </a:cubicBezTo>
                <a:cubicBezTo>
                  <a:pt x="2904" y="1394"/>
                  <a:pt x="3295" y="945"/>
                  <a:pt x="3516" y="672"/>
                </a:cubicBezTo>
                <a:cubicBezTo>
                  <a:pt x="3737" y="399"/>
                  <a:pt x="3861" y="140"/>
                  <a:pt x="3952" y="0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7" name="Freeform 29"/>
          <p:cNvSpPr>
            <a:spLocks/>
          </p:cNvSpPr>
          <p:nvPr/>
        </p:nvSpPr>
        <p:spPr bwMode="auto">
          <a:xfrm>
            <a:off x="857250" y="2192867"/>
            <a:ext cx="3948113" cy="4370917"/>
          </a:xfrm>
          <a:custGeom>
            <a:avLst/>
            <a:gdLst>
              <a:gd name="T0" fmla="*/ 0 w 5527"/>
              <a:gd name="T1" fmla="*/ 2844 h 3442"/>
              <a:gd name="T2" fmla="*/ 306 w 5527"/>
              <a:gd name="T3" fmla="*/ 3199 h 3442"/>
              <a:gd name="T4" fmla="*/ 1036 w 5527"/>
              <a:gd name="T5" fmla="*/ 3393 h 3442"/>
              <a:gd name="T6" fmla="*/ 2382 w 5527"/>
              <a:gd name="T7" fmla="*/ 2902 h 3442"/>
              <a:gd name="T8" fmla="*/ 3545 w 5527"/>
              <a:gd name="T9" fmla="*/ 2084 h 3442"/>
              <a:gd name="T10" fmla="*/ 4455 w 5527"/>
              <a:gd name="T11" fmla="*/ 1229 h 3442"/>
              <a:gd name="T12" fmla="*/ 5527 w 5527"/>
              <a:gd name="T13" fmla="*/ 0 h 34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527" h="3442">
                <a:moveTo>
                  <a:pt x="0" y="2844"/>
                </a:moveTo>
                <a:cubicBezTo>
                  <a:pt x="51" y="2903"/>
                  <a:pt x="133" y="3108"/>
                  <a:pt x="306" y="3199"/>
                </a:cubicBezTo>
                <a:cubicBezTo>
                  <a:pt x="479" y="3290"/>
                  <a:pt x="690" y="3442"/>
                  <a:pt x="1036" y="3393"/>
                </a:cubicBezTo>
                <a:cubicBezTo>
                  <a:pt x="1382" y="3344"/>
                  <a:pt x="1964" y="3120"/>
                  <a:pt x="2382" y="2902"/>
                </a:cubicBezTo>
                <a:cubicBezTo>
                  <a:pt x="2800" y="2684"/>
                  <a:pt x="3200" y="2363"/>
                  <a:pt x="3545" y="2084"/>
                </a:cubicBezTo>
                <a:cubicBezTo>
                  <a:pt x="3890" y="1805"/>
                  <a:pt x="4125" y="1576"/>
                  <a:pt x="4455" y="1229"/>
                </a:cubicBezTo>
                <a:cubicBezTo>
                  <a:pt x="4785" y="882"/>
                  <a:pt x="5304" y="256"/>
                  <a:pt x="5527" y="0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8" name="Freeform 30"/>
          <p:cNvSpPr>
            <a:spLocks/>
          </p:cNvSpPr>
          <p:nvPr/>
        </p:nvSpPr>
        <p:spPr bwMode="auto">
          <a:xfrm>
            <a:off x="870347" y="2817284"/>
            <a:ext cx="4143375" cy="4140200"/>
          </a:xfrm>
          <a:custGeom>
            <a:avLst/>
            <a:gdLst>
              <a:gd name="T0" fmla="*/ 0 w 5800"/>
              <a:gd name="T1" fmla="*/ 2382 h 3260"/>
              <a:gd name="T2" fmla="*/ 212 w 5800"/>
              <a:gd name="T3" fmla="*/ 3015 h 3260"/>
              <a:gd name="T4" fmla="*/ 1146 w 5800"/>
              <a:gd name="T5" fmla="*/ 3255 h 3260"/>
              <a:gd name="T6" fmla="*/ 2400 w 5800"/>
              <a:gd name="T7" fmla="*/ 2982 h 3260"/>
              <a:gd name="T8" fmla="*/ 3527 w 5800"/>
              <a:gd name="T9" fmla="*/ 2437 h 3260"/>
              <a:gd name="T10" fmla="*/ 4273 w 5800"/>
              <a:gd name="T11" fmla="*/ 1800 h 3260"/>
              <a:gd name="T12" fmla="*/ 5346 w 5800"/>
              <a:gd name="T13" fmla="*/ 582 h 3260"/>
              <a:gd name="T14" fmla="*/ 5800 w 5800"/>
              <a:gd name="T15" fmla="*/ 0 h 32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5800" h="3260">
                <a:moveTo>
                  <a:pt x="0" y="2382"/>
                </a:moveTo>
                <a:cubicBezTo>
                  <a:pt x="38" y="2488"/>
                  <a:pt x="21" y="2869"/>
                  <a:pt x="212" y="3015"/>
                </a:cubicBezTo>
                <a:cubicBezTo>
                  <a:pt x="403" y="3161"/>
                  <a:pt x="781" y="3260"/>
                  <a:pt x="1146" y="3255"/>
                </a:cubicBezTo>
                <a:cubicBezTo>
                  <a:pt x="1511" y="3250"/>
                  <a:pt x="2003" y="3118"/>
                  <a:pt x="2400" y="2982"/>
                </a:cubicBezTo>
                <a:cubicBezTo>
                  <a:pt x="2797" y="2846"/>
                  <a:pt x="3215" y="2634"/>
                  <a:pt x="3527" y="2437"/>
                </a:cubicBezTo>
                <a:cubicBezTo>
                  <a:pt x="3839" y="2240"/>
                  <a:pt x="3970" y="2109"/>
                  <a:pt x="4273" y="1800"/>
                </a:cubicBezTo>
                <a:cubicBezTo>
                  <a:pt x="4576" y="1491"/>
                  <a:pt x="5092" y="882"/>
                  <a:pt x="5346" y="582"/>
                </a:cubicBezTo>
                <a:cubicBezTo>
                  <a:pt x="5600" y="282"/>
                  <a:pt x="5706" y="121"/>
                  <a:pt x="5800" y="0"/>
                </a:cubicBezTo>
              </a:path>
            </a:pathLst>
          </a:custGeom>
          <a:noFill/>
          <a:ln w="57150" cmpd="sng">
            <a:solidFill>
              <a:srgbClr val="FF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9" name="Text Box 31"/>
          <p:cNvSpPr txBox="1">
            <a:spLocks noChangeArrowheads="1"/>
          </p:cNvSpPr>
          <p:nvPr/>
        </p:nvSpPr>
        <p:spPr bwMode="auto">
          <a:xfrm>
            <a:off x="1440657" y="2133601"/>
            <a:ext cx="1086653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+50°C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2949179" y="2194985"/>
            <a:ext cx="1086653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+20°C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201" name="Text Box 33"/>
          <p:cNvSpPr txBox="1">
            <a:spLocks noChangeArrowheads="1"/>
          </p:cNvSpPr>
          <p:nvPr/>
        </p:nvSpPr>
        <p:spPr bwMode="auto">
          <a:xfrm>
            <a:off x="4012406" y="1828801"/>
            <a:ext cx="999752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-25°C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sp>
        <p:nvSpPr>
          <p:cNvPr id="7202" name="Text Box 34"/>
          <p:cNvSpPr txBox="1">
            <a:spLocks noChangeArrowheads="1"/>
          </p:cNvSpPr>
          <p:nvPr/>
        </p:nvSpPr>
        <p:spPr bwMode="auto">
          <a:xfrm>
            <a:off x="5041106" y="2377018"/>
            <a:ext cx="1095951" cy="4708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b="1">
                <a:solidFill>
                  <a:srgbClr val="FFCC00"/>
                </a:solidFill>
                <a:latin typeface="Arial" charset="0"/>
              </a:rPr>
              <a:t>- 70°C</a:t>
            </a:r>
            <a:endParaRPr lang="it-IT" sz="3000" b="1">
              <a:solidFill>
                <a:srgbClr val="FFCC00"/>
              </a:solidFill>
              <a:latin typeface="Arial" charset="0"/>
            </a:endParaRPr>
          </a:p>
        </p:txBody>
      </p:sp>
      <p:grpSp>
        <p:nvGrpSpPr>
          <p:cNvPr id="7203" name="Group 35"/>
          <p:cNvGrpSpPr>
            <a:grpSpLocks/>
          </p:cNvGrpSpPr>
          <p:nvPr/>
        </p:nvGrpSpPr>
        <p:grpSpPr bwMode="auto">
          <a:xfrm>
            <a:off x="994174" y="2555776"/>
            <a:ext cx="581754" cy="845969"/>
            <a:chOff x="1392" y="2208"/>
            <a:chExt cx="814" cy="470"/>
          </a:xfrm>
        </p:grpSpPr>
        <p:sp>
          <p:nvSpPr>
            <p:cNvPr id="7204" name="Oval 36"/>
            <p:cNvSpPr>
              <a:spLocks noChangeArrowheads="1"/>
            </p:cNvSpPr>
            <p:nvPr/>
          </p:nvSpPr>
          <p:spPr bwMode="auto">
            <a:xfrm>
              <a:off x="1392" y="2208"/>
              <a:ext cx="218" cy="470"/>
            </a:xfrm>
            <a:prstGeom prst="ellipse">
              <a:avLst/>
            </a:prstGeom>
            <a:noFill/>
            <a:ln w="57150">
              <a:solidFill>
                <a:srgbClr val="00FF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/>
            <a:p>
              <a:endParaRPr lang="it-IT"/>
            </a:p>
          </p:txBody>
        </p:sp>
        <p:sp>
          <p:nvSpPr>
            <p:cNvPr id="7205" name="Text Box 37"/>
            <p:cNvSpPr txBox="1">
              <a:spLocks noChangeArrowheads="1"/>
            </p:cNvSpPr>
            <p:nvPr/>
          </p:nvSpPr>
          <p:spPr bwMode="auto">
            <a:xfrm>
              <a:off x="1521" y="2304"/>
              <a:ext cx="685" cy="3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>
                  <a:solidFill>
                    <a:srgbClr val="00FF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54864" tIns="27432" rIns="54864" bIns="27432">
              <a:spAutoFit/>
            </a:bodyPr>
            <a:lstStyle>
              <a:lvl1pPr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1pPr>
              <a:lvl2pPr marL="274638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54927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822325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1096963" defTabSz="549275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15541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0113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24685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2925763" defTabSz="549275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it-IT" sz="2700">
                  <a:solidFill>
                    <a:srgbClr val="FFFF00"/>
                  </a:solidFill>
                  <a:latin typeface="Arial" charset="0"/>
                </a:rPr>
                <a:t>N</a:t>
              </a:r>
              <a:r>
                <a:rPr lang="it-IT" sz="2700" baseline="-25000">
                  <a:solidFill>
                    <a:srgbClr val="FFFF00"/>
                  </a:solidFill>
                  <a:latin typeface="Arial" charset="0"/>
                </a:rPr>
                <a:t>2</a:t>
              </a:r>
              <a:endParaRPr lang="it-IT" sz="3000" b="1">
                <a:solidFill>
                  <a:srgbClr val="FF6600"/>
                </a:solidFill>
                <a:latin typeface="Arial" charset="0"/>
              </a:endParaRPr>
            </a:p>
          </p:txBody>
        </p:sp>
      </p:grpSp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102394" y="2743201"/>
            <a:ext cx="636585" cy="9787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3000" b="1">
                <a:solidFill>
                  <a:srgbClr val="00FF00"/>
                </a:solidFill>
                <a:latin typeface="Arial" charset="0"/>
              </a:rPr>
              <a:t>PV</a:t>
            </a:r>
          </a:p>
          <a:p>
            <a:r>
              <a:rPr lang="it-IT" sz="3000" b="1">
                <a:solidFill>
                  <a:srgbClr val="00FF00"/>
                </a:solidFill>
                <a:latin typeface="Arial" charset="0"/>
              </a:rPr>
              <a:t>RT</a:t>
            </a:r>
          </a:p>
        </p:txBody>
      </p:sp>
      <p:sp>
        <p:nvSpPr>
          <p:cNvPr id="7207" name="Line 39"/>
          <p:cNvSpPr>
            <a:spLocks noChangeShapeType="1"/>
          </p:cNvSpPr>
          <p:nvPr/>
        </p:nvSpPr>
        <p:spPr bwMode="auto">
          <a:xfrm>
            <a:off x="171450" y="3352800"/>
            <a:ext cx="377429" cy="0"/>
          </a:xfrm>
          <a:prstGeom prst="line">
            <a:avLst/>
          </a:prstGeom>
          <a:noFill/>
          <a:ln w="38100">
            <a:solidFill>
              <a:srgbClr val="00FF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8" name="AutoShape 40"/>
          <p:cNvSpPr>
            <a:spLocks noChangeArrowheads="1"/>
          </p:cNvSpPr>
          <p:nvPr/>
        </p:nvSpPr>
        <p:spPr bwMode="auto">
          <a:xfrm rot="-16200000">
            <a:off x="185540" y="3270317"/>
            <a:ext cx="1035049" cy="103584"/>
          </a:xfrm>
          <a:prstGeom prst="leftArrow">
            <a:avLst>
              <a:gd name="adj1" fmla="val 33333"/>
              <a:gd name="adj2" fmla="val 140518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9" name="Text Box 41"/>
          <p:cNvSpPr txBox="1">
            <a:spLocks noChangeArrowheads="1"/>
          </p:cNvSpPr>
          <p:nvPr/>
        </p:nvSpPr>
        <p:spPr bwMode="auto">
          <a:xfrm>
            <a:off x="4972051" y="3352800"/>
            <a:ext cx="1625301" cy="747897"/>
          </a:xfrm>
          <a:prstGeom prst="rect">
            <a:avLst/>
          </a:prstGeom>
          <a:noFill/>
          <a:ln w="38100">
            <a:solidFill>
              <a:srgbClr val="FF66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 lIns="54864" tIns="27432" rIns="54864" bIns="27432">
            <a:spAutoFit/>
          </a:bodyPr>
          <a:lstStyle>
            <a:lvl1pPr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74638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4927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22325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96963" defTabSz="549275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541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0113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685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925763" defTabSz="549275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700" dirty="0">
                <a:solidFill>
                  <a:srgbClr val="FF6600"/>
                </a:solidFill>
                <a:latin typeface="Arial" charset="0"/>
              </a:rPr>
              <a:t>   </a:t>
            </a:r>
            <a:r>
              <a:rPr lang="it-IT" sz="1800" dirty="0">
                <a:solidFill>
                  <a:srgbClr val="FF6600"/>
                </a:solidFill>
                <a:latin typeface="Arial" charset="0"/>
              </a:rPr>
              <a:t>Minore</a:t>
            </a:r>
          </a:p>
          <a:p>
            <a:r>
              <a:rPr lang="it-IT" sz="1800" dirty="0">
                <a:solidFill>
                  <a:srgbClr val="FF6600"/>
                </a:solidFill>
                <a:latin typeface="Arial" charset="0"/>
              </a:rPr>
              <a:t>compressibilità</a:t>
            </a:r>
          </a:p>
        </p:txBody>
      </p:sp>
      <p:sp>
        <p:nvSpPr>
          <p:cNvPr id="7210" name="AutoShape 42"/>
          <p:cNvSpPr>
            <a:spLocks noChangeArrowheads="1"/>
          </p:cNvSpPr>
          <p:nvPr/>
        </p:nvSpPr>
        <p:spPr bwMode="auto">
          <a:xfrm>
            <a:off x="4663678" y="3596218"/>
            <a:ext cx="479822" cy="162983"/>
          </a:xfrm>
          <a:prstGeom prst="leftArrow">
            <a:avLst>
              <a:gd name="adj1" fmla="val 33333"/>
              <a:gd name="adj2" fmla="val 130845"/>
            </a:avLst>
          </a:prstGeom>
          <a:solidFill>
            <a:srgbClr val="FF6600"/>
          </a:solidFill>
          <a:ln w="952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val 2"/>
          <p:cNvSpPr>
            <a:spLocks noChangeArrowheads="1"/>
          </p:cNvSpPr>
          <p:nvPr/>
        </p:nvSpPr>
        <p:spPr bwMode="auto">
          <a:xfrm>
            <a:off x="160338" y="906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1" name="Oval 3"/>
          <p:cNvSpPr>
            <a:spLocks noChangeArrowheads="1"/>
          </p:cNvSpPr>
          <p:nvPr/>
        </p:nvSpPr>
        <p:spPr bwMode="auto">
          <a:xfrm>
            <a:off x="654050" y="906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2" name="Oval 4"/>
          <p:cNvSpPr>
            <a:spLocks noChangeArrowheads="1"/>
          </p:cNvSpPr>
          <p:nvPr/>
        </p:nvSpPr>
        <p:spPr bwMode="auto">
          <a:xfrm>
            <a:off x="1125538" y="906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3" name="Oval 5"/>
          <p:cNvSpPr>
            <a:spLocks noChangeArrowheads="1"/>
          </p:cNvSpPr>
          <p:nvPr/>
        </p:nvSpPr>
        <p:spPr bwMode="auto">
          <a:xfrm>
            <a:off x="1639888" y="906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4" name="Oval 6"/>
          <p:cNvSpPr>
            <a:spLocks noChangeArrowheads="1"/>
          </p:cNvSpPr>
          <p:nvPr/>
        </p:nvSpPr>
        <p:spPr bwMode="auto">
          <a:xfrm>
            <a:off x="2154238" y="906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5" name="Oval 7"/>
          <p:cNvSpPr>
            <a:spLocks noChangeArrowheads="1"/>
          </p:cNvSpPr>
          <p:nvPr/>
        </p:nvSpPr>
        <p:spPr bwMode="auto">
          <a:xfrm>
            <a:off x="411163" y="13065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6" name="Oval 8"/>
          <p:cNvSpPr>
            <a:spLocks noChangeArrowheads="1"/>
          </p:cNvSpPr>
          <p:nvPr/>
        </p:nvSpPr>
        <p:spPr bwMode="auto">
          <a:xfrm>
            <a:off x="903288" y="13065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7" name="Oval 9"/>
          <p:cNvSpPr>
            <a:spLocks noChangeArrowheads="1"/>
          </p:cNvSpPr>
          <p:nvPr/>
        </p:nvSpPr>
        <p:spPr bwMode="auto">
          <a:xfrm>
            <a:off x="1374775" y="13065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8" name="Oval 10"/>
          <p:cNvSpPr>
            <a:spLocks noChangeArrowheads="1"/>
          </p:cNvSpPr>
          <p:nvPr/>
        </p:nvSpPr>
        <p:spPr bwMode="auto">
          <a:xfrm>
            <a:off x="1889125" y="13065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2403475" y="13065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0" name="Oval 12"/>
          <p:cNvSpPr>
            <a:spLocks noChangeArrowheads="1"/>
          </p:cNvSpPr>
          <p:nvPr/>
        </p:nvSpPr>
        <p:spPr bwMode="auto">
          <a:xfrm>
            <a:off x="179388" y="1668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1" name="Oval 13"/>
          <p:cNvSpPr>
            <a:spLocks noChangeArrowheads="1"/>
          </p:cNvSpPr>
          <p:nvPr/>
        </p:nvSpPr>
        <p:spPr bwMode="auto">
          <a:xfrm>
            <a:off x="671513" y="1668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1143000" y="1668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3" name="Oval 15"/>
          <p:cNvSpPr>
            <a:spLocks noChangeArrowheads="1"/>
          </p:cNvSpPr>
          <p:nvPr/>
        </p:nvSpPr>
        <p:spPr bwMode="auto">
          <a:xfrm>
            <a:off x="1657350" y="1668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4" name="Oval 16"/>
          <p:cNvSpPr>
            <a:spLocks noChangeArrowheads="1"/>
          </p:cNvSpPr>
          <p:nvPr/>
        </p:nvSpPr>
        <p:spPr bwMode="auto">
          <a:xfrm>
            <a:off x="2171700" y="1668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428625" y="2030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922338" y="2030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1393825" y="2030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8" name="Oval 20"/>
          <p:cNvSpPr>
            <a:spLocks noChangeArrowheads="1"/>
          </p:cNvSpPr>
          <p:nvPr/>
        </p:nvSpPr>
        <p:spPr bwMode="auto">
          <a:xfrm>
            <a:off x="1908175" y="2030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89" name="Oval 21"/>
          <p:cNvSpPr>
            <a:spLocks noChangeArrowheads="1"/>
          </p:cNvSpPr>
          <p:nvPr/>
        </p:nvSpPr>
        <p:spPr bwMode="auto">
          <a:xfrm>
            <a:off x="2422525" y="2030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0" name="Oval 22"/>
          <p:cNvSpPr>
            <a:spLocks noChangeArrowheads="1"/>
          </p:cNvSpPr>
          <p:nvPr/>
        </p:nvSpPr>
        <p:spPr bwMode="auto">
          <a:xfrm>
            <a:off x="179388" y="2392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1" name="Oval 23"/>
          <p:cNvSpPr>
            <a:spLocks noChangeArrowheads="1"/>
          </p:cNvSpPr>
          <p:nvPr/>
        </p:nvSpPr>
        <p:spPr bwMode="auto">
          <a:xfrm>
            <a:off x="671513" y="2392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2" name="Oval 24"/>
          <p:cNvSpPr>
            <a:spLocks noChangeArrowheads="1"/>
          </p:cNvSpPr>
          <p:nvPr/>
        </p:nvSpPr>
        <p:spPr bwMode="auto">
          <a:xfrm>
            <a:off x="1143000" y="2392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3" name="Oval 25"/>
          <p:cNvSpPr>
            <a:spLocks noChangeArrowheads="1"/>
          </p:cNvSpPr>
          <p:nvPr/>
        </p:nvSpPr>
        <p:spPr bwMode="auto">
          <a:xfrm>
            <a:off x="1657350" y="2392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4" name="Oval 26"/>
          <p:cNvSpPr>
            <a:spLocks noChangeArrowheads="1"/>
          </p:cNvSpPr>
          <p:nvPr/>
        </p:nvSpPr>
        <p:spPr bwMode="auto">
          <a:xfrm>
            <a:off x="2171700" y="2392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5" name="Oval 27"/>
          <p:cNvSpPr>
            <a:spLocks noChangeArrowheads="1"/>
          </p:cNvSpPr>
          <p:nvPr/>
        </p:nvSpPr>
        <p:spPr bwMode="auto">
          <a:xfrm>
            <a:off x="3094038" y="26971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6" name="Oval 28"/>
          <p:cNvSpPr>
            <a:spLocks noChangeArrowheads="1"/>
          </p:cNvSpPr>
          <p:nvPr/>
        </p:nvSpPr>
        <p:spPr bwMode="auto">
          <a:xfrm>
            <a:off x="3897313" y="26971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7" name="Oval 29"/>
          <p:cNvSpPr>
            <a:spLocks noChangeArrowheads="1"/>
          </p:cNvSpPr>
          <p:nvPr/>
        </p:nvSpPr>
        <p:spPr bwMode="auto">
          <a:xfrm>
            <a:off x="3486150" y="31734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8" name="Oval 30"/>
          <p:cNvSpPr>
            <a:spLocks noChangeArrowheads="1"/>
          </p:cNvSpPr>
          <p:nvPr/>
        </p:nvSpPr>
        <p:spPr bwMode="auto">
          <a:xfrm>
            <a:off x="3094038" y="36687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199" name="Oval 31"/>
          <p:cNvSpPr>
            <a:spLocks noChangeArrowheads="1"/>
          </p:cNvSpPr>
          <p:nvPr/>
        </p:nvSpPr>
        <p:spPr bwMode="auto">
          <a:xfrm>
            <a:off x="3897313" y="36687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0" name="AutoShape 32"/>
          <p:cNvSpPr>
            <a:spLocks noChangeArrowheads="1"/>
          </p:cNvSpPr>
          <p:nvPr/>
        </p:nvSpPr>
        <p:spPr bwMode="auto">
          <a:xfrm>
            <a:off x="2817813" y="2468564"/>
            <a:ext cx="1714500" cy="1874837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1" name="Oval 33"/>
          <p:cNvSpPr>
            <a:spLocks noChangeArrowheads="1"/>
          </p:cNvSpPr>
          <p:nvPr/>
        </p:nvSpPr>
        <p:spPr bwMode="auto">
          <a:xfrm>
            <a:off x="5075238" y="1287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2" name="Oval 34"/>
          <p:cNvSpPr>
            <a:spLocks noChangeArrowheads="1"/>
          </p:cNvSpPr>
          <p:nvPr/>
        </p:nvSpPr>
        <p:spPr bwMode="auto">
          <a:xfrm>
            <a:off x="5880100" y="1287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3" name="Oval 35"/>
          <p:cNvSpPr>
            <a:spLocks noChangeArrowheads="1"/>
          </p:cNvSpPr>
          <p:nvPr/>
        </p:nvSpPr>
        <p:spPr bwMode="auto">
          <a:xfrm>
            <a:off x="5468938" y="17637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4" name="Oval 36"/>
          <p:cNvSpPr>
            <a:spLocks noChangeArrowheads="1"/>
          </p:cNvSpPr>
          <p:nvPr/>
        </p:nvSpPr>
        <p:spPr bwMode="auto">
          <a:xfrm>
            <a:off x="5075238" y="22590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5" name="Oval 37"/>
          <p:cNvSpPr>
            <a:spLocks noChangeArrowheads="1"/>
          </p:cNvSpPr>
          <p:nvPr/>
        </p:nvSpPr>
        <p:spPr bwMode="auto">
          <a:xfrm>
            <a:off x="5880100" y="225901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6" name="AutoShape 38"/>
          <p:cNvSpPr>
            <a:spLocks noChangeArrowheads="1"/>
          </p:cNvSpPr>
          <p:nvPr/>
        </p:nvSpPr>
        <p:spPr bwMode="auto">
          <a:xfrm>
            <a:off x="4800600" y="1058864"/>
            <a:ext cx="1714500" cy="1874837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7" name="Oval 39"/>
          <p:cNvSpPr>
            <a:spLocks noChangeArrowheads="1"/>
          </p:cNvSpPr>
          <p:nvPr/>
        </p:nvSpPr>
        <p:spPr bwMode="auto">
          <a:xfrm>
            <a:off x="3646488" y="16303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8" name="Oval 40"/>
          <p:cNvSpPr>
            <a:spLocks noChangeArrowheads="1"/>
          </p:cNvSpPr>
          <p:nvPr/>
        </p:nvSpPr>
        <p:spPr bwMode="auto">
          <a:xfrm>
            <a:off x="4325938" y="20494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09" name="Oval 41"/>
          <p:cNvSpPr>
            <a:spLocks noChangeArrowheads="1"/>
          </p:cNvSpPr>
          <p:nvPr/>
        </p:nvSpPr>
        <p:spPr bwMode="auto">
          <a:xfrm>
            <a:off x="4737100" y="32686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0" name="Oval 42"/>
          <p:cNvSpPr>
            <a:spLocks noChangeArrowheads="1"/>
          </p:cNvSpPr>
          <p:nvPr/>
        </p:nvSpPr>
        <p:spPr bwMode="auto">
          <a:xfrm>
            <a:off x="5646738" y="3459163"/>
            <a:ext cx="342900" cy="366712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1" name="Oval 43"/>
          <p:cNvSpPr>
            <a:spLocks noChangeArrowheads="1"/>
          </p:cNvSpPr>
          <p:nvPr/>
        </p:nvSpPr>
        <p:spPr bwMode="auto">
          <a:xfrm>
            <a:off x="568325" y="540702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2" name="Oval 44"/>
          <p:cNvSpPr>
            <a:spLocks noChangeArrowheads="1"/>
          </p:cNvSpPr>
          <p:nvPr/>
        </p:nvSpPr>
        <p:spPr bwMode="auto">
          <a:xfrm>
            <a:off x="1371600" y="540702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3" name="Oval 45"/>
          <p:cNvSpPr>
            <a:spLocks noChangeArrowheads="1"/>
          </p:cNvSpPr>
          <p:nvPr/>
        </p:nvSpPr>
        <p:spPr bwMode="auto">
          <a:xfrm>
            <a:off x="960438" y="58832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4" name="Oval 46"/>
          <p:cNvSpPr>
            <a:spLocks noChangeArrowheads="1"/>
          </p:cNvSpPr>
          <p:nvPr/>
        </p:nvSpPr>
        <p:spPr bwMode="auto">
          <a:xfrm>
            <a:off x="568325" y="63785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5" name="Oval 47"/>
          <p:cNvSpPr>
            <a:spLocks noChangeArrowheads="1"/>
          </p:cNvSpPr>
          <p:nvPr/>
        </p:nvSpPr>
        <p:spPr bwMode="auto">
          <a:xfrm>
            <a:off x="1008063" y="7143751"/>
            <a:ext cx="342900" cy="3651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6" name="AutoShape 48"/>
          <p:cNvSpPr>
            <a:spLocks noChangeArrowheads="1"/>
          </p:cNvSpPr>
          <p:nvPr/>
        </p:nvSpPr>
        <p:spPr bwMode="auto">
          <a:xfrm>
            <a:off x="293688" y="5178425"/>
            <a:ext cx="1714500" cy="1873251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7" name="Oval 49"/>
          <p:cNvSpPr>
            <a:spLocks noChangeArrowheads="1"/>
          </p:cNvSpPr>
          <p:nvPr/>
        </p:nvSpPr>
        <p:spPr bwMode="auto">
          <a:xfrm>
            <a:off x="2282825" y="58832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8" name="Oval 50"/>
          <p:cNvSpPr>
            <a:spLocks noChangeArrowheads="1"/>
          </p:cNvSpPr>
          <p:nvPr/>
        </p:nvSpPr>
        <p:spPr bwMode="auto">
          <a:xfrm>
            <a:off x="3086100" y="58832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19" name="Oval 51"/>
          <p:cNvSpPr>
            <a:spLocks noChangeArrowheads="1"/>
          </p:cNvSpPr>
          <p:nvPr/>
        </p:nvSpPr>
        <p:spPr bwMode="auto">
          <a:xfrm>
            <a:off x="2674938" y="635952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0" name="Oval 52"/>
          <p:cNvSpPr>
            <a:spLocks noChangeArrowheads="1"/>
          </p:cNvSpPr>
          <p:nvPr/>
        </p:nvSpPr>
        <p:spPr bwMode="auto">
          <a:xfrm>
            <a:off x="2700338" y="7818439"/>
            <a:ext cx="342900" cy="3651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1" name="Oval 53"/>
          <p:cNvSpPr>
            <a:spLocks noChangeArrowheads="1"/>
          </p:cNvSpPr>
          <p:nvPr/>
        </p:nvSpPr>
        <p:spPr bwMode="auto">
          <a:xfrm>
            <a:off x="3086100" y="685482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2" name="AutoShape 54"/>
          <p:cNvSpPr>
            <a:spLocks noChangeArrowheads="1"/>
          </p:cNvSpPr>
          <p:nvPr/>
        </p:nvSpPr>
        <p:spPr bwMode="auto">
          <a:xfrm>
            <a:off x="2008188" y="5654675"/>
            <a:ext cx="1714500" cy="1873251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3" name="Oval 55"/>
          <p:cNvSpPr>
            <a:spLocks noChangeArrowheads="1"/>
          </p:cNvSpPr>
          <p:nvPr/>
        </p:nvSpPr>
        <p:spPr bwMode="auto">
          <a:xfrm>
            <a:off x="3997325" y="635952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4" name="Oval 56"/>
          <p:cNvSpPr>
            <a:spLocks noChangeArrowheads="1"/>
          </p:cNvSpPr>
          <p:nvPr/>
        </p:nvSpPr>
        <p:spPr bwMode="auto">
          <a:xfrm>
            <a:off x="4371975" y="5622926"/>
            <a:ext cx="342900" cy="366713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5" name="Oval 57"/>
          <p:cNvSpPr>
            <a:spLocks noChangeArrowheads="1"/>
          </p:cNvSpPr>
          <p:nvPr/>
        </p:nvSpPr>
        <p:spPr bwMode="auto">
          <a:xfrm>
            <a:off x="4389438" y="68357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6" name="Oval 58"/>
          <p:cNvSpPr>
            <a:spLocks noChangeArrowheads="1"/>
          </p:cNvSpPr>
          <p:nvPr/>
        </p:nvSpPr>
        <p:spPr bwMode="auto">
          <a:xfrm>
            <a:off x="4800600" y="7331076"/>
            <a:ext cx="342900" cy="365125"/>
          </a:xfrm>
          <a:prstGeom prst="ellipse">
            <a:avLst/>
          </a:prstGeom>
          <a:solidFill>
            <a:srgbClr val="FFFFCC"/>
          </a:solidFill>
          <a:ln w="1905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7" name="AutoShape 59"/>
          <p:cNvSpPr>
            <a:spLocks noChangeArrowheads="1"/>
          </p:cNvSpPr>
          <p:nvPr/>
        </p:nvSpPr>
        <p:spPr bwMode="auto">
          <a:xfrm>
            <a:off x="3722688" y="6130925"/>
            <a:ext cx="1714500" cy="1873251"/>
          </a:xfrm>
          <a:prstGeom prst="roundRect">
            <a:avLst>
              <a:gd name="adj" fmla="val 16667"/>
            </a:avLst>
          </a:prstGeom>
          <a:noFill/>
          <a:ln w="38100" cap="rnd">
            <a:solidFill>
              <a:srgbClr val="FF990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8" name="Oval 60"/>
          <p:cNvSpPr>
            <a:spLocks noChangeArrowheads="1"/>
          </p:cNvSpPr>
          <p:nvPr/>
        </p:nvSpPr>
        <p:spPr bwMode="auto">
          <a:xfrm>
            <a:off x="542925" y="7448551"/>
            <a:ext cx="342900" cy="3651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29" name="Oval 61"/>
          <p:cNvSpPr>
            <a:spLocks noChangeArrowheads="1"/>
          </p:cNvSpPr>
          <p:nvPr/>
        </p:nvSpPr>
        <p:spPr bwMode="auto">
          <a:xfrm>
            <a:off x="1079500" y="7772400"/>
            <a:ext cx="342900" cy="3651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0" name="Oval 62"/>
          <p:cNvSpPr>
            <a:spLocks noChangeArrowheads="1"/>
          </p:cNvSpPr>
          <p:nvPr/>
        </p:nvSpPr>
        <p:spPr bwMode="auto">
          <a:xfrm>
            <a:off x="2066925" y="8232777"/>
            <a:ext cx="342900" cy="366713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1" name="Oval 63"/>
          <p:cNvSpPr>
            <a:spLocks noChangeArrowheads="1"/>
          </p:cNvSpPr>
          <p:nvPr/>
        </p:nvSpPr>
        <p:spPr bwMode="auto">
          <a:xfrm>
            <a:off x="3284538" y="8312151"/>
            <a:ext cx="342900" cy="365125"/>
          </a:xfrm>
          <a:prstGeom prst="ellipse">
            <a:avLst/>
          </a:prstGeom>
          <a:noFill/>
          <a:ln w="2857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CC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7232" name="Text Box 64"/>
          <p:cNvSpPr txBox="1">
            <a:spLocks noChangeArrowheads="1"/>
          </p:cNvSpPr>
          <p:nvPr/>
        </p:nvSpPr>
        <p:spPr bwMode="auto">
          <a:xfrm>
            <a:off x="5529264" y="4389438"/>
            <a:ext cx="586751" cy="5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CC99"/>
                </a:solidFill>
                <a:latin typeface="Comic Sans MS" charset="0"/>
              </a:rPr>
              <a:t>(a)</a:t>
            </a:r>
          </a:p>
        </p:txBody>
      </p:sp>
      <p:sp>
        <p:nvSpPr>
          <p:cNvPr id="7233" name="Text Box 65"/>
          <p:cNvSpPr txBox="1">
            <a:spLocks noChangeArrowheads="1"/>
          </p:cNvSpPr>
          <p:nvPr/>
        </p:nvSpPr>
        <p:spPr bwMode="auto">
          <a:xfrm>
            <a:off x="4603751" y="8389938"/>
            <a:ext cx="600733" cy="5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>
                <a:solidFill>
                  <a:srgbClr val="00CC99"/>
                </a:solidFill>
                <a:latin typeface="Comic Sans MS" charset="0"/>
              </a:rPr>
              <a:t>(b)</a:t>
            </a:r>
          </a:p>
        </p:txBody>
      </p:sp>
      <p:sp>
        <p:nvSpPr>
          <p:cNvPr id="7234" name="WordArt 66"/>
          <p:cNvSpPr>
            <a:spLocks noChangeArrowheads="1" noChangeShapeType="1" noTextEdit="1"/>
          </p:cNvSpPr>
          <p:nvPr/>
        </p:nvSpPr>
        <p:spPr bwMode="auto">
          <a:xfrm>
            <a:off x="42863" y="112713"/>
            <a:ext cx="4800600" cy="665163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t-IT" sz="3600" b="1" kern="10" dirty="0">
                <a:solidFill>
                  <a:srgbClr val="3366FF"/>
                </a:solidFill>
                <a:effectLst>
                  <a:outerShdw blurRad="63500" dist="141990" dir="12393903" algn="ctr" rotWithShape="0">
                    <a:schemeClr val="hlink">
                      <a:alpha val="50000"/>
                    </a:schemeClr>
                  </a:outerShdw>
                </a:effectLst>
                <a:latin typeface="Times New Roman"/>
                <a:ea typeface="Times New Roman"/>
                <a:cs typeface="Times New Roman"/>
              </a:rPr>
              <a:t>I Liquidi</a:t>
            </a:r>
          </a:p>
        </p:txBody>
      </p:sp>
      <p:sp>
        <p:nvSpPr>
          <p:cNvPr id="7235" name="Text Box 67"/>
          <p:cNvSpPr txBox="1">
            <a:spLocks noChangeArrowheads="1"/>
          </p:cNvSpPr>
          <p:nvPr/>
        </p:nvSpPr>
        <p:spPr bwMode="auto">
          <a:xfrm>
            <a:off x="385764" y="3154363"/>
            <a:ext cx="1181277" cy="5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 dirty="0">
                <a:latin typeface="Comic Sans MS" charset="0"/>
              </a:rPr>
              <a:t>Solido</a:t>
            </a:r>
          </a:p>
        </p:txBody>
      </p:sp>
      <p:sp>
        <p:nvSpPr>
          <p:cNvPr id="7236" name="Text Box 68"/>
          <p:cNvSpPr txBox="1">
            <a:spLocks noChangeArrowheads="1"/>
          </p:cNvSpPr>
          <p:nvPr/>
        </p:nvSpPr>
        <p:spPr bwMode="auto">
          <a:xfrm>
            <a:off x="3454401" y="4765677"/>
            <a:ext cx="1321828" cy="500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900" b="1" dirty="0">
                <a:solidFill>
                  <a:srgbClr val="3366FF"/>
                </a:solidFill>
                <a:latin typeface="Comic Sans MS" charset="0"/>
              </a:rPr>
              <a:t>Liquido</a:t>
            </a:r>
          </a:p>
        </p:txBody>
      </p:sp>
    </p:spTree>
    <p:extLst>
      <p:ext uri="{BB962C8B-B14F-4D97-AF65-F5344CB8AC3E}">
        <p14:creationId xmlns:p14="http://schemas.microsoft.com/office/powerpoint/2010/main" val="35936700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1971676" y="4846639"/>
            <a:ext cx="4822825" cy="4229100"/>
          </a:xfrm>
          <a:prstGeom prst="rect">
            <a:avLst/>
          </a:prstGeom>
          <a:noFill/>
          <a:ln w="19050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-65087" y="593726"/>
          <a:ext cx="2063751" cy="288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Image" r:id="rId3" imgW="4269679" imgH="5959760" progId="Photoshop.Image.4">
                  <p:embed/>
                </p:oleObj>
              </mc:Choice>
              <mc:Fallback>
                <p:oleObj name="Image" r:id="rId3" imgW="4269679" imgH="5959760" progId="Photoshop.Image.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5087" y="593726"/>
                        <a:ext cx="2063751" cy="288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300038" y="7183439"/>
            <a:ext cx="1371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>
            <a:off x="1665288" y="5613401"/>
            <a:ext cx="0" cy="15700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>
            <a:off x="307975" y="5613401"/>
            <a:ext cx="0" cy="1570039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199" name="Freeform 7"/>
          <p:cNvSpPr>
            <a:spLocks/>
          </p:cNvSpPr>
          <p:nvPr/>
        </p:nvSpPr>
        <p:spPr bwMode="auto">
          <a:xfrm>
            <a:off x="300038" y="6154739"/>
            <a:ext cx="1371600" cy="53975"/>
          </a:xfrm>
          <a:custGeom>
            <a:avLst/>
            <a:gdLst>
              <a:gd name="T0" fmla="*/ 0 w 1536"/>
              <a:gd name="T1" fmla="*/ 4 h 57"/>
              <a:gd name="T2" fmla="*/ 80 w 1536"/>
              <a:gd name="T3" fmla="*/ 20 h 57"/>
              <a:gd name="T4" fmla="*/ 240 w 1536"/>
              <a:gd name="T5" fmla="*/ 4 h 57"/>
              <a:gd name="T6" fmla="*/ 344 w 1536"/>
              <a:gd name="T7" fmla="*/ 28 h 57"/>
              <a:gd name="T8" fmla="*/ 432 w 1536"/>
              <a:gd name="T9" fmla="*/ 4 h 57"/>
              <a:gd name="T10" fmla="*/ 520 w 1536"/>
              <a:gd name="T11" fmla="*/ 20 h 57"/>
              <a:gd name="T12" fmla="*/ 672 w 1536"/>
              <a:gd name="T13" fmla="*/ 52 h 57"/>
              <a:gd name="T14" fmla="*/ 792 w 1536"/>
              <a:gd name="T15" fmla="*/ 36 h 57"/>
              <a:gd name="T16" fmla="*/ 912 w 1536"/>
              <a:gd name="T17" fmla="*/ 52 h 57"/>
              <a:gd name="T18" fmla="*/ 1032 w 1536"/>
              <a:gd name="T19" fmla="*/ 20 h 57"/>
              <a:gd name="T20" fmla="*/ 1112 w 1536"/>
              <a:gd name="T21" fmla="*/ 36 h 57"/>
              <a:gd name="T22" fmla="*/ 1248 w 1536"/>
              <a:gd name="T23" fmla="*/ 52 h 57"/>
              <a:gd name="T24" fmla="*/ 1344 w 1536"/>
              <a:gd name="T25" fmla="*/ 4 h 57"/>
              <a:gd name="T26" fmla="*/ 1424 w 1536"/>
              <a:gd name="T27" fmla="*/ 28 h 57"/>
              <a:gd name="T28" fmla="*/ 1488 w 1536"/>
              <a:gd name="T29" fmla="*/ 4 h 57"/>
              <a:gd name="T30" fmla="*/ 1536 w 1536"/>
              <a:gd name="T31" fmla="*/ 4 h 5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</a:cxnLst>
            <a:rect l="0" t="0" r="r" b="b"/>
            <a:pathLst>
              <a:path w="1536" h="57">
                <a:moveTo>
                  <a:pt x="0" y="4"/>
                </a:moveTo>
                <a:cubicBezTo>
                  <a:pt x="13" y="7"/>
                  <a:pt x="40" y="20"/>
                  <a:pt x="80" y="20"/>
                </a:cubicBezTo>
                <a:cubicBezTo>
                  <a:pt x="120" y="20"/>
                  <a:pt x="196" y="3"/>
                  <a:pt x="240" y="4"/>
                </a:cubicBezTo>
                <a:cubicBezTo>
                  <a:pt x="284" y="5"/>
                  <a:pt x="312" y="28"/>
                  <a:pt x="344" y="28"/>
                </a:cubicBezTo>
                <a:cubicBezTo>
                  <a:pt x="376" y="28"/>
                  <a:pt x="403" y="5"/>
                  <a:pt x="432" y="4"/>
                </a:cubicBezTo>
                <a:cubicBezTo>
                  <a:pt x="461" y="3"/>
                  <a:pt x="480" y="12"/>
                  <a:pt x="520" y="20"/>
                </a:cubicBezTo>
                <a:cubicBezTo>
                  <a:pt x="560" y="28"/>
                  <a:pt x="627" y="49"/>
                  <a:pt x="672" y="52"/>
                </a:cubicBezTo>
                <a:cubicBezTo>
                  <a:pt x="717" y="55"/>
                  <a:pt x="752" y="36"/>
                  <a:pt x="792" y="36"/>
                </a:cubicBezTo>
                <a:cubicBezTo>
                  <a:pt x="832" y="36"/>
                  <a:pt x="872" y="55"/>
                  <a:pt x="912" y="52"/>
                </a:cubicBezTo>
                <a:cubicBezTo>
                  <a:pt x="952" y="49"/>
                  <a:pt x="999" y="23"/>
                  <a:pt x="1032" y="20"/>
                </a:cubicBezTo>
                <a:cubicBezTo>
                  <a:pt x="1065" y="17"/>
                  <a:pt x="1076" y="31"/>
                  <a:pt x="1112" y="36"/>
                </a:cubicBezTo>
                <a:cubicBezTo>
                  <a:pt x="1148" y="41"/>
                  <a:pt x="1209" y="57"/>
                  <a:pt x="1248" y="52"/>
                </a:cubicBezTo>
                <a:cubicBezTo>
                  <a:pt x="1287" y="47"/>
                  <a:pt x="1315" y="8"/>
                  <a:pt x="1344" y="4"/>
                </a:cubicBezTo>
                <a:cubicBezTo>
                  <a:pt x="1373" y="0"/>
                  <a:pt x="1400" y="28"/>
                  <a:pt x="1424" y="28"/>
                </a:cubicBezTo>
                <a:cubicBezTo>
                  <a:pt x="1448" y="28"/>
                  <a:pt x="1469" y="8"/>
                  <a:pt x="1488" y="4"/>
                </a:cubicBezTo>
                <a:cubicBezTo>
                  <a:pt x="1507" y="0"/>
                  <a:pt x="1528" y="4"/>
                  <a:pt x="1536" y="4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0" name="Oval 8"/>
          <p:cNvSpPr>
            <a:spLocks noChangeArrowheads="1"/>
          </p:cNvSpPr>
          <p:nvPr/>
        </p:nvSpPr>
        <p:spPr bwMode="auto">
          <a:xfrm>
            <a:off x="819151" y="6435726"/>
            <a:ext cx="333375" cy="33655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860425" y="6464300"/>
            <a:ext cx="324422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P*</a:t>
            </a:r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534989" y="6269037"/>
            <a:ext cx="24086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620714" y="6735763"/>
            <a:ext cx="24086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1114425" y="6818313"/>
            <a:ext cx="24086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1262064" y="6596063"/>
            <a:ext cx="24086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06" name="Text Box 14"/>
          <p:cNvSpPr txBox="1">
            <a:spLocks noChangeArrowheads="1"/>
          </p:cNvSpPr>
          <p:nvPr/>
        </p:nvSpPr>
        <p:spPr bwMode="auto">
          <a:xfrm>
            <a:off x="1168401" y="6218237"/>
            <a:ext cx="240865" cy="3000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600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07" name="Oval 15"/>
          <p:cNvSpPr>
            <a:spLocks noChangeArrowheads="1"/>
          </p:cNvSpPr>
          <p:nvPr/>
        </p:nvSpPr>
        <p:spPr bwMode="auto">
          <a:xfrm>
            <a:off x="342901" y="6223000"/>
            <a:ext cx="166688" cy="17145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8" name="Oval 16"/>
          <p:cNvSpPr>
            <a:spLocks noChangeArrowheads="1"/>
          </p:cNvSpPr>
          <p:nvPr/>
        </p:nvSpPr>
        <p:spPr bwMode="auto">
          <a:xfrm>
            <a:off x="390525" y="6897688"/>
            <a:ext cx="134938" cy="131763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09" name="Oval 17"/>
          <p:cNvSpPr>
            <a:spLocks noChangeArrowheads="1"/>
          </p:cNvSpPr>
          <p:nvPr/>
        </p:nvSpPr>
        <p:spPr bwMode="auto">
          <a:xfrm>
            <a:off x="1419226" y="6926263"/>
            <a:ext cx="166688" cy="171451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0" name="Oval 18"/>
          <p:cNvSpPr>
            <a:spLocks noChangeArrowheads="1"/>
          </p:cNvSpPr>
          <p:nvPr/>
        </p:nvSpPr>
        <p:spPr bwMode="auto">
          <a:xfrm>
            <a:off x="1430339" y="6326188"/>
            <a:ext cx="128587" cy="138112"/>
          </a:xfrm>
          <a:prstGeom prst="ellips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1" name="Line 19"/>
          <p:cNvSpPr>
            <a:spLocks noChangeShapeType="1"/>
          </p:cNvSpPr>
          <p:nvPr/>
        </p:nvSpPr>
        <p:spPr bwMode="auto">
          <a:xfrm flipH="1" flipV="1">
            <a:off x="1157289" y="6680201"/>
            <a:ext cx="128587" cy="138113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2" name="Line 20"/>
          <p:cNvSpPr>
            <a:spLocks noChangeShapeType="1"/>
          </p:cNvSpPr>
          <p:nvPr/>
        </p:nvSpPr>
        <p:spPr bwMode="auto">
          <a:xfrm flipV="1">
            <a:off x="776289" y="6778626"/>
            <a:ext cx="103187" cy="2000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3" name="Line 21"/>
          <p:cNvSpPr>
            <a:spLocks noChangeShapeType="1"/>
          </p:cNvSpPr>
          <p:nvPr/>
        </p:nvSpPr>
        <p:spPr bwMode="auto">
          <a:xfrm>
            <a:off x="642938" y="6286500"/>
            <a:ext cx="171450" cy="136525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4" name="Line 22"/>
          <p:cNvSpPr>
            <a:spLocks noChangeShapeType="1"/>
          </p:cNvSpPr>
          <p:nvPr/>
        </p:nvSpPr>
        <p:spPr bwMode="auto">
          <a:xfrm flipH="1">
            <a:off x="1103314" y="6275388"/>
            <a:ext cx="128587" cy="182563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5" name="Line 23"/>
          <p:cNvSpPr>
            <a:spLocks noChangeShapeType="1"/>
          </p:cNvSpPr>
          <p:nvPr/>
        </p:nvSpPr>
        <p:spPr bwMode="auto">
          <a:xfrm flipH="1" flipV="1">
            <a:off x="1082675" y="6789740"/>
            <a:ext cx="74613" cy="211137"/>
          </a:xfrm>
          <a:prstGeom prst="line">
            <a:avLst/>
          </a:prstGeom>
          <a:noFill/>
          <a:ln w="28575">
            <a:solidFill>
              <a:srgbClr val="A5002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6" name="AutoShape 24"/>
          <p:cNvSpPr>
            <a:spLocks noChangeArrowheads="1"/>
          </p:cNvSpPr>
          <p:nvPr/>
        </p:nvSpPr>
        <p:spPr bwMode="auto">
          <a:xfrm>
            <a:off x="935038" y="5664200"/>
            <a:ext cx="139700" cy="404813"/>
          </a:xfrm>
          <a:prstGeom prst="downArrow">
            <a:avLst>
              <a:gd name="adj1" fmla="val 24361"/>
              <a:gd name="adj2" fmla="val 6462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7" name="Text Box 25"/>
          <p:cNvSpPr txBox="1">
            <a:spLocks noChangeArrowheads="1"/>
          </p:cNvSpPr>
          <p:nvPr/>
        </p:nvSpPr>
        <p:spPr bwMode="auto">
          <a:xfrm>
            <a:off x="857251" y="5257801"/>
            <a:ext cx="295893" cy="392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3399"/>
                </a:solidFill>
                <a:latin typeface="Arial" charset="0"/>
              </a:rPr>
              <a:t>P</a:t>
            </a:r>
            <a:endParaRPr lang="it-IT" sz="16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218" name="Line 26"/>
          <p:cNvSpPr>
            <a:spLocks noChangeShapeType="1"/>
          </p:cNvSpPr>
          <p:nvPr/>
        </p:nvSpPr>
        <p:spPr bwMode="auto">
          <a:xfrm flipV="1">
            <a:off x="1971675" y="96839"/>
            <a:ext cx="0" cy="3565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 rot="5400000" flipV="1">
            <a:off x="4137819" y="1486694"/>
            <a:ext cx="0" cy="4341812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>
            <a:off x="2379663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1" name="Line 29"/>
          <p:cNvSpPr>
            <a:spLocks noChangeShapeType="1"/>
          </p:cNvSpPr>
          <p:nvPr/>
        </p:nvSpPr>
        <p:spPr bwMode="auto">
          <a:xfrm>
            <a:off x="26035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2" name="Line 30"/>
          <p:cNvSpPr>
            <a:spLocks noChangeShapeType="1"/>
          </p:cNvSpPr>
          <p:nvPr/>
        </p:nvSpPr>
        <p:spPr bwMode="auto">
          <a:xfrm>
            <a:off x="2827338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3" name="Line 31"/>
          <p:cNvSpPr>
            <a:spLocks noChangeShapeType="1"/>
          </p:cNvSpPr>
          <p:nvPr/>
        </p:nvSpPr>
        <p:spPr bwMode="auto">
          <a:xfrm>
            <a:off x="305435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4" name="Line 32"/>
          <p:cNvSpPr>
            <a:spLocks noChangeShapeType="1"/>
          </p:cNvSpPr>
          <p:nvPr/>
        </p:nvSpPr>
        <p:spPr bwMode="auto">
          <a:xfrm>
            <a:off x="32766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5" name="Line 33"/>
          <p:cNvSpPr>
            <a:spLocks noChangeShapeType="1"/>
          </p:cNvSpPr>
          <p:nvPr/>
        </p:nvSpPr>
        <p:spPr bwMode="auto">
          <a:xfrm>
            <a:off x="3500438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6" name="Line 34"/>
          <p:cNvSpPr>
            <a:spLocks noChangeShapeType="1"/>
          </p:cNvSpPr>
          <p:nvPr/>
        </p:nvSpPr>
        <p:spPr bwMode="auto">
          <a:xfrm>
            <a:off x="3724275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7" name="Line 35"/>
          <p:cNvSpPr>
            <a:spLocks noChangeShapeType="1"/>
          </p:cNvSpPr>
          <p:nvPr/>
        </p:nvSpPr>
        <p:spPr bwMode="auto">
          <a:xfrm>
            <a:off x="39497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8" name="Line 36"/>
          <p:cNvSpPr>
            <a:spLocks noChangeShapeType="1"/>
          </p:cNvSpPr>
          <p:nvPr/>
        </p:nvSpPr>
        <p:spPr bwMode="auto">
          <a:xfrm>
            <a:off x="4157663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29" name="Line 37"/>
          <p:cNvSpPr>
            <a:spLocks noChangeShapeType="1"/>
          </p:cNvSpPr>
          <p:nvPr/>
        </p:nvSpPr>
        <p:spPr bwMode="auto">
          <a:xfrm>
            <a:off x="4397375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0" name="Line 38"/>
          <p:cNvSpPr>
            <a:spLocks noChangeShapeType="1"/>
          </p:cNvSpPr>
          <p:nvPr/>
        </p:nvSpPr>
        <p:spPr bwMode="auto">
          <a:xfrm>
            <a:off x="46228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1" name="Line 39"/>
          <p:cNvSpPr>
            <a:spLocks noChangeShapeType="1"/>
          </p:cNvSpPr>
          <p:nvPr/>
        </p:nvSpPr>
        <p:spPr bwMode="auto">
          <a:xfrm>
            <a:off x="4846638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2" name="Line 40"/>
          <p:cNvSpPr>
            <a:spLocks noChangeShapeType="1"/>
          </p:cNvSpPr>
          <p:nvPr/>
        </p:nvSpPr>
        <p:spPr bwMode="auto">
          <a:xfrm>
            <a:off x="5070475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3" name="Line 41"/>
          <p:cNvSpPr>
            <a:spLocks noChangeShapeType="1"/>
          </p:cNvSpPr>
          <p:nvPr/>
        </p:nvSpPr>
        <p:spPr bwMode="auto">
          <a:xfrm>
            <a:off x="52959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4" name="Line 42"/>
          <p:cNvSpPr>
            <a:spLocks noChangeShapeType="1"/>
          </p:cNvSpPr>
          <p:nvPr/>
        </p:nvSpPr>
        <p:spPr bwMode="auto">
          <a:xfrm>
            <a:off x="5519738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5" name="Line 43"/>
          <p:cNvSpPr>
            <a:spLocks noChangeShapeType="1"/>
          </p:cNvSpPr>
          <p:nvPr/>
        </p:nvSpPr>
        <p:spPr bwMode="auto">
          <a:xfrm>
            <a:off x="5754688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6" name="Line 44"/>
          <p:cNvSpPr>
            <a:spLocks noChangeShapeType="1"/>
          </p:cNvSpPr>
          <p:nvPr/>
        </p:nvSpPr>
        <p:spPr bwMode="auto">
          <a:xfrm>
            <a:off x="5969000" y="3665539"/>
            <a:ext cx="0" cy="136525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7" name="Line 45"/>
          <p:cNvSpPr>
            <a:spLocks noChangeShapeType="1"/>
          </p:cNvSpPr>
          <p:nvPr/>
        </p:nvSpPr>
        <p:spPr bwMode="auto">
          <a:xfrm>
            <a:off x="2266950" y="3840163"/>
            <a:ext cx="0" cy="13811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8" name="Line 46"/>
          <p:cNvSpPr>
            <a:spLocks noChangeShapeType="1"/>
          </p:cNvSpPr>
          <p:nvPr/>
        </p:nvSpPr>
        <p:spPr bwMode="auto">
          <a:xfrm>
            <a:off x="3282950" y="3840163"/>
            <a:ext cx="0" cy="13811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39" name="Line 47"/>
          <p:cNvSpPr>
            <a:spLocks noChangeShapeType="1"/>
          </p:cNvSpPr>
          <p:nvPr/>
        </p:nvSpPr>
        <p:spPr bwMode="auto">
          <a:xfrm>
            <a:off x="4392613" y="3840163"/>
            <a:ext cx="0" cy="13811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0" name="Line 48"/>
          <p:cNvSpPr>
            <a:spLocks noChangeShapeType="1"/>
          </p:cNvSpPr>
          <p:nvPr/>
        </p:nvSpPr>
        <p:spPr bwMode="auto">
          <a:xfrm>
            <a:off x="5519738" y="3840163"/>
            <a:ext cx="0" cy="138112"/>
          </a:xfrm>
          <a:prstGeom prst="line">
            <a:avLst/>
          </a:prstGeom>
          <a:noFill/>
          <a:ln w="28575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1" name="Text Box 49"/>
          <p:cNvSpPr txBox="1">
            <a:spLocks noChangeArrowheads="1"/>
          </p:cNvSpPr>
          <p:nvPr/>
        </p:nvSpPr>
        <p:spPr bwMode="auto">
          <a:xfrm>
            <a:off x="1971676" y="3973514"/>
            <a:ext cx="625010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- 50°</a:t>
            </a:r>
          </a:p>
        </p:txBody>
      </p:sp>
      <p:sp>
        <p:nvSpPr>
          <p:cNvPr id="8242" name="Text Box 50"/>
          <p:cNvSpPr txBox="1">
            <a:spLocks noChangeArrowheads="1"/>
          </p:cNvSpPr>
          <p:nvPr/>
        </p:nvSpPr>
        <p:spPr bwMode="auto">
          <a:xfrm>
            <a:off x="3168651" y="3973514"/>
            <a:ext cx="340665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0°</a:t>
            </a:r>
          </a:p>
        </p:txBody>
      </p:sp>
      <p:sp>
        <p:nvSpPr>
          <p:cNvPr id="8243" name="Text Box 51"/>
          <p:cNvSpPr txBox="1">
            <a:spLocks noChangeArrowheads="1"/>
          </p:cNvSpPr>
          <p:nvPr/>
        </p:nvSpPr>
        <p:spPr bwMode="auto">
          <a:xfrm>
            <a:off x="4194176" y="3973514"/>
            <a:ext cx="476175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50°</a:t>
            </a:r>
          </a:p>
        </p:txBody>
      </p:sp>
      <p:sp>
        <p:nvSpPr>
          <p:cNvPr id="8244" name="Text Box 52"/>
          <p:cNvSpPr txBox="1">
            <a:spLocks noChangeArrowheads="1"/>
          </p:cNvSpPr>
          <p:nvPr/>
        </p:nvSpPr>
        <p:spPr bwMode="auto">
          <a:xfrm>
            <a:off x="5233989" y="3973514"/>
            <a:ext cx="611685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100°</a:t>
            </a:r>
          </a:p>
        </p:txBody>
      </p:sp>
      <p:sp>
        <p:nvSpPr>
          <p:cNvPr id="8245" name="Line 53"/>
          <p:cNvSpPr>
            <a:spLocks noChangeShapeType="1"/>
          </p:cNvSpPr>
          <p:nvPr/>
        </p:nvSpPr>
        <p:spPr bwMode="auto">
          <a:xfrm rot="-5400000">
            <a:off x="2039144" y="3288507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6" name="Line 54"/>
          <p:cNvSpPr>
            <a:spLocks noChangeShapeType="1"/>
          </p:cNvSpPr>
          <p:nvPr/>
        </p:nvSpPr>
        <p:spPr bwMode="auto">
          <a:xfrm rot="-5400000">
            <a:off x="2039144" y="2739231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7" name="Line 55"/>
          <p:cNvSpPr>
            <a:spLocks noChangeShapeType="1"/>
          </p:cNvSpPr>
          <p:nvPr/>
        </p:nvSpPr>
        <p:spPr bwMode="auto">
          <a:xfrm rot="-5400000">
            <a:off x="2039144" y="2191545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8" name="Line 56"/>
          <p:cNvSpPr>
            <a:spLocks noChangeShapeType="1"/>
          </p:cNvSpPr>
          <p:nvPr/>
        </p:nvSpPr>
        <p:spPr bwMode="auto">
          <a:xfrm rot="-5400000">
            <a:off x="2039144" y="1642270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49" name="Line 57"/>
          <p:cNvSpPr>
            <a:spLocks noChangeShapeType="1"/>
          </p:cNvSpPr>
          <p:nvPr/>
        </p:nvSpPr>
        <p:spPr bwMode="auto">
          <a:xfrm rot="-5400000">
            <a:off x="2039144" y="1094582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50" name="Line 58"/>
          <p:cNvSpPr>
            <a:spLocks noChangeShapeType="1"/>
          </p:cNvSpPr>
          <p:nvPr/>
        </p:nvSpPr>
        <p:spPr bwMode="auto">
          <a:xfrm rot="-5400000">
            <a:off x="2039144" y="545307"/>
            <a:ext cx="0" cy="128588"/>
          </a:xfrm>
          <a:prstGeom prst="line">
            <a:avLst/>
          </a:prstGeom>
          <a:noFill/>
          <a:ln w="28575">
            <a:solidFill>
              <a:srgbClr val="00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51" name="Text Box 59"/>
          <p:cNvSpPr txBox="1">
            <a:spLocks noChangeArrowheads="1"/>
          </p:cNvSpPr>
          <p:nvPr/>
        </p:nvSpPr>
        <p:spPr bwMode="auto">
          <a:xfrm>
            <a:off x="2103439" y="3173414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0.2</a:t>
            </a:r>
          </a:p>
        </p:txBody>
      </p:sp>
      <p:sp>
        <p:nvSpPr>
          <p:cNvPr id="8252" name="Text Box 60"/>
          <p:cNvSpPr txBox="1">
            <a:spLocks noChangeArrowheads="1"/>
          </p:cNvSpPr>
          <p:nvPr/>
        </p:nvSpPr>
        <p:spPr bwMode="auto">
          <a:xfrm>
            <a:off x="2103439" y="2628902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0.4</a:t>
            </a:r>
          </a:p>
        </p:txBody>
      </p:sp>
      <p:sp>
        <p:nvSpPr>
          <p:cNvPr id="8253" name="Text Box 61"/>
          <p:cNvSpPr txBox="1">
            <a:spLocks noChangeArrowheads="1"/>
          </p:cNvSpPr>
          <p:nvPr/>
        </p:nvSpPr>
        <p:spPr bwMode="auto">
          <a:xfrm>
            <a:off x="2103439" y="2084389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0.6</a:t>
            </a:r>
          </a:p>
        </p:txBody>
      </p:sp>
      <p:sp>
        <p:nvSpPr>
          <p:cNvPr id="8254" name="Text Box 62"/>
          <p:cNvSpPr txBox="1">
            <a:spLocks noChangeArrowheads="1"/>
          </p:cNvSpPr>
          <p:nvPr/>
        </p:nvSpPr>
        <p:spPr bwMode="auto">
          <a:xfrm>
            <a:off x="2103439" y="1541463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0.8</a:t>
            </a:r>
          </a:p>
        </p:txBody>
      </p:sp>
      <p:sp>
        <p:nvSpPr>
          <p:cNvPr id="8255" name="Text Box 63"/>
          <p:cNvSpPr txBox="1">
            <a:spLocks noChangeArrowheads="1"/>
          </p:cNvSpPr>
          <p:nvPr/>
        </p:nvSpPr>
        <p:spPr bwMode="auto">
          <a:xfrm>
            <a:off x="2103439" y="974726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1.0</a:t>
            </a:r>
          </a:p>
        </p:txBody>
      </p:sp>
      <p:sp>
        <p:nvSpPr>
          <p:cNvPr id="8256" name="Text Box 64"/>
          <p:cNvSpPr txBox="1">
            <a:spLocks noChangeArrowheads="1"/>
          </p:cNvSpPr>
          <p:nvPr/>
        </p:nvSpPr>
        <p:spPr bwMode="auto">
          <a:xfrm>
            <a:off x="2103439" y="430214"/>
            <a:ext cx="446432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1.2</a:t>
            </a:r>
          </a:p>
        </p:txBody>
      </p:sp>
      <p:sp>
        <p:nvSpPr>
          <p:cNvPr id="8257" name="Text Box 65"/>
          <p:cNvSpPr txBox="1">
            <a:spLocks noChangeArrowheads="1"/>
          </p:cNvSpPr>
          <p:nvPr/>
        </p:nvSpPr>
        <p:spPr bwMode="auto">
          <a:xfrm>
            <a:off x="1585913" y="0"/>
            <a:ext cx="29911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003399"/>
                </a:solidFill>
                <a:latin typeface="Arial" charset="0"/>
              </a:rPr>
              <a:t>P</a:t>
            </a:r>
          </a:p>
        </p:txBody>
      </p:sp>
      <p:sp>
        <p:nvSpPr>
          <p:cNvPr id="8258" name="Text Box 66"/>
          <p:cNvSpPr txBox="1">
            <a:spLocks noChangeArrowheads="1"/>
          </p:cNvSpPr>
          <p:nvPr/>
        </p:nvSpPr>
        <p:spPr bwMode="auto">
          <a:xfrm>
            <a:off x="2143126" y="0"/>
            <a:ext cx="795842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99"/>
                </a:solidFill>
                <a:latin typeface="Arial" charset="0"/>
              </a:rPr>
              <a:t>(atm)</a:t>
            </a:r>
          </a:p>
        </p:txBody>
      </p:sp>
      <p:sp>
        <p:nvSpPr>
          <p:cNvPr id="8259" name="Line 67"/>
          <p:cNvSpPr>
            <a:spLocks noChangeShapeType="1"/>
          </p:cNvSpPr>
          <p:nvPr/>
        </p:nvSpPr>
        <p:spPr bwMode="auto">
          <a:xfrm>
            <a:off x="2614613" y="1163637"/>
            <a:ext cx="4200525" cy="0"/>
          </a:xfrm>
          <a:prstGeom prst="line">
            <a:avLst/>
          </a:prstGeom>
          <a:noFill/>
          <a:ln w="38100">
            <a:solidFill>
              <a:srgbClr val="A5002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0" name="Freeform 68"/>
          <p:cNvSpPr>
            <a:spLocks/>
          </p:cNvSpPr>
          <p:nvPr/>
        </p:nvSpPr>
        <p:spPr bwMode="auto">
          <a:xfrm>
            <a:off x="2430463" y="769939"/>
            <a:ext cx="1543050" cy="2879725"/>
          </a:xfrm>
          <a:custGeom>
            <a:avLst/>
            <a:gdLst>
              <a:gd name="T0" fmla="*/ 0 w 1729"/>
              <a:gd name="T1" fmla="*/ 3022 h 3022"/>
              <a:gd name="T2" fmla="*/ 1111 w 1729"/>
              <a:gd name="T3" fmla="*/ 2309 h 3022"/>
              <a:gd name="T4" fmla="*/ 1529 w 1729"/>
              <a:gd name="T5" fmla="*/ 1382 h 3022"/>
              <a:gd name="T6" fmla="*/ 1729 w 1729"/>
              <a:gd name="T7" fmla="*/ 0 h 30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29" h="3022">
                <a:moveTo>
                  <a:pt x="0" y="3022"/>
                </a:moveTo>
                <a:cubicBezTo>
                  <a:pt x="185" y="2903"/>
                  <a:pt x="856" y="2582"/>
                  <a:pt x="1111" y="2309"/>
                </a:cubicBezTo>
                <a:cubicBezTo>
                  <a:pt x="1366" y="2036"/>
                  <a:pt x="1426" y="1767"/>
                  <a:pt x="1529" y="1382"/>
                </a:cubicBezTo>
                <a:cubicBezTo>
                  <a:pt x="1632" y="997"/>
                  <a:pt x="1687" y="288"/>
                  <a:pt x="1729" y="0"/>
                </a:cubicBezTo>
              </a:path>
            </a:pathLst>
          </a:custGeom>
          <a:noFill/>
          <a:ln w="38100" cmpd="sng">
            <a:solidFill>
              <a:srgbClr val="CC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1" name="Freeform 69"/>
          <p:cNvSpPr>
            <a:spLocks/>
          </p:cNvSpPr>
          <p:nvPr/>
        </p:nvSpPr>
        <p:spPr bwMode="auto">
          <a:xfrm>
            <a:off x="2879726" y="623888"/>
            <a:ext cx="2316163" cy="3001963"/>
          </a:xfrm>
          <a:custGeom>
            <a:avLst/>
            <a:gdLst>
              <a:gd name="T0" fmla="*/ 0 w 2531"/>
              <a:gd name="T1" fmla="*/ 3127 h 3127"/>
              <a:gd name="T2" fmla="*/ 1640 w 2531"/>
              <a:gd name="T3" fmla="*/ 2581 h 3127"/>
              <a:gd name="T4" fmla="*/ 2186 w 2531"/>
              <a:gd name="T5" fmla="*/ 1545 h 3127"/>
              <a:gd name="T6" fmla="*/ 2531 w 2531"/>
              <a:gd name="T7" fmla="*/ 0 h 31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531" h="3127">
                <a:moveTo>
                  <a:pt x="0" y="3127"/>
                </a:moveTo>
                <a:cubicBezTo>
                  <a:pt x="273" y="3036"/>
                  <a:pt x="1276" y="2845"/>
                  <a:pt x="1640" y="2581"/>
                </a:cubicBezTo>
                <a:cubicBezTo>
                  <a:pt x="2004" y="2317"/>
                  <a:pt x="2038" y="1975"/>
                  <a:pt x="2186" y="1545"/>
                </a:cubicBezTo>
                <a:cubicBezTo>
                  <a:pt x="2334" y="1115"/>
                  <a:pt x="2459" y="322"/>
                  <a:pt x="2531" y="0"/>
                </a:cubicBezTo>
              </a:path>
            </a:pathLst>
          </a:custGeom>
          <a:noFill/>
          <a:ln w="38100" cmpd="sng">
            <a:solidFill>
              <a:srgbClr val="0000CC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2" name="Freeform 70"/>
          <p:cNvSpPr>
            <a:spLocks/>
          </p:cNvSpPr>
          <p:nvPr/>
        </p:nvSpPr>
        <p:spPr bwMode="auto">
          <a:xfrm>
            <a:off x="3240088" y="727076"/>
            <a:ext cx="2768600" cy="2886075"/>
          </a:xfrm>
          <a:custGeom>
            <a:avLst/>
            <a:gdLst>
              <a:gd name="T0" fmla="*/ 0 w 3091"/>
              <a:gd name="T1" fmla="*/ 3054 h 3054"/>
              <a:gd name="T2" fmla="*/ 1873 w 3091"/>
              <a:gd name="T3" fmla="*/ 2636 h 3054"/>
              <a:gd name="T4" fmla="*/ 2673 w 3091"/>
              <a:gd name="T5" fmla="*/ 1654 h 3054"/>
              <a:gd name="T6" fmla="*/ 3091 w 3091"/>
              <a:gd name="T7" fmla="*/ 0 h 30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091" h="3054">
                <a:moveTo>
                  <a:pt x="0" y="3054"/>
                </a:moveTo>
                <a:cubicBezTo>
                  <a:pt x="312" y="2984"/>
                  <a:pt x="1427" y="2869"/>
                  <a:pt x="1873" y="2636"/>
                </a:cubicBezTo>
                <a:cubicBezTo>
                  <a:pt x="2319" y="2403"/>
                  <a:pt x="2470" y="2093"/>
                  <a:pt x="2673" y="1654"/>
                </a:cubicBezTo>
                <a:cubicBezTo>
                  <a:pt x="2876" y="1215"/>
                  <a:pt x="3004" y="345"/>
                  <a:pt x="3091" y="0"/>
                </a:cubicBezTo>
              </a:path>
            </a:pathLst>
          </a:custGeom>
          <a:noFill/>
          <a:ln w="38100" cmpd="sng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3" name="Oval 71"/>
          <p:cNvSpPr>
            <a:spLocks noChangeArrowheads="1"/>
          </p:cNvSpPr>
          <p:nvPr/>
        </p:nvSpPr>
        <p:spPr bwMode="auto">
          <a:xfrm>
            <a:off x="3951288" y="731839"/>
            <a:ext cx="42862" cy="46037"/>
          </a:xfrm>
          <a:prstGeom prst="ellipse">
            <a:avLst/>
          </a:prstGeom>
          <a:solidFill>
            <a:srgbClr val="CC3300"/>
          </a:solidFill>
          <a:ln w="9525">
            <a:solidFill>
              <a:srgbClr val="CC33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4" name="Oval 72"/>
          <p:cNvSpPr>
            <a:spLocks noChangeArrowheads="1"/>
          </p:cNvSpPr>
          <p:nvPr/>
        </p:nvSpPr>
        <p:spPr bwMode="auto">
          <a:xfrm>
            <a:off x="5178426" y="604839"/>
            <a:ext cx="42863" cy="46037"/>
          </a:xfrm>
          <a:prstGeom prst="ellipse">
            <a:avLst/>
          </a:prstGeom>
          <a:solidFill>
            <a:schemeClr val="accent2"/>
          </a:solidFill>
          <a:ln w="9525">
            <a:solidFill>
              <a:srgbClr val="0033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5" name="Oval 73"/>
          <p:cNvSpPr>
            <a:spLocks noChangeArrowheads="1"/>
          </p:cNvSpPr>
          <p:nvPr/>
        </p:nvSpPr>
        <p:spPr bwMode="auto">
          <a:xfrm>
            <a:off x="5989638" y="715964"/>
            <a:ext cx="42862" cy="46037"/>
          </a:xfrm>
          <a:prstGeom prst="ellipse">
            <a:avLst/>
          </a:prstGeom>
          <a:solidFill>
            <a:srgbClr val="008000"/>
          </a:solidFill>
          <a:ln w="9525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66" name="Text Box 74"/>
          <p:cNvSpPr txBox="1">
            <a:spLocks noChangeArrowheads="1"/>
          </p:cNvSpPr>
          <p:nvPr/>
        </p:nvSpPr>
        <p:spPr bwMode="auto">
          <a:xfrm>
            <a:off x="3429001" y="542926"/>
            <a:ext cx="559103" cy="361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>
                <a:solidFill>
                  <a:srgbClr val="CC3300"/>
                </a:solidFill>
                <a:latin typeface="Arial" charset="0"/>
              </a:rPr>
              <a:t>CS</a:t>
            </a:r>
            <a:r>
              <a:rPr lang="it-IT" sz="2000" baseline="-25000">
                <a:solidFill>
                  <a:srgbClr val="CC3300"/>
                </a:solidFill>
                <a:latin typeface="Arial" charset="0"/>
              </a:rPr>
              <a:t>2</a:t>
            </a:r>
            <a:endParaRPr lang="it-IT" sz="2000">
              <a:solidFill>
                <a:srgbClr val="CC3300"/>
              </a:solidFill>
              <a:latin typeface="Arial" charset="0"/>
            </a:endParaRPr>
          </a:p>
        </p:txBody>
      </p: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4910139" y="217489"/>
            <a:ext cx="636587" cy="566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>
                <a:solidFill>
                  <a:srgbClr val="0000CC"/>
                </a:solidFill>
                <a:latin typeface="Arial" charset="0"/>
              </a:rPr>
              <a:t>C</a:t>
            </a:r>
            <a:r>
              <a:rPr lang="it-IT" sz="2000" baseline="-25000">
                <a:solidFill>
                  <a:srgbClr val="0000CC"/>
                </a:solidFill>
                <a:latin typeface="Arial" charset="0"/>
              </a:rPr>
              <a:t>6</a:t>
            </a:r>
            <a:r>
              <a:rPr lang="it-IT" sz="2000">
                <a:solidFill>
                  <a:srgbClr val="0000CC"/>
                </a:solidFill>
                <a:latin typeface="Arial" charset="0"/>
              </a:rPr>
              <a:t>H</a:t>
            </a:r>
            <a:r>
              <a:rPr lang="it-IT" sz="2000" baseline="-25000">
                <a:solidFill>
                  <a:srgbClr val="0000CC"/>
                </a:solidFill>
                <a:latin typeface="Arial" charset="0"/>
              </a:rPr>
              <a:t>6</a:t>
            </a:r>
            <a:endParaRPr lang="it-IT" sz="2000">
              <a:solidFill>
                <a:srgbClr val="0000CC"/>
              </a:solidFill>
              <a:latin typeface="Arial" charset="0"/>
            </a:endParaRPr>
          </a:p>
        </p:txBody>
      </p:sp>
      <p:sp>
        <p:nvSpPr>
          <p:cNvPr id="8268" name="Text Box 76"/>
          <p:cNvSpPr txBox="1">
            <a:spLocks noChangeArrowheads="1"/>
          </p:cNvSpPr>
          <p:nvPr/>
        </p:nvSpPr>
        <p:spPr bwMode="auto">
          <a:xfrm>
            <a:off x="6037264" y="541340"/>
            <a:ext cx="558800" cy="669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000">
                <a:solidFill>
                  <a:srgbClr val="008000"/>
                </a:solidFill>
                <a:latin typeface="Arial" charset="0"/>
              </a:rPr>
              <a:t>H</a:t>
            </a:r>
            <a:r>
              <a:rPr lang="it-IT" sz="2000" baseline="-25000">
                <a:solidFill>
                  <a:srgbClr val="008000"/>
                </a:solidFill>
                <a:latin typeface="Arial" charset="0"/>
              </a:rPr>
              <a:t>2</a:t>
            </a:r>
            <a:r>
              <a:rPr lang="it-IT" sz="2000">
                <a:solidFill>
                  <a:srgbClr val="008000"/>
                </a:solidFill>
                <a:latin typeface="Arial" charset="0"/>
              </a:rPr>
              <a:t>O</a:t>
            </a:r>
          </a:p>
        </p:txBody>
      </p:sp>
      <p:sp>
        <p:nvSpPr>
          <p:cNvPr id="8269" name="Text Box 77"/>
          <p:cNvSpPr txBox="1">
            <a:spLocks noChangeArrowheads="1"/>
          </p:cNvSpPr>
          <p:nvPr/>
        </p:nvSpPr>
        <p:spPr bwMode="auto">
          <a:xfrm>
            <a:off x="6129339" y="3200400"/>
            <a:ext cx="205937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 b="1">
                <a:solidFill>
                  <a:srgbClr val="003399"/>
                </a:solidFill>
                <a:latin typeface="Arial" charset="0"/>
              </a:rPr>
              <a:t>t</a:t>
            </a:r>
          </a:p>
        </p:txBody>
      </p:sp>
      <p:sp>
        <p:nvSpPr>
          <p:cNvPr id="8270" name="Text Box 78"/>
          <p:cNvSpPr txBox="1">
            <a:spLocks noChangeArrowheads="1"/>
          </p:cNvSpPr>
          <p:nvPr/>
        </p:nvSpPr>
        <p:spPr bwMode="auto">
          <a:xfrm>
            <a:off x="6242050" y="3200400"/>
            <a:ext cx="635116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003399"/>
                </a:solidFill>
                <a:latin typeface="Arial" charset="0"/>
              </a:rPr>
              <a:t>(°C)</a:t>
            </a: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3092450" y="4443414"/>
            <a:ext cx="2678144" cy="392411"/>
          </a:xfrm>
          <a:prstGeom prst="rect">
            <a:avLst/>
          </a:prstGeom>
          <a:noFill/>
          <a:ln w="9525">
            <a:solidFill>
              <a:srgbClr val="A5002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200" b="1">
                <a:solidFill>
                  <a:srgbClr val="003399"/>
                </a:solidFill>
                <a:latin typeface="Arial" charset="0"/>
              </a:rPr>
              <a:t>Punti di ebollizione</a:t>
            </a:r>
            <a:endParaRPr lang="it-IT" sz="22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272" name="Text Box 80"/>
          <p:cNvSpPr txBox="1">
            <a:spLocks noChangeArrowheads="1"/>
          </p:cNvSpPr>
          <p:nvPr/>
        </p:nvSpPr>
        <p:spPr bwMode="auto">
          <a:xfrm>
            <a:off x="2205671" y="5897564"/>
            <a:ext cx="843285" cy="30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HF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H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it-IT" sz="1900">
                <a:solidFill>
                  <a:srgbClr val="003399"/>
                </a:solidFill>
                <a:latin typeface="Arial" charset="0"/>
              </a:rPr>
              <a:t>O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CdCl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2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NH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3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CCl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2</a:t>
            </a:r>
            <a:r>
              <a:rPr lang="it-IT" sz="1900">
                <a:solidFill>
                  <a:srgbClr val="003399"/>
                </a:solidFill>
                <a:latin typeface="Arial" charset="0"/>
              </a:rPr>
              <a:t>F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2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CCl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4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C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6</a:t>
            </a:r>
            <a:r>
              <a:rPr lang="it-IT" sz="1900">
                <a:solidFill>
                  <a:srgbClr val="003399"/>
                </a:solidFill>
                <a:latin typeface="Arial" charset="0"/>
              </a:rPr>
              <a:t>H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6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CH</a:t>
            </a:r>
            <a:r>
              <a:rPr lang="it-IT" sz="1900" baseline="-25000">
                <a:solidFill>
                  <a:srgbClr val="003399"/>
                </a:solidFill>
                <a:latin typeface="Arial" charset="0"/>
              </a:rPr>
              <a:t>4</a:t>
            </a:r>
            <a:endParaRPr lang="it-IT" sz="1900">
              <a:solidFill>
                <a:srgbClr val="003399"/>
              </a:solidFill>
              <a:latin typeface="Arial" charset="0"/>
            </a:endParaRPr>
          </a:p>
        </p:txBody>
      </p:sp>
      <p:sp>
        <p:nvSpPr>
          <p:cNvPr id="8273" name="Text Box 81"/>
          <p:cNvSpPr txBox="1">
            <a:spLocks noChangeArrowheads="1"/>
          </p:cNvSpPr>
          <p:nvPr/>
        </p:nvSpPr>
        <p:spPr bwMode="auto">
          <a:xfrm>
            <a:off x="3685611" y="5897564"/>
            <a:ext cx="1069517" cy="30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+ 19,4°C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100,0°C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770°C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- 33,5°C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- 30°C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76,7°C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80,1°C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- 161°C</a:t>
            </a:r>
          </a:p>
        </p:txBody>
      </p:sp>
      <p:sp>
        <p:nvSpPr>
          <p:cNvPr id="8274" name="Text Box 82"/>
          <p:cNvSpPr txBox="1">
            <a:spLocks noChangeArrowheads="1"/>
          </p:cNvSpPr>
          <p:nvPr/>
        </p:nvSpPr>
        <p:spPr bwMode="auto">
          <a:xfrm>
            <a:off x="5517414" y="5897564"/>
            <a:ext cx="941277" cy="308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- 40°C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42,5°C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970°C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- 73°C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- 72°C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19,8°C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18,2°C</a:t>
            </a:r>
          </a:p>
          <a:p>
            <a:pPr algn="ctr">
              <a:lnSpc>
                <a:spcPct val="130000"/>
              </a:lnSpc>
            </a:pPr>
            <a:r>
              <a:rPr lang="it-IT" sz="1900">
                <a:solidFill>
                  <a:srgbClr val="003399"/>
                </a:solidFill>
                <a:latin typeface="Arial" charset="0"/>
              </a:rPr>
              <a:t>- 186°C</a:t>
            </a:r>
          </a:p>
        </p:txBody>
      </p:sp>
      <p:sp>
        <p:nvSpPr>
          <p:cNvPr id="8275" name="Text Box 83"/>
          <p:cNvSpPr txBox="1">
            <a:spLocks noChangeArrowheads="1"/>
          </p:cNvSpPr>
          <p:nvPr/>
        </p:nvSpPr>
        <p:spPr bwMode="auto">
          <a:xfrm>
            <a:off x="2100264" y="5132389"/>
            <a:ext cx="1123625" cy="346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900">
                <a:solidFill>
                  <a:srgbClr val="003399"/>
                </a:solidFill>
                <a:latin typeface="Arial" charset="0"/>
              </a:rPr>
              <a:t>Sostanza</a:t>
            </a:r>
          </a:p>
        </p:txBody>
      </p:sp>
      <p:sp>
        <p:nvSpPr>
          <p:cNvPr id="8276" name="Text Box 84"/>
          <p:cNvSpPr txBox="1">
            <a:spLocks noChangeArrowheads="1"/>
          </p:cNvSpPr>
          <p:nvPr/>
        </p:nvSpPr>
        <p:spPr bwMode="auto">
          <a:xfrm>
            <a:off x="3461181" y="4987926"/>
            <a:ext cx="1518377" cy="6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>
                <a:solidFill>
                  <a:srgbClr val="003399"/>
                </a:solidFill>
                <a:latin typeface="Arial" charset="0"/>
              </a:rPr>
              <a:t>P.e. normale</a:t>
            </a:r>
          </a:p>
          <a:p>
            <a:pPr algn="ctr"/>
            <a:r>
              <a:rPr lang="it-IT" sz="1900">
                <a:solidFill>
                  <a:srgbClr val="003399"/>
                </a:solidFill>
                <a:latin typeface="Arial" charset="0"/>
              </a:rPr>
              <a:t>(a P = 1 atm)</a:t>
            </a:r>
          </a:p>
        </p:txBody>
      </p:sp>
      <p:sp>
        <p:nvSpPr>
          <p:cNvPr id="8277" name="Text Box 85"/>
          <p:cNvSpPr txBox="1">
            <a:spLocks noChangeArrowheads="1"/>
          </p:cNvSpPr>
          <p:nvPr/>
        </p:nvSpPr>
        <p:spPr bwMode="auto">
          <a:xfrm>
            <a:off x="5241453" y="4987926"/>
            <a:ext cx="1491608" cy="638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900">
                <a:solidFill>
                  <a:srgbClr val="003399"/>
                </a:solidFill>
                <a:latin typeface="Arial" charset="0"/>
              </a:rPr>
              <a:t>P.e. a</a:t>
            </a:r>
          </a:p>
          <a:p>
            <a:pPr algn="ctr"/>
            <a:r>
              <a:rPr lang="it-IT" sz="1900">
                <a:solidFill>
                  <a:srgbClr val="003399"/>
                </a:solidFill>
                <a:latin typeface="Arial" charset="0"/>
              </a:rPr>
              <a:t>P = 0,01 atm</a:t>
            </a:r>
          </a:p>
        </p:txBody>
      </p:sp>
      <p:sp>
        <p:nvSpPr>
          <p:cNvPr id="8278" name="Line 86"/>
          <p:cNvSpPr>
            <a:spLocks noChangeShapeType="1"/>
          </p:cNvSpPr>
          <p:nvPr/>
        </p:nvSpPr>
        <p:spPr bwMode="auto">
          <a:xfrm>
            <a:off x="1993901" y="5761039"/>
            <a:ext cx="4778375" cy="0"/>
          </a:xfrm>
          <a:prstGeom prst="line">
            <a:avLst/>
          </a:prstGeom>
          <a:noFill/>
          <a:ln w="19050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79" name="Line 87"/>
          <p:cNvSpPr>
            <a:spLocks noChangeShapeType="1"/>
          </p:cNvSpPr>
          <p:nvPr/>
        </p:nvSpPr>
        <p:spPr bwMode="auto">
          <a:xfrm>
            <a:off x="3257550" y="4846639"/>
            <a:ext cx="0" cy="42291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8280" name="Line 88"/>
          <p:cNvSpPr>
            <a:spLocks noChangeShapeType="1"/>
          </p:cNvSpPr>
          <p:nvPr/>
        </p:nvSpPr>
        <p:spPr bwMode="auto">
          <a:xfrm>
            <a:off x="5186363" y="4868863"/>
            <a:ext cx="0" cy="4229100"/>
          </a:xfrm>
          <a:prstGeom prst="line">
            <a:avLst/>
          </a:prstGeom>
          <a:noFill/>
          <a:ln w="9525">
            <a:solidFill>
              <a:srgbClr val="A5002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233620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Line 2"/>
          <p:cNvSpPr>
            <a:spLocks noChangeShapeType="1"/>
          </p:cNvSpPr>
          <p:nvPr/>
        </p:nvSpPr>
        <p:spPr bwMode="auto">
          <a:xfrm>
            <a:off x="5272088" y="5026026"/>
            <a:ext cx="0" cy="593725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5413375" y="5583239"/>
            <a:ext cx="171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5526088" y="5588000"/>
            <a:ext cx="171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281613" y="5567363"/>
            <a:ext cx="171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5281614" y="5553075"/>
            <a:ext cx="889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283200" y="5600700"/>
            <a:ext cx="171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4" name="Line 8"/>
          <p:cNvSpPr>
            <a:spLocks noChangeShapeType="1"/>
          </p:cNvSpPr>
          <p:nvPr/>
        </p:nvSpPr>
        <p:spPr bwMode="auto">
          <a:xfrm>
            <a:off x="5614988" y="5602288"/>
            <a:ext cx="171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5" name="Line 9"/>
          <p:cNvSpPr>
            <a:spLocks noChangeShapeType="1"/>
          </p:cNvSpPr>
          <p:nvPr/>
        </p:nvSpPr>
        <p:spPr bwMode="auto">
          <a:xfrm>
            <a:off x="5618163" y="5597525"/>
            <a:ext cx="171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6" name="Line 10"/>
          <p:cNvSpPr>
            <a:spLocks noChangeShapeType="1"/>
          </p:cNvSpPr>
          <p:nvPr/>
        </p:nvSpPr>
        <p:spPr bwMode="auto">
          <a:xfrm>
            <a:off x="5438775" y="5602288"/>
            <a:ext cx="171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7" name="Line 11"/>
          <p:cNvSpPr>
            <a:spLocks noChangeShapeType="1"/>
          </p:cNvSpPr>
          <p:nvPr/>
        </p:nvSpPr>
        <p:spPr bwMode="auto">
          <a:xfrm>
            <a:off x="5451475" y="5597525"/>
            <a:ext cx="171450" cy="0"/>
          </a:xfrm>
          <a:prstGeom prst="line">
            <a:avLst/>
          </a:prstGeom>
          <a:noFill/>
          <a:ln w="952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8" name="Line 12"/>
          <p:cNvSpPr>
            <a:spLocks noChangeShapeType="1"/>
          </p:cNvSpPr>
          <p:nvPr/>
        </p:nvSpPr>
        <p:spPr bwMode="auto">
          <a:xfrm>
            <a:off x="5441950" y="5592763"/>
            <a:ext cx="171450" cy="0"/>
          </a:xfrm>
          <a:prstGeom prst="line">
            <a:avLst/>
          </a:prstGeom>
          <a:noFill/>
          <a:ln w="1905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29" name="Line 13"/>
          <p:cNvSpPr>
            <a:spLocks noChangeShapeType="1"/>
          </p:cNvSpPr>
          <p:nvPr/>
        </p:nvSpPr>
        <p:spPr bwMode="auto">
          <a:xfrm>
            <a:off x="5281613" y="5581651"/>
            <a:ext cx="171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5281613" y="5594351"/>
            <a:ext cx="17145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666750" y="1158875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2" name="Line 16"/>
          <p:cNvSpPr>
            <a:spLocks noChangeShapeType="1"/>
          </p:cNvSpPr>
          <p:nvPr/>
        </p:nvSpPr>
        <p:spPr bwMode="auto">
          <a:xfrm>
            <a:off x="1535113" y="1158875"/>
            <a:ext cx="0" cy="10287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3" name="Line 17"/>
          <p:cNvSpPr>
            <a:spLocks noChangeShapeType="1"/>
          </p:cNvSpPr>
          <p:nvPr/>
        </p:nvSpPr>
        <p:spPr bwMode="auto">
          <a:xfrm rot="5400000">
            <a:off x="1100932" y="1727996"/>
            <a:ext cx="0" cy="89058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4" name="Freeform 18"/>
          <p:cNvSpPr>
            <a:spLocks/>
          </p:cNvSpPr>
          <p:nvPr/>
        </p:nvSpPr>
        <p:spPr bwMode="auto">
          <a:xfrm>
            <a:off x="676276" y="1744663"/>
            <a:ext cx="847725" cy="42863"/>
          </a:xfrm>
          <a:custGeom>
            <a:avLst/>
            <a:gdLst>
              <a:gd name="T0" fmla="*/ 0 w 594"/>
              <a:gd name="T1" fmla="*/ 21 h 26"/>
              <a:gd name="T2" fmla="*/ 39 w 594"/>
              <a:gd name="T3" fmla="*/ 24 h 26"/>
              <a:gd name="T4" fmla="*/ 89 w 594"/>
              <a:gd name="T5" fmla="*/ 8 h 26"/>
              <a:gd name="T6" fmla="*/ 180 w 594"/>
              <a:gd name="T7" fmla="*/ 26 h 26"/>
              <a:gd name="T8" fmla="*/ 248 w 594"/>
              <a:gd name="T9" fmla="*/ 11 h 26"/>
              <a:gd name="T10" fmla="*/ 323 w 594"/>
              <a:gd name="T11" fmla="*/ 23 h 26"/>
              <a:gd name="T12" fmla="*/ 407 w 594"/>
              <a:gd name="T13" fmla="*/ 0 h 26"/>
              <a:gd name="T14" fmla="*/ 468 w 594"/>
              <a:gd name="T15" fmla="*/ 26 h 26"/>
              <a:gd name="T16" fmla="*/ 539 w 594"/>
              <a:gd name="T17" fmla="*/ 6 h 26"/>
              <a:gd name="T18" fmla="*/ 594 w 594"/>
              <a:gd name="T19" fmla="*/ 24 h 2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594" h="26">
                <a:moveTo>
                  <a:pt x="0" y="21"/>
                </a:moveTo>
                <a:lnTo>
                  <a:pt x="39" y="24"/>
                </a:lnTo>
                <a:lnTo>
                  <a:pt x="89" y="8"/>
                </a:lnTo>
                <a:lnTo>
                  <a:pt x="180" y="26"/>
                </a:lnTo>
                <a:lnTo>
                  <a:pt x="248" y="11"/>
                </a:lnTo>
                <a:lnTo>
                  <a:pt x="323" y="23"/>
                </a:lnTo>
                <a:lnTo>
                  <a:pt x="407" y="0"/>
                </a:lnTo>
                <a:lnTo>
                  <a:pt x="468" y="26"/>
                </a:lnTo>
                <a:lnTo>
                  <a:pt x="539" y="6"/>
                </a:lnTo>
                <a:lnTo>
                  <a:pt x="594" y="24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5" name="Oval 19"/>
          <p:cNvSpPr>
            <a:spLocks noChangeArrowheads="1"/>
          </p:cNvSpPr>
          <p:nvPr/>
        </p:nvSpPr>
        <p:spPr bwMode="auto">
          <a:xfrm>
            <a:off x="817563" y="1936751"/>
            <a:ext cx="69850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6" name="Oval 20"/>
          <p:cNvSpPr>
            <a:spLocks noChangeArrowheads="1"/>
          </p:cNvSpPr>
          <p:nvPr/>
        </p:nvSpPr>
        <p:spPr bwMode="auto">
          <a:xfrm>
            <a:off x="687388" y="1793877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7" name="Oval 21"/>
          <p:cNvSpPr>
            <a:spLocks noChangeArrowheads="1"/>
          </p:cNvSpPr>
          <p:nvPr/>
        </p:nvSpPr>
        <p:spPr bwMode="auto">
          <a:xfrm>
            <a:off x="773113" y="1784351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8" name="Oval 22"/>
          <p:cNvSpPr>
            <a:spLocks noChangeArrowheads="1"/>
          </p:cNvSpPr>
          <p:nvPr/>
        </p:nvSpPr>
        <p:spPr bwMode="auto">
          <a:xfrm>
            <a:off x="733426" y="1884365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39" name="Oval 23"/>
          <p:cNvSpPr>
            <a:spLocks noChangeArrowheads="1"/>
          </p:cNvSpPr>
          <p:nvPr/>
        </p:nvSpPr>
        <p:spPr bwMode="auto">
          <a:xfrm>
            <a:off x="693738" y="1989139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0" name="Oval 24"/>
          <p:cNvSpPr>
            <a:spLocks noChangeArrowheads="1"/>
          </p:cNvSpPr>
          <p:nvPr/>
        </p:nvSpPr>
        <p:spPr bwMode="auto">
          <a:xfrm>
            <a:off x="762001" y="2054226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1" name="Oval 25"/>
          <p:cNvSpPr>
            <a:spLocks noChangeArrowheads="1"/>
          </p:cNvSpPr>
          <p:nvPr/>
        </p:nvSpPr>
        <p:spPr bwMode="auto">
          <a:xfrm>
            <a:off x="850900" y="2051051"/>
            <a:ext cx="66675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2" name="Oval 26"/>
          <p:cNvSpPr>
            <a:spLocks noChangeArrowheads="1"/>
          </p:cNvSpPr>
          <p:nvPr/>
        </p:nvSpPr>
        <p:spPr bwMode="auto">
          <a:xfrm>
            <a:off x="936626" y="2041526"/>
            <a:ext cx="66675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3" name="Oval 27"/>
          <p:cNvSpPr>
            <a:spLocks noChangeArrowheads="1"/>
          </p:cNvSpPr>
          <p:nvPr/>
        </p:nvSpPr>
        <p:spPr bwMode="auto">
          <a:xfrm>
            <a:off x="915988" y="1916114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4" name="Oval 28"/>
          <p:cNvSpPr>
            <a:spLocks noChangeArrowheads="1"/>
          </p:cNvSpPr>
          <p:nvPr/>
        </p:nvSpPr>
        <p:spPr bwMode="auto">
          <a:xfrm>
            <a:off x="869951" y="18351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5" name="Oval 29"/>
          <p:cNvSpPr>
            <a:spLocks noChangeArrowheads="1"/>
          </p:cNvSpPr>
          <p:nvPr/>
        </p:nvSpPr>
        <p:spPr bwMode="auto">
          <a:xfrm>
            <a:off x="966788" y="1771651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6" name="Oval 30"/>
          <p:cNvSpPr>
            <a:spLocks noChangeArrowheads="1"/>
          </p:cNvSpPr>
          <p:nvPr/>
        </p:nvSpPr>
        <p:spPr bwMode="auto">
          <a:xfrm>
            <a:off x="1049338" y="1879602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7" name="Oval 31"/>
          <p:cNvSpPr>
            <a:spLocks noChangeArrowheads="1"/>
          </p:cNvSpPr>
          <p:nvPr/>
        </p:nvSpPr>
        <p:spPr bwMode="auto">
          <a:xfrm>
            <a:off x="1135063" y="1811339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8" name="Oval 32"/>
          <p:cNvSpPr>
            <a:spLocks noChangeArrowheads="1"/>
          </p:cNvSpPr>
          <p:nvPr/>
        </p:nvSpPr>
        <p:spPr bwMode="auto">
          <a:xfrm>
            <a:off x="1055688" y="1782764"/>
            <a:ext cx="68262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49" name="Oval 33"/>
          <p:cNvSpPr>
            <a:spLocks noChangeArrowheads="1"/>
          </p:cNvSpPr>
          <p:nvPr/>
        </p:nvSpPr>
        <p:spPr bwMode="auto">
          <a:xfrm>
            <a:off x="1008064" y="1973264"/>
            <a:ext cx="66675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0" name="Oval 34"/>
          <p:cNvSpPr>
            <a:spLocks noChangeArrowheads="1"/>
          </p:cNvSpPr>
          <p:nvPr/>
        </p:nvSpPr>
        <p:spPr bwMode="auto">
          <a:xfrm>
            <a:off x="1069976" y="2058989"/>
            <a:ext cx="68263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1" name="Oval 35"/>
          <p:cNvSpPr>
            <a:spLocks noChangeArrowheads="1"/>
          </p:cNvSpPr>
          <p:nvPr/>
        </p:nvSpPr>
        <p:spPr bwMode="auto">
          <a:xfrm>
            <a:off x="1135063" y="2017714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2" name="Oval 36"/>
          <p:cNvSpPr>
            <a:spLocks noChangeArrowheads="1"/>
          </p:cNvSpPr>
          <p:nvPr/>
        </p:nvSpPr>
        <p:spPr bwMode="auto">
          <a:xfrm>
            <a:off x="1141413" y="1930401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3" name="Oval 37"/>
          <p:cNvSpPr>
            <a:spLocks noChangeArrowheads="1"/>
          </p:cNvSpPr>
          <p:nvPr/>
        </p:nvSpPr>
        <p:spPr bwMode="auto">
          <a:xfrm>
            <a:off x="1235076" y="1765302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4" name="Oval 38"/>
          <p:cNvSpPr>
            <a:spLocks noChangeArrowheads="1"/>
          </p:cNvSpPr>
          <p:nvPr/>
        </p:nvSpPr>
        <p:spPr bwMode="auto">
          <a:xfrm>
            <a:off x="1246188" y="1878013"/>
            <a:ext cx="69850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5" name="Oval 39"/>
          <p:cNvSpPr>
            <a:spLocks noChangeArrowheads="1"/>
          </p:cNvSpPr>
          <p:nvPr/>
        </p:nvSpPr>
        <p:spPr bwMode="auto">
          <a:xfrm>
            <a:off x="1335088" y="1811339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6" name="Oval 40"/>
          <p:cNvSpPr>
            <a:spLocks noChangeArrowheads="1"/>
          </p:cNvSpPr>
          <p:nvPr/>
        </p:nvSpPr>
        <p:spPr bwMode="auto">
          <a:xfrm>
            <a:off x="1406526" y="1778002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7" name="Oval 41"/>
          <p:cNvSpPr>
            <a:spLocks noChangeArrowheads="1"/>
          </p:cNvSpPr>
          <p:nvPr/>
        </p:nvSpPr>
        <p:spPr bwMode="auto">
          <a:xfrm>
            <a:off x="1460501" y="1844675"/>
            <a:ext cx="69850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8" name="Oval 42"/>
          <p:cNvSpPr>
            <a:spLocks noChangeArrowheads="1"/>
          </p:cNvSpPr>
          <p:nvPr/>
        </p:nvSpPr>
        <p:spPr bwMode="auto">
          <a:xfrm>
            <a:off x="1452563" y="1916114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59" name="Oval 43"/>
          <p:cNvSpPr>
            <a:spLocks noChangeArrowheads="1"/>
          </p:cNvSpPr>
          <p:nvPr/>
        </p:nvSpPr>
        <p:spPr bwMode="auto">
          <a:xfrm>
            <a:off x="1227138" y="1985965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0" name="Oval 44"/>
          <p:cNvSpPr>
            <a:spLocks noChangeArrowheads="1"/>
          </p:cNvSpPr>
          <p:nvPr/>
        </p:nvSpPr>
        <p:spPr bwMode="auto">
          <a:xfrm>
            <a:off x="1363663" y="1909765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1" name="Oval 45"/>
          <p:cNvSpPr>
            <a:spLocks noChangeArrowheads="1"/>
          </p:cNvSpPr>
          <p:nvPr/>
        </p:nvSpPr>
        <p:spPr bwMode="auto">
          <a:xfrm>
            <a:off x="1341438" y="2025651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2" name="Oval 46"/>
          <p:cNvSpPr>
            <a:spLocks noChangeArrowheads="1"/>
          </p:cNvSpPr>
          <p:nvPr/>
        </p:nvSpPr>
        <p:spPr bwMode="auto">
          <a:xfrm>
            <a:off x="1446213" y="2011365"/>
            <a:ext cx="69850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3" name="Oval 47"/>
          <p:cNvSpPr>
            <a:spLocks noChangeArrowheads="1"/>
          </p:cNvSpPr>
          <p:nvPr/>
        </p:nvSpPr>
        <p:spPr bwMode="auto">
          <a:xfrm>
            <a:off x="1260476" y="2068513"/>
            <a:ext cx="69850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4" name="Oval 48"/>
          <p:cNvSpPr>
            <a:spLocks noChangeArrowheads="1"/>
          </p:cNvSpPr>
          <p:nvPr/>
        </p:nvSpPr>
        <p:spPr bwMode="auto">
          <a:xfrm>
            <a:off x="1166813" y="2087565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5" name="Oval 49"/>
          <p:cNvSpPr>
            <a:spLocks noChangeArrowheads="1"/>
          </p:cNvSpPr>
          <p:nvPr/>
        </p:nvSpPr>
        <p:spPr bwMode="auto">
          <a:xfrm>
            <a:off x="1401764" y="2084390"/>
            <a:ext cx="66675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6" name="Oval 50"/>
          <p:cNvSpPr>
            <a:spLocks noChangeArrowheads="1"/>
          </p:cNvSpPr>
          <p:nvPr/>
        </p:nvSpPr>
        <p:spPr bwMode="auto">
          <a:xfrm>
            <a:off x="790576" y="1620838"/>
            <a:ext cx="68263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7" name="Oval 51"/>
          <p:cNvSpPr>
            <a:spLocks noChangeArrowheads="1"/>
          </p:cNvSpPr>
          <p:nvPr/>
        </p:nvSpPr>
        <p:spPr bwMode="auto">
          <a:xfrm>
            <a:off x="1130301" y="1611313"/>
            <a:ext cx="68263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8" name="Oval 52"/>
          <p:cNvSpPr>
            <a:spLocks noChangeArrowheads="1"/>
          </p:cNvSpPr>
          <p:nvPr/>
        </p:nvSpPr>
        <p:spPr bwMode="auto">
          <a:xfrm>
            <a:off x="1352551" y="1627190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69" name="Oval 53"/>
          <p:cNvSpPr>
            <a:spLocks noChangeArrowheads="1"/>
          </p:cNvSpPr>
          <p:nvPr/>
        </p:nvSpPr>
        <p:spPr bwMode="auto">
          <a:xfrm>
            <a:off x="998538" y="1400177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0" name="Oval 54"/>
          <p:cNvSpPr>
            <a:spLocks noChangeArrowheads="1"/>
          </p:cNvSpPr>
          <p:nvPr/>
        </p:nvSpPr>
        <p:spPr bwMode="auto">
          <a:xfrm>
            <a:off x="738189" y="1303339"/>
            <a:ext cx="69850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1" name="Oval 55"/>
          <p:cNvSpPr>
            <a:spLocks noChangeArrowheads="1"/>
          </p:cNvSpPr>
          <p:nvPr/>
        </p:nvSpPr>
        <p:spPr bwMode="auto">
          <a:xfrm>
            <a:off x="795339" y="1087439"/>
            <a:ext cx="69850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2" name="Oval 56"/>
          <p:cNvSpPr>
            <a:spLocks noChangeArrowheads="1"/>
          </p:cNvSpPr>
          <p:nvPr/>
        </p:nvSpPr>
        <p:spPr bwMode="auto">
          <a:xfrm>
            <a:off x="1330326" y="1149351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3" name="Oval 57"/>
          <p:cNvSpPr>
            <a:spLocks noChangeArrowheads="1"/>
          </p:cNvSpPr>
          <p:nvPr/>
        </p:nvSpPr>
        <p:spPr bwMode="auto">
          <a:xfrm>
            <a:off x="1420813" y="935039"/>
            <a:ext cx="68262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4" name="Oval 58"/>
          <p:cNvSpPr>
            <a:spLocks noChangeArrowheads="1"/>
          </p:cNvSpPr>
          <p:nvPr/>
        </p:nvSpPr>
        <p:spPr bwMode="auto">
          <a:xfrm>
            <a:off x="627063" y="906464"/>
            <a:ext cx="68262" cy="77787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5" name="Line 59"/>
          <p:cNvSpPr>
            <a:spLocks noChangeShapeType="1"/>
          </p:cNvSpPr>
          <p:nvPr/>
        </p:nvSpPr>
        <p:spPr bwMode="auto">
          <a:xfrm flipV="1">
            <a:off x="1160463" y="1382714"/>
            <a:ext cx="107950" cy="2508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6" name="Line 60"/>
          <p:cNvSpPr>
            <a:spLocks noChangeShapeType="1"/>
          </p:cNvSpPr>
          <p:nvPr/>
        </p:nvSpPr>
        <p:spPr bwMode="auto">
          <a:xfrm flipH="1" flipV="1">
            <a:off x="1336675" y="1377950"/>
            <a:ext cx="38100" cy="2603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7" name="Line 61"/>
          <p:cNvSpPr>
            <a:spLocks noChangeShapeType="1"/>
          </p:cNvSpPr>
          <p:nvPr/>
        </p:nvSpPr>
        <p:spPr bwMode="auto">
          <a:xfrm flipV="1">
            <a:off x="836613" y="1371600"/>
            <a:ext cx="106362" cy="2524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8" name="Line 62"/>
          <p:cNvSpPr>
            <a:spLocks noChangeShapeType="1"/>
          </p:cNvSpPr>
          <p:nvPr/>
        </p:nvSpPr>
        <p:spPr bwMode="auto">
          <a:xfrm flipV="1">
            <a:off x="1041401" y="1125538"/>
            <a:ext cx="127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79" name="Line 63"/>
          <p:cNvSpPr>
            <a:spLocks noChangeShapeType="1"/>
          </p:cNvSpPr>
          <p:nvPr/>
        </p:nvSpPr>
        <p:spPr bwMode="auto">
          <a:xfrm flipH="1" flipV="1">
            <a:off x="708026" y="1041401"/>
            <a:ext cx="58738" cy="266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0" name="Line 64"/>
          <p:cNvSpPr>
            <a:spLocks noChangeShapeType="1"/>
          </p:cNvSpPr>
          <p:nvPr/>
        </p:nvSpPr>
        <p:spPr bwMode="auto">
          <a:xfrm flipV="1">
            <a:off x="831851" y="814389"/>
            <a:ext cx="12700" cy="2714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1" name="Line 65"/>
          <p:cNvSpPr>
            <a:spLocks noChangeShapeType="1"/>
          </p:cNvSpPr>
          <p:nvPr/>
        </p:nvSpPr>
        <p:spPr bwMode="auto">
          <a:xfrm flipH="1" flipV="1">
            <a:off x="1203326" y="922339"/>
            <a:ext cx="138113" cy="242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2" name="Line 66"/>
          <p:cNvSpPr>
            <a:spLocks noChangeShapeType="1"/>
          </p:cNvSpPr>
          <p:nvPr/>
        </p:nvSpPr>
        <p:spPr bwMode="auto">
          <a:xfrm flipV="1">
            <a:off x="1465263" y="690563"/>
            <a:ext cx="171450" cy="2413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283" name="Line 67"/>
          <p:cNvSpPr>
            <a:spLocks noChangeShapeType="1"/>
          </p:cNvSpPr>
          <p:nvPr/>
        </p:nvSpPr>
        <p:spPr bwMode="auto">
          <a:xfrm flipH="1" flipV="1">
            <a:off x="514350" y="730251"/>
            <a:ext cx="133350" cy="1873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284" name="Group 68"/>
          <p:cNvGrpSpPr>
            <a:grpSpLocks/>
          </p:cNvGrpSpPr>
          <p:nvPr/>
        </p:nvGrpSpPr>
        <p:grpSpPr bwMode="auto">
          <a:xfrm>
            <a:off x="2486026" y="1147763"/>
            <a:ext cx="890588" cy="1027112"/>
            <a:chOff x="1224" y="1302"/>
            <a:chExt cx="624" cy="624"/>
          </a:xfrm>
        </p:grpSpPr>
        <p:sp>
          <p:nvSpPr>
            <p:cNvPr id="9285" name="Line 69"/>
            <p:cNvSpPr>
              <a:spLocks noChangeShapeType="1"/>
            </p:cNvSpPr>
            <p:nvPr/>
          </p:nvSpPr>
          <p:spPr bwMode="auto">
            <a:xfrm>
              <a:off x="1232" y="130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6" name="Line 70"/>
            <p:cNvSpPr>
              <a:spLocks noChangeShapeType="1"/>
            </p:cNvSpPr>
            <p:nvPr/>
          </p:nvSpPr>
          <p:spPr bwMode="auto">
            <a:xfrm>
              <a:off x="1840" y="1302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87" name="Line 71"/>
            <p:cNvSpPr>
              <a:spLocks noChangeShapeType="1"/>
            </p:cNvSpPr>
            <p:nvPr/>
          </p:nvSpPr>
          <p:spPr bwMode="auto">
            <a:xfrm rot="5400000">
              <a:off x="1536" y="1606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grpSp>
        <p:nvGrpSpPr>
          <p:cNvPr id="9288" name="Group 72"/>
          <p:cNvGrpSpPr>
            <a:grpSpLocks/>
          </p:cNvGrpSpPr>
          <p:nvPr/>
        </p:nvGrpSpPr>
        <p:grpSpPr bwMode="auto">
          <a:xfrm>
            <a:off x="4508501" y="1147763"/>
            <a:ext cx="942975" cy="971551"/>
            <a:chOff x="2202" y="1236"/>
            <a:chExt cx="720" cy="675"/>
          </a:xfrm>
        </p:grpSpPr>
        <p:sp>
          <p:nvSpPr>
            <p:cNvPr id="9289" name="Rectangle 73"/>
            <p:cNvSpPr>
              <a:spLocks noChangeArrowheads="1"/>
            </p:cNvSpPr>
            <p:nvPr/>
          </p:nvSpPr>
          <p:spPr bwMode="auto">
            <a:xfrm>
              <a:off x="2202" y="1236"/>
              <a:ext cx="720" cy="4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0" name="Line 74"/>
            <p:cNvSpPr>
              <a:spLocks noChangeShapeType="1"/>
            </p:cNvSpPr>
            <p:nvPr/>
          </p:nvSpPr>
          <p:spPr bwMode="auto">
            <a:xfrm>
              <a:off x="2258" y="128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1" name="Line 75"/>
            <p:cNvSpPr>
              <a:spLocks noChangeShapeType="1"/>
            </p:cNvSpPr>
            <p:nvPr/>
          </p:nvSpPr>
          <p:spPr bwMode="auto">
            <a:xfrm>
              <a:off x="2866" y="1287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2" name="Line 76"/>
            <p:cNvSpPr>
              <a:spLocks noChangeShapeType="1"/>
            </p:cNvSpPr>
            <p:nvPr/>
          </p:nvSpPr>
          <p:spPr bwMode="auto">
            <a:xfrm rot="5400000">
              <a:off x="2562" y="1591"/>
              <a:ext cx="0" cy="62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3" name="Oval 77"/>
            <p:cNvSpPr>
              <a:spLocks noChangeArrowheads="1"/>
            </p:cNvSpPr>
            <p:nvPr/>
          </p:nvSpPr>
          <p:spPr bwMode="auto">
            <a:xfrm>
              <a:off x="2364" y="175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4" name="Oval 78"/>
            <p:cNvSpPr>
              <a:spLocks noChangeArrowheads="1"/>
            </p:cNvSpPr>
            <p:nvPr/>
          </p:nvSpPr>
          <p:spPr bwMode="auto">
            <a:xfrm>
              <a:off x="2272" y="167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5" name="Oval 79"/>
            <p:cNvSpPr>
              <a:spLocks noChangeArrowheads="1"/>
            </p:cNvSpPr>
            <p:nvPr/>
          </p:nvSpPr>
          <p:spPr bwMode="auto">
            <a:xfrm>
              <a:off x="2332" y="16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6" name="Oval 80"/>
            <p:cNvSpPr>
              <a:spLocks noChangeArrowheads="1"/>
            </p:cNvSpPr>
            <p:nvPr/>
          </p:nvSpPr>
          <p:spPr bwMode="auto">
            <a:xfrm>
              <a:off x="2304" y="172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7" name="Oval 81"/>
            <p:cNvSpPr>
              <a:spLocks noChangeArrowheads="1"/>
            </p:cNvSpPr>
            <p:nvPr/>
          </p:nvSpPr>
          <p:spPr bwMode="auto">
            <a:xfrm>
              <a:off x="2276" y="179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8" name="Oval 82"/>
            <p:cNvSpPr>
              <a:spLocks noChangeArrowheads="1"/>
            </p:cNvSpPr>
            <p:nvPr/>
          </p:nvSpPr>
          <p:spPr bwMode="auto">
            <a:xfrm>
              <a:off x="2324" y="183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299" name="Oval 83"/>
            <p:cNvSpPr>
              <a:spLocks noChangeArrowheads="1"/>
            </p:cNvSpPr>
            <p:nvPr/>
          </p:nvSpPr>
          <p:spPr bwMode="auto">
            <a:xfrm>
              <a:off x="2386" y="182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0" name="Oval 84"/>
            <p:cNvSpPr>
              <a:spLocks noChangeArrowheads="1"/>
            </p:cNvSpPr>
            <p:nvPr/>
          </p:nvSpPr>
          <p:spPr bwMode="auto">
            <a:xfrm>
              <a:off x="2446" y="18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1" name="Oval 85"/>
            <p:cNvSpPr>
              <a:spLocks noChangeArrowheads="1"/>
            </p:cNvSpPr>
            <p:nvPr/>
          </p:nvSpPr>
          <p:spPr bwMode="auto">
            <a:xfrm>
              <a:off x="2432" y="17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2" name="Oval 86"/>
            <p:cNvSpPr>
              <a:spLocks noChangeArrowheads="1"/>
            </p:cNvSpPr>
            <p:nvPr/>
          </p:nvSpPr>
          <p:spPr bwMode="auto">
            <a:xfrm>
              <a:off x="2400" y="169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3" name="Oval 87"/>
            <p:cNvSpPr>
              <a:spLocks noChangeArrowheads="1"/>
            </p:cNvSpPr>
            <p:nvPr/>
          </p:nvSpPr>
          <p:spPr bwMode="auto">
            <a:xfrm>
              <a:off x="2468" y="165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4" name="Oval 88"/>
            <p:cNvSpPr>
              <a:spLocks noChangeArrowheads="1"/>
            </p:cNvSpPr>
            <p:nvPr/>
          </p:nvSpPr>
          <p:spPr bwMode="auto">
            <a:xfrm>
              <a:off x="2526" y="172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5" name="Oval 89"/>
            <p:cNvSpPr>
              <a:spLocks noChangeArrowheads="1"/>
            </p:cNvSpPr>
            <p:nvPr/>
          </p:nvSpPr>
          <p:spPr bwMode="auto">
            <a:xfrm>
              <a:off x="2586" y="16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6" name="Oval 90"/>
            <p:cNvSpPr>
              <a:spLocks noChangeArrowheads="1"/>
            </p:cNvSpPr>
            <p:nvPr/>
          </p:nvSpPr>
          <p:spPr bwMode="auto">
            <a:xfrm>
              <a:off x="2530" y="166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7" name="Oval 91"/>
            <p:cNvSpPr>
              <a:spLocks noChangeArrowheads="1"/>
            </p:cNvSpPr>
            <p:nvPr/>
          </p:nvSpPr>
          <p:spPr bwMode="auto">
            <a:xfrm>
              <a:off x="2496" y="178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8" name="Oval 92"/>
            <p:cNvSpPr>
              <a:spLocks noChangeArrowheads="1"/>
            </p:cNvSpPr>
            <p:nvPr/>
          </p:nvSpPr>
          <p:spPr bwMode="auto">
            <a:xfrm>
              <a:off x="2540" y="18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09" name="Oval 93"/>
            <p:cNvSpPr>
              <a:spLocks noChangeArrowheads="1"/>
            </p:cNvSpPr>
            <p:nvPr/>
          </p:nvSpPr>
          <p:spPr bwMode="auto">
            <a:xfrm>
              <a:off x="2586" y="180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0" name="Oval 94"/>
            <p:cNvSpPr>
              <a:spLocks noChangeArrowheads="1"/>
            </p:cNvSpPr>
            <p:nvPr/>
          </p:nvSpPr>
          <p:spPr bwMode="auto">
            <a:xfrm>
              <a:off x="2590" y="175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1" name="Oval 95"/>
            <p:cNvSpPr>
              <a:spLocks noChangeArrowheads="1"/>
            </p:cNvSpPr>
            <p:nvPr/>
          </p:nvSpPr>
          <p:spPr bwMode="auto">
            <a:xfrm>
              <a:off x="2656" y="165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2" name="Oval 96"/>
            <p:cNvSpPr>
              <a:spLocks noChangeArrowheads="1"/>
            </p:cNvSpPr>
            <p:nvPr/>
          </p:nvSpPr>
          <p:spPr bwMode="auto">
            <a:xfrm>
              <a:off x="2664" y="172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3" name="Oval 97"/>
            <p:cNvSpPr>
              <a:spLocks noChangeArrowheads="1"/>
            </p:cNvSpPr>
            <p:nvPr/>
          </p:nvSpPr>
          <p:spPr bwMode="auto">
            <a:xfrm>
              <a:off x="2726" y="168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4" name="Oval 98"/>
            <p:cNvSpPr>
              <a:spLocks noChangeArrowheads="1"/>
            </p:cNvSpPr>
            <p:nvPr/>
          </p:nvSpPr>
          <p:spPr bwMode="auto">
            <a:xfrm>
              <a:off x="2776" y="166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5" name="Oval 99"/>
            <p:cNvSpPr>
              <a:spLocks noChangeArrowheads="1"/>
            </p:cNvSpPr>
            <p:nvPr/>
          </p:nvSpPr>
          <p:spPr bwMode="auto">
            <a:xfrm>
              <a:off x="2814" y="170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6" name="Oval 100"/>
            <p:cNvSpPr>
              <a:spLocks noChangeArrowheads="1"/>
            </p:cNvSpPr>
            <p:nvPr/>
          </p:nvSpPr>
          <p:spPr bwMode="auto">
            <a:xfrm>
              <a:off x="2808" y="174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7" name="Oval 101"/>
            <p:cNvSpPr>
              <a:spLocks noChangeArrowheads="1"/>
            </p:cNvSpPr>
            <p:nvPr/>
          </p:nvSpPr>
          <p:spPr bwMode="auto">
            <a:xfrm>
              <a:off x="2650" y="178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8" name="Oval 102"/>
            <p:cNvSpPr>
              <a:spLocks noChangeArrowheads="1"/>
            </p:cNvSpPr>
            <p:nvPr/>
          </p:nvSpPr>
          <p:spPr bwMode="auto">
            <a:xfrm>
              <a:off x="2746" y="174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19" name="Oval 103"/>
            <p:cNvSpPr>
              <a:spLocks noChangeArrowheads="1"/>
            </p:cNvSpPr>
            <p:nvPr/>
          </p:nvSpPr>
          <p:spPr bwMode="auto">
            <a:xfrm>
              <a:off x="2730" y="18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0" name="Oval 104"/>
            <p:cNvSpPr>
              <a:spLocks noChangeArrowheads="1"/>
            </p:cNvSpPr>
            <p:nvPr/>
          </p:nvSpPr>
          <p:spPr bwMode="auto">
            <a:xfrm>
              <a:off x="2804" y="1805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1" name="Oval 105"/>
            <p:cNvSpPr>
              <a:spLocks noChangeArrowheads="1"/>
            </p:cNvSpPr>
            <p:nvPr/>
          </p:nvSpPr>
          <p:spPr bwMode="auto">
            <a:xfrm>
              <a:off x="2674" y="183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2" name="Oval 106"/>
            <p:cNvSpPr>
              <a:spLocks noChangeArrowheads="1"/>
            </p:cNvSpPr>
            <p:nvPr/>
          </p:nvSpPr>
          <p:spPr bwMode="auto">
            <a:xfrm>
              <a:off x="2608" y="185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3" name="Oval 107"/>
            <p:cNvSpPr>
              <a:spLocks noChangeArrowheads="1"/>
            </p:cNvSpPr>
            <p:nvPr/>
          </p:nvSpPr>
          <p:spPr bwMode="auto">
            <a:xfrm>
              <a:off x="2772" y="1849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4" name="Oval 108"/>
            <p:cNvSpPr>
              <a:spLocks noChangeArrowheads="1"/>
            </p:cNvSpPr>
            <p:nvPr/>
          </p:nvSpPr>
          <p:spPr bwMode="auto">
            <a:xfrm>
              <a:off x="2344" y="156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5" name="Oval 109"/>
            <p:cNvSpPr>
              <a:spLocks noChangeArrowheads="1"/>
            </p:cNvSpPr>
            <p:nvPr/>
          </p:nvSpPr>
          <p:spPr bwMode="auto">
            <a:xfrm>
              <a:off x="2582" y="156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6" name="Oval 110"/>
            <p:cNvSpPr>
              <a:spLocks noChangeArrowheads="1"/>
            </p:cNvSpPr>
            <p:nvPr/>
          </p:nvSpPr>
          <p:spPr bwMode="auto">
            <a:xfrm>
              <a:off x="2784" y="1571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7" name="Oval 111"/>
            <p:cNvSpPr>
              <a:spLocks noChangeArrowheads="1"/>
            </p:cNvSpPr>
            <p:nvPr/>
          </p:nvSpPr>
          <p:spPr bwMode="auto">
            <a:xfrm>
              <a:off x="2490" y="143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8" name="Oval 112"/>
            <p:cNvSpPr>
              <a:spLocks noChangeArrowheads="1"/>
            </p:cNvSpPr>
            <p:nvPr/>
          </p:nvSpPr>
          <p:spPr bwMode="auto">
            <a:xfrm>
              <a:off x="2287" y="1392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29" name="Oval 113"/>
            <p:cNvSpPr>
              <a:spLocks noChangeArrowheads="1"/>
            </p:cNvSpPr>
            <p:nvPr/>
          </p:nvSpPr>
          <p:spPr bwMode="auto">
            <a:xfrm>
              <a:off x="2737" y="129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0" name="Line 114"/>
            <p:cNvSpPr>
              <a:spLocks noChangeShapeType="1"/>
            </p:cNvSpPr>
            <p:nvPr/>
          </p:nvSpPr>
          <p:spPr bwMode="auto">
            <a:xfrm flipV="1">
              <a:off x="2604" y="1422"/>
              <a:ext cx="75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1" name="Freeform 115"/>
            <p:cNvSpPr>
              <a:spLocks/>
            </p:cNvSpPr>
            <p:nvPr/>
          </p:nvSpPr>
          <p:spPr bwMode="auto">
            <a:xfrm>
              <a:off x="2736" y="1422"/>
              <a:ext cx="114" cy="166"/>
            </a:xfrm>
            <a:custGeom>
              <a:avLst/>
              <a:gdLst>
                <a:gd name="T0" fmla="*/ 73 w 114"/>
                <a:gd name="T1" fmla="*/ 166 h 166"/>
                <a:gd name="T2" fmla="*/ 114 w 114"/>
                <a:gd name="T3" fmla="*/ 78 h 166"/>
                <a:gd name="T4" fmla="*/ 0 w 114"/>
                <a:gd name="T5" fmla="*/ 0 h 1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4" h="166">
                  <a:moveTo>
                    <a:pt x="73" y="166"/>
                  </a:moveTo>
                  <a:lnTo>
                    <a:pt x="114" y="78"/>
                  </a:lnTo>
                  <a:lnTo>
                    <a:pt x="0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2" name="Line 116"/>
            <p:cNvSpPr>
              <a:spLocks noChangeShapeType="1"/>
            </p:cNvSpPr>
            <p:nvPr/>
          </p:nvSpPr>
          <p:spPr bwMode="auto">
            <a:xfrm flipV="1">
              <a:off x="2376" y="1479"/>
              <a:ext cx="39" cy="9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3" name="Freeform 117"/>
            <p:cNvSpPr>
              <a:spLocks/>
            </p:cNvSpPr>
            <p:nvPr/>
          </p:nvSpPr>
          <p:spPr bwMode="auto">
            <a:xfrm>
              <a:off x="2400" y="1284"/>
              <a:ext cx="123" cy="148"/>
            </a:xfrm>
            <a:custGeom>
              <a:avLst/>
              <a:gdLst>
                <a:gd name="T0" fmla="*/ 120 w 123"/>
                <a:gd name="T1" fmla="*/ 148 h 148"/>
                <a:gd name="T2" fmla="*/ 123 w 123"/>
                <a:gd name="T3" fmla="*/ 0 h 148"/>
                <a:gd name="T4" fmla="*/ 0 w 123"/>
                <a:gd name="T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3" h="148">
                  <a:moveTo>
                    <a:pt x="120" y="148"/>
                  </a:moveTo>
                  <a:lnTo>
                    <a:pt x="123" y="0"/>
                  </a:lnTo>
                  <a:lnTo>
                    <a:pt x="0" y="61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4" name="Line 118"/>
            <p:cNvSpPr>
              <a:spLocks noChangeShapeType="1"/>
            </p:cNvSpPr>
            <p:nvPr/>
          </p:nvSpPr>
          <p:spPr bwMode="auto">
            <a:xfrm flipH="1">
              <a:off x="2643" y="1329"/>
              <a:ext cx="93" cy="4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5" name="Line 119"/>
            <p:cNvSpPr>
              <a:spLocks noChangeShapeType="1"/>
            </p:cNvSpPr>
            <p:nvPr/>
          </p:nvSpPr>
          <p:spPr bwMode="auto">
            <a:xfrm flipV="1">
              <a:off x="2325" y="1400"/>
              <a:ext cx="123" cy="1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6" name="Oval 120"/>
            <p:cNvSpPr>
              <a:spLocks noChangeArrowheads="1"/>
            </p:cNvSpPr>
            <p:nvPr/>
          </p:nvSpPr>
          <p:spPr bwMode="auto">
            <a:xfrm>
              <a:off x="2571" y="1313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7" name="Line 121"/>
            <p:cNvSpPr>
              <a:spLocks noChangeShapeType="1"/>
            </p:cNvSpPr>
            <p:nvPr/>
          </p:nvSpPr>
          <p:spPr bwMode="auto">
            <a:xfrm flipH="1">
              <a:off x="2553" y="1356"/>
              <a:ext cx="42" cy="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8" name="Oval 122"/>
            <p:cNvSpPr>
              <a:spLocks noChangeArrowheads="1"/>
            </p:cNvSpPr>
            <p:nvPr/>
          </p:nvSpPr>
          <p:spPr bwMode="auto">
            <a:xfrm>
              <a:off x="2420" y="1587"/>
              <a:ext cx="48" cy="4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339" name="Line 123"/>
            <p:cNvSpPr>
              <a:spLocks noChangeShapeType="1"/>
            </p:cNvSpPr>
            <p:nvPr/>
          </p:nvSpPr>
          <p:spPr bwMode="auto">
            <a:xfrm flipV="1">
              <a:off x="2457" y="1527"/>
              <a:ext cx="117" cy="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340" name="Text Box 124"/>
          <p:cNvSpPr txBox="1">
            <a:spLocks noChangeArrowheads="1"/>
          </p:cNvSpPr>
          <p:nvPr/>
        </p:nvSpPr>
        <p:spPr bwMode="auto">
          <a:xfrm>
            <a:off x="762001" y="2230439"/>
            <a:ext cx="258648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Comic Sans MS" charset="0"/>
              </a:rPr>
              <a:t>a</a:t>
            </a:r>
          </a:p>
        </p:txBody>
      </p:sp>
      <p:sp>
        <p:nvSpPr>
          <p:cNvPr id="9341" name="Text Box 125"/>
          <p:cNvSpPr txBox="1">
            <a:spLocks noChangeArrowheads="1"/>
          </p:cNvSpPr>
          <p:nvPr/>
        </p:nvSpPr>
        <p:spPr bwMode="auto">
          <a:xfrm>
            <a:off x="2813050" y="2230439"/>
            <a:ext cx="282700" cy="40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2300">
                <a:solidFill>
                  <a:srgbClr val="FF0000"/>
                </a:solidFill>
                <a:latin typeface="Comic Sans MS" charset="0"/>
              </a:rPr>
              <a:t>b</a:t>
            </a:r>
          </a:p>
        </p:txBody>
      </p:sp>
      <p:sp>
        <p:nvSpPr>
          <p:cNvPr id="9342" name="Text Box 126"/>
          <p:cNvSpPr txBox="1">
            <a:spLocks noChangeArrowheads="1"/>
          </p:cNvSpPr>
          <p:nvPr/>
        </p:nvSpPr>
        <p:spPr bwMode="auto">
          <a:xfrm>
            <a:off x="31037" y="2649539"/>
            <a:ext cx="3070065" cy="730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Recipiente aperto:</a:t>
            </a:r>
          </a:p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tutto il liquido evapora</a:t>
            </a:r>
          </a:p>
        </p:txBody>
      </p:sp>
      <p:sp>
        <p:nvSpPr>
          <p:cNvPr id="9343" name="Text Box 127"/>
          <p:cNvSpPr txBox="1">
            <a:spLocks noChangeArrowheads="1"/>
          </p:cNvSpPr>
          <p:nvPr/>
        </p:nvSpPr>
        <p:spPr bwMode="auto">
          <a:xfrm>
            <a:off x="3496759" y="2474914"/>
            <a:ext cx="3339520" cy="10695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Recipiente chiuso:</a:t>
            </a:r>
          </a:p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si stabilisce un equilibrio</a:t>
            </a:r>
          </a:p>
          <a:p>
            <a:pPr algn="ctr"/>
            <a:r>
              <a:rPr lang="it-IT" sz="2200">
                <a:solidFill>
                  <a:srgbClr val="3366CC"/>
                </a:solidFill>
                <a:latin typeface="Comic Sans MS" charset="0"/>
              </a:rPr>
              <a:t>liquido      vapore</a:t>
            </a:r>
          </a:p>
        </p:txBody>
      </p:sp>
      <p:sp>
        <p:nvSpPr>
          <p:cNvPr id="9344" name="Line 128"/>
          <p:cNvSpPr>
            <a:spLocks noChangeShapeType="1"/>
          </p:cNvSpPr>
          <p:nvPr/>
        </p:nvSpPr>
        <p:spPr bwMode="auto">
          <a:xfrm>
            <a:off x="5026026" y="3363913"/>
            <a:ext cx="300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45" name="Line 129"/>
          <p:cNvSpPr>
            <a:spLocks noChangeShapeType="1"/>
          </p:cNvSpPr>
          <p:nvPr/>
        </p:nvSpPr>
        <p:spPr bwMode="auto">
          <a:xfrm flipH="1" flipV="1">
            <a:off x="5013325" y="3441700"/>
            <a:ext cx="300038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46" name="Oval 130"/>
          <p:cNvSpPr>
            <a:spLocks noChangeArrowheads="1"/>
          </p:cNvSpPr>
          <p:nvPr/>
        </p:nvSpPr>
        <p:spPr bwMode="auto">
          <a:xfrm>
            <a:off x="382588" y="4286251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47" name="Oval 131"/>
          <p:cNvSpPr>
            <a:spLocks noChangeArrowheads="1"/>
          </p:cNvSpPr>
          <p:nvPr/>
        </p:nvSpPr>
        <p:spPr bwMode="auto">
          <a:xfrm>
            <a:off x="501651" y="42862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48" name="Oval 132"/>
          <p:cNvSpPr>
            <a:spLocks noChangeArrowheads="1"/>
          </p:cNvSpPr>
          <p:nvPr/>
        </p:nvSpPr>
        <p:spPr bwMode="auto">
          <a:xfrm>
            <a:off x="685801" y="4022726"/>
            <a:ext cx="68263" cy="793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49" name="Oval 133"/>
          <p:cNvSpPr>
            <a:spLocks noChangeArrowheads="1"/>
          </p:cNvSpPr>
          <p:nvPr/>
        </p:nvSpPr>
        <p:spPr bwMode="auto">
          <a:xfrm>
            <a:off x="857251" y="42862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0" name="Oval 134"/>
          <p:cNvSpPr>
            <a:spLocks noChangeArrowheads="1"/>
          </p:cNvSpPr>
          <p:nvPr/>
        </p:nvSpPr>
        <p:spPr bwMode="auto">
          <a:xfrm>
            <a:off x="976313" y="4286251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1" name="Oval 135"/>
          <p:cNvSpPr>
            <a:spLocks noChangeArrowheads="1"/>
          </p:cNvSpPr>
          <p:nvPr/>
        </p:nvSpPr>
        <p:spPr bwMode="auto">
          <a:xfrm>
            <a:off x="1095376" y="42862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2" name="Oval 136"/>
          <p:cNvSpPr>
            <a:spLocks noChangeArrowheads="1"/>
          </p:cNvSpPr>
          <p:nvPr/>
        </p:nvSpPr>
        <p:spPr bwMode="auto">
          <a:xfrm>
            <a:off x="1216025" y="4286251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3" name="Oval 137"/>
          <p:cNvSpPr>
            <a:spLocks noChangeArrowheads="1"/>
          </p:cNvSpPr>
          <p:nvPr/>
        </p:nvSpPr>
        <p:spPr bwMode="auto">
          <a:xfrm>
            <a:off x="1333501" y="42862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4" name="Oval 138"/>
          <p:cNvSpPr>
            <a:spLocks noChangeArrowheads="1"/>
          </p:cNvSpPr>
          <p:nvPr/>
        </p:nvSpPr>
        <p:spPr bwMode="auto">
          <a:xfrm>
            <a:off x="1454151" y="4286251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5" name="Oval 139"/>
          <p:cNvSpPr>
            <a:spLocks noChangeArrowheads="1"/>
          </p:cNvSpPr>
          <p:nvPr/>
        </p:nvSpPr>
        <p:spPr bwMode="auto">
          <a:xfrm>
            <a:off x="1573213" y="4286251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6" name="Oval 140"/>
          <p:cNvSpPr>
            <a:spLocks noChangeArrowheads="1"/>
          </p:cNvSpPr>
          <p:nvPr/>
        </p:nvSpPr>
        <p:spPr bwMode="auto">
          <a:xfrm>
            <a:off x="425451" y="4435475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7" name="Oval 141"/>
          <p:cNvSpPr>
            <a:spLocks noChangeArrowheads="1"/>
          </p:cNvSpPr>
          <p:nvPr/>
        </p:nvSpPr>
        <p:spPr bwMode="auto">
          <a:xfrm>
            <a:off x="544513" y="4435475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8" name="Oval 142"/>
          <p:cNvSpPr>
            <a:spLocks noChangeArrowheads="1"/>
          </p:cNvSpPr>
          <p:nvPr/>
        </p:nvSpPr>
        <p:spPr bwMode="auto">
          <a:xfrm>
            <a:off x="665164" y="4435475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59" name="Oval 143"/>
          <p:cNvSpPr>
            <a:spLocks noChangeArrowheads="1"/>
          </p:cNvSpPr>
          <p:nvPr/>
        </p:nvSpPr>
        <p:spPr bwMode="auto">
          <a:xfrm>
            <a:off x="784226" y="4435475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0" name="Oval 144"/>
          <p:cNvSpPr>
            <a:spLocks noChangeArrowheads="1"/>
          </p:cNvSpPr>
          <p:nvPr/>
        </p:nvSpPr>
        <p:spPr bwMode="auto">
          <a:xfrm>
            <a:off x="903289" y="4435475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1" name="Oval 145"/>
          <p:cNvSpPr>
            <a:spLocks noChangeArrowheads="1"/>
          </p:cNvSpPr>
          <p:nvPr/>
        </p:nvSpPr>
        <p:spPr bwMode="auto">
          <a:xfrm>
            <a:off x="1022351" y="4435475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2" name="Oval 146"/>
          <p:cNvSpPr>
            <a:spLocks noChangeArrowheads="1"/>
          </p:cNvSpPr>
          <p:nvPr/>
        </p:nvSpPr>
        <p:spPr bwMode="auto">
          <a:xfrm>
            <a:off x="1141413" y="4435475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3" name="Oval 147"/>
          <p:cNvSpPr>
            <a:spLocks noChangeArrowheads="1"/>
          </p:cNvSpPr>
          <p:nvPr/>
        </p:nvSpPr>
        <p:spPr bwMode="auto">
          <a:xfrm>
            <a:off x="1260476" y="4435475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4" name="Oval 148"/>
          <p:cNvSpPr>
            <a:spLocks noChangeArrowheads="1"/>
          </p:cNvSpPr>
          <p:nvPr/>
        </p:nvSpPr>
        <p:spPr bwMode="auto">
          <a:xfrm>
            <a:off x="1381126" y="4435475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5" name="Oval 149"/>
          <p:cNvSpPr>
            <a:spLocks noChangeArrowheads="1"/>
          </p:cNvSpPr>
          <p:nvPr/>
        </p:nvSpPr>
        <p:spPr bwMode="auto">
          <a:xfrm>
            <a:off x="1500188" y="4435475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6" name="Oval 150"/>
          <p:cNvSpPr>
            <a:spLocks noChangeArrowheads="1"/>
          </p:cNvSpPr>
          <p:nvPr/>
        </p:nvSpPr>
        <p:spPr bwMode="auto">
          <a:xfrm>
            <a:off x="382588" y="4543426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7" name="Oval 151"/>
          <p:cNvSpPr>
            <a:spLocks noChangeArrowheads="1"/>
          </p:cNvSpPr>
          <p:nvPr/>
        </p:nvSpPr>
        <p:spPr bwMode="auto">
          <a:xfrm>
            <a:off x="501651" y="4543426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8" name="Oval 152"/>
          <p:cNvSpPr>
            <a:spLocks noChangeArrowheads="1"/>
          </p:cNvSpPr>
          <p:nvPr/>
        </p:nvSpPr>
        <p:spPr bwMode="auto">
          <a:xfrm>
            <a:off x="622301" y="4543426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69" name="Oval 153"/>
          <p:cNvSpPr>
            <a:spLocks noChangeArrowheads="1"/>
          </p:cNvSpPr>
          <p:nvPr/>
        </p:nvSpPr>
        <p:spPr bwMode="auto">
          <a:xfrm>
            <a:off x="741363" y="4543426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0" name="Oval 154"/>
          <p:cNvSpPr>
            <a:spLocks noChangeArrowheads="1"/>
          </p:cNvSpPr>
          <p:nvPr/>
        </p:nvSpPr>
        <p:spPr bwMode="auto">
          <a:xfrm>
            <a:off x="860426" y="4543426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1" name="Oval 155"/>
          <p:cNvSpPr>
            <a:spLocks noChangeArrowheads="1"/>
          </p:cNvSpPr>
          <p:nvPr/>
        </p:nvSpPr>
        <p:spPr bwMode="auto">
          <a:xfrm>
            <a:off x="979488" y="4543426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2" name="Oval 156"/>
          <p:cNvSpPr>
            <a:spLocks noChangeArrowheads="1"/>
          </p:cNvSpPr>
          <p:nvPr/>
        </p:nvSpPr>
        <p:spPr bwMode="auto">
          <a:xfrm>
            <a:off x="1098551" y="4543426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3" name="Oval 157"/>
          <p:cNvSpPr>
            <a:spLocks noChangeArrowheads="1"/>
          </p:cNvSpPr>
          <p:nvPr/>
        </p:nvSpPr>
        <p:spPr bwMode="auto">
          <a:xfrm>
            <a:off x="1217613" y="4543426"/>
            <a:ext cx="68262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4" name="Oval 158"/>
          <p:cNvSpPr>
            <a:spLocks noChangeArrowheads="1"/>
          </p:cNvSpPr>
          <p:nvPr/>
        </p:nvSpPr>
        <p:spPr bwMode="auto">
          <a:xfrm>
            <a:off x="1338263" y="4543426"/>
            <a:ext cx="66675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5" name="Oval 159"/>
          <p:cNvSpPr>
            <a:spLocks noChangeArrowheads="1"/>
          </p:cNvSpPr>
          <p:nvPr/>
        </p:nvSpPr>
        <p:spPr bwMode="auto">
          <a:xfrm>
            <a:off x="1457326" y="4543426"/>
            <a:ext cx="68263" cy="777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6" name="Line 160"/>
          <p:cNvSpPr>
            <a:spLocks noChangeShapeType="1"/>
          </p:cNvSpPr>
          <p:nvPr/>
        </p:nvSpPr>
        <p:spPr bwMode="auto">
          <a:xfrm flipV="1">
            <a:off x="720725" y="3789363"/>
            <a:ext cx="0" cy="2524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7" name="Line 161"/>
          <p:cNvSpPr>
            <a:spLocks noChangeShapeType="1"/>
          </p:cNvSpPr>
          <p:nvPr/>
        </p:nvSpPr>
        <p:spPr bwMode="auto">
          <a:xfrm flipH="1">
            <a:off x="576264" y="4092575"/>
            <a:ext cx="109537" cy="1905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8" name="Line 162"/>
          <p:cNvSpPr>
            <a:spLocks noChangeShapeType="1"/>
          </p:cNvSpPr>
          <p:nvPr/>
        </p:nvSpPr>
        <p:spPr bwMode="auto">
          <a:xfrm flipH="1">
            <a:off x="604838" y="4114800"/>
            <a:ext cx="104775" cy="312739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79" name="Line 163"/>
          <p:cNvSpPr>
            <a:spLocks noChangeShapeType="1"/>
          </p:cNvSpPr>
          <p:nvPr/>
        </p:nvSpPr>
        <p:spPr bwMode="auto">
          <a:xfrm flipH="1">
            <a:off x="728664" y="4121152"/>
            <a:ext cx="4762" cy="3016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0" name="Line 164"/>
          <p:cNvSpPr>
            <a:spLocks noChangeShapeType="1"/>
          </p:cNvSpPr>
          <p:nvPr/>
        </p:nvSpPr>
        <p:spPr bwMode="auto">
          <a:xfrm>
            <a:off x="763589" y="4106864"/>
            <a:ext cx="85725" cy="1873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1" name="Line 165"/>
          <p:cNvSpPr>
            <a:spLocks noChangeShapeType="1"/>
          </p:cNvSpPr>
          <p:nvPr/>
        </p:nvSpPr>
        <p:spPr bwMode="auto">
          <a:xfrm>
            <a:off x="784225" y="4083051"/>
            <a:ext cx="190500" cy="2047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2" name="Text Box 166"/>
          <p:cNvSpPr txBox="1">
            <a:spLocks noChangeArrowheads="1"/>
          </p:cNvSpPr>
          <p:nvPr/>
        </p:nvSpPr>
        <p:spPr bwMode="auto">
          <a:xfrm>
            <a:off x="793750" y="3906840"/>
            <a:ext cx="1589116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FF0000"/>
                </a:solidFill>
                <a:latin typeface="Comic Sans MS" charset="0"/>
              </a:rPr>
              <a:t>Forze attrattive</a:t>
            </a:r>
          </a:p>
        </p:txBody>
      </p:sp>
      <p:sp>
        <p:nvSpPr>
          <p:cNvPr id="9383" name="WordArt 167"/>
          <p:cNvSpPr>
            <a:spLocks noChangeArrowheads="1" noChangeShapeType="1" noTextEdit="1"/>
          </p:cNvSpPr>
          <p:nvPr/>
        </p:nvSpPr>
        <p:spPr bwMode="auto">
          <a:xfrm>
            <a:off x="385764" y="68263"/>
            <a:ext cx="6043612" cy="63976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/>
            <a:r>
              <a:rPr lang="it-IT" sz="3600" kern="1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FFFFCC"/>
                    </a:gs>
                    <a:gs pos="100000">
                      <a:srgbClr val="FF9999"/>
                    </a:gs>
                  </a:gsLst>
                  <a:lin ang="5400000" scaled="1"/>
                </a:gradFill>
                <a:latin typeface="Tahoma"/>
                <a:ea typeface="Tahoma"/>
                <a:cs typeface="Tahoma"/>
              </a:rPr>
              <a:t>Tensione di vapore</a:t>
            </a:r>
          </a:p>
        </p:txBody>
      </p:sp>
      <p:sp>
        <p:nvSpPr>
          <p:cNvPr id="9384" name="Line 168"/>
          <p:cNvSpPr>
            <a:spLocks noChangeShapeType="1"/>
          </p:cNvSpPr>
          <p:nvPr/>
        </p:nvSpPr>
        <p:spPr bwMode="auto">
          <a:xfrm flipV="1">
            <a:off x="3900488" y="3937000"/>
            <a:ext cx="0" cy="1685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5" name="Line 169"/>
          <p:cNvSpPr>
            <a:spLocks noChangeShapeType="1"/>
          </p:cNvSpPr>
          <p:nvPr/>
        </p:nvSpPr>
        <p:spPr bwMode="auto">
          <a:xfrm rot="5400000" flipV="1">
            <a:off x="5124451" y="4387851"/>
            <a:ext cx="0" cy="24479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6" name="Freeform 170"/>
          <p:cNvSpPr>
            <a:spLocks/>
          </p:cNvSpPr>
          <p:nvPr/>
        </p:nvSpPr>
        <p:spPr bwMode="auto">
          <a:xfrm>
            <a:off x="3900488" y="4038600"/>
            <a:ext cx="2009775" cy="1584325"/>
          </a:xfrm>
          <a:custGeom>
            <a:avLst/>
            <a:gdLst>
              <a:gd name="T0" fmla="*/ 0 w 2250"/>
              <a:gd name="T1" fmla="*/ 1664 h 1664"/>
              <a:gd name="T2" fmla="*/ 336 w 2250"/>
              <a:gd name="T3" fmla="*/ 848 h 1664"/>
              <a:gd name="T4" fmla="*/ 528 w 2250"/>
              <a:gd name="T5" fmla="*/ 128 h 1664"/>
              <a:gd name="T6" fmla="*/ 720 w 2250"/>
              <a:gd name="T7" fmla="*/ 80 h 1664"/>
              <a:gd name="T8" fmla="*/ 816 w 2250"/>
              <a:gd name="T9" fmla="*/ 416 h 1664"/>
              <a:gd name="T10" fmla="*/ 942 w 2250"/>
              <a:gd name="T11" fmla="*/ 908 h 1664"/>
              <a:gd name="T12" fmla="*/ 1185 w 2250"/>
              <a:gd name="T13" fmla="*/ 1354 h 1664"/>
              <a:gd name="T14" fmla="*/ 1467 w 2250"/>
              <a:gd name="T15" fmla="*/ 1556 h 1664"/>
              <a:gd name="T16" fmla="*/ 2148 w 2250"/>
              <a:gd name="T17" fmla="*/ 1634 h 1664"/>
              <a:gd name="T18" fmla="*/ 2079 w 2250"/>
              <a:gd name="T19" fmla="*/ 1628 h 1664"/>
              <a:gd name="T20" fmla="*/ 1904 w 2250"/>
              <a:gd name="T21" fmla="*/ 1612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2250" h="1664">
                <a:moveTo>
                  <a:pt x="0" y="1664"/>
                </a:moveTo>
                <a:cubicBezTo>
                  <a:pt x="124" y="1384"/>
                  <a:pt x="248" y="1104"/>
                  <a:pt x="336" y="848"/>
                </a:cubicBezTo>
                <a:cubicBezTo>
                  <a:pt x="424" y="592"/>
                  <a:pt x="464" y="256"/>
                  <a:pt x="528" y="128"/>
                </a:cubicBezTo>
                <a:cubicBezTo>
                  <a:pt x="592" y="0"/>
                  <a:pt x="672" y="32"/>
                  <a:pt x="720" y="80"/>
                </a:cubicBezTo>
                <a:cubicBezTo>
                  <a:pt x="768" y="128"/>
                  <a:pt x="779" y="278"/>
                  <a:pt x="816" y="416"/>
                </a:cubicBezTo>
                <a:cubicBezTo>
                  <a:pt x="853" y="554"/>
                  <a:pt x="880" y="752"/>
                  <a:pt x="942" y="908"/>
                </a:cubicBezTo>
                <a:cubicBezTo>
                  <a:pt x="1004" y="1064"/>
                  <a:pt x="1098" y="1246"/>
                  <a:pt x="1185" y="1354"/>
                </a:cubicBezTo>
                <a:cubicBezTo>
                  <a:pt x="1272" y="1462"/>
                  <a:pt x="1307" y="1509"/>
                  <a:pt x="1467" y="1556"/>
                </a:cubicBezTo>
                <a:cubicBezTo>
                  <a:pt x="1627" y="1603"/>
                  <a:pt x="2046" y="1622"/>
                  <a:pt x="2148" y="1634"/>
                </a:cubicBezTo>
                <a:cubicBezTo>
                  <a:pt x="2250" y="1646"/>
                  <a:pt x="2120" y="1632"/>
                  <a:pt x="2079" y="1628"/>
                </a:cubicBezTo>
                <a:cubicBezTo>
                  <a:pt x="2038" y="1624"/>
                  <a:pt x="1940" y="1615"/>
                  <a:pt x="1904" y="1612"/>
                </a:cubicBezTo>
              </a:path>
            </a:pathLst>
          </a:custGeom>
          <a:noFill/>
          <a:ln w="28575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7" name="Freeform 171"/>
          <p:cNvSpPr>
            <a:spLocks/>
          </p:cNvSpPr>
          <p:nvPr/>
        </p:nvSpPr>
        <p:spPr bwMode="auto">
          <a:xfrm>
            <a:off x="3900489" y="4808540"/>
            <a:ext cx="2073275" cy="809625"/>
          </a:xfrm>
          <a:custGeom>
            <a:avLst/>
            <a:gdLst>
              <a:gd name="T0" fmla="*/ 0 w 2322"/>
              <a:gd name="T1" fmla="*/ 844 h 850"/>
              <a:gd name="T2" fmla="*/ 438 w 2322"/>
              <a:gd name="T3" fmla="*/ 508 h 850"/>
              <a:gd name="T4" fmla="*/ 660 w 2322"/>
              <a:gd name="T5" fmla="*/ 262 h 850"/>
              <a:gd name="T6" fmla="*/ 816 w 2322"/>
              <a:gd name="T7" fmla="*/ 88 h 850"/>
              <a:gd name="T8" fmla="*/ 1116 w 2322"/>
              <a:gd name="T9" fmla="*/ 10 h 850"/>
              <a:gd name="T10" fmla="*/ 1458 w 2322"/>
              <a:gd name="T11" fmla="*/ 148 h 850"/>
              <a:gd name="T12" fmla="*/ 1866 w 2322"/>
              <a:gd name="T13" fmla="*/ 616 h 850"/>
              <a:gd name="T14" fmla="*/ 2112 w 2322"/>
              <a:gd name="T15" fmla="*/ 760 h 850"/>
              <a:gd name="T16" fmla="*/ 2322 w 2322"/>
              <a:gd name="T17" fmla="*/ 850 h 8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2322" h="850">
                <a:moveTo>
                  <a:pt x="0" y="844"/>
                </a:moveTo>
                <a:cubicBezTo>
                  <a:pt x="73" y="788"/>
                  <a:pt x="328" y="605"/>
                  <a:pt x="438" y="508"/>
                </a:cubicBezTo>
                <a:cubicBezTo>
                  <a:pt x="548" y="411"/>
                  <a:pt x="597" y="332"/>
                  <a:pt x="660" y="262"/>
                </a:cubicBezTo>
                <a:cubicBezTo>
                  <a:pt x="723" y="192"/>
                  <a:pt x="740" y="130"/>
                  <a:pt x="816" y="88"/>
                </a:cubicBezTo>
                <a:cubicBezTo>
                  <a:pt x="892" y="46"/>
                  <a:pt x="1009" y="0"/>
                  <a:pt x="1116" y="10"/>
                </a:cubicBezTo>
                <a:cubicBezTo>
                  <a:pt x="1223" y="20"/>
                  <a:pt x="1333" y="47"/>
                  <a:pt x="1458" y="148"/>
                </a:cubicBezTo>
                <a:cubicBezTo>
                  <a:pt x="1583" y="249"/>
                  <a:pt x="1757" y="514"/>
                  <a:pt x="1866" y="616"/>
                </a:cubicBezTo>
                <a:cubicBezTo>
                  <a:pt x="1975" y="718"/>
                  <a:pt x="2036" y="721"/>
                  <a:pt x="2112" y="760"/>
                </a:cubicBezTo>
                <a:cubicBezTo>
                  <a:pt x="2188" y="799"/>
                  <a:pt x="2278" y="831"/>
                  <a:pt x="2322" y="850"/>
                </a:cubicBezTo>
              </a:path>
            </a:pathLst>
          </a:custGeom>
          <a:noFill/>
          <a:ln w="28575" cmpd="sng">
            <a:solidFill>
              <a:srgbClr val="00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388" name="Text Box 172"/>
          <p:cNvSpPr txBox="1">
            <a:spLocks noChangeArrowheads="1"/>
          </p:cNvSpPr>
          <p:nvPr/>
        </p:nvSpPr>
        <p:spPr bwMode="auto">
          <a:xfrm>
            <a:off x="5305425" y="5237163"/>
            <a:ext cx="15260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89" name="Text Box 173"/>
          <p:cNvSpPr txBox="1">
            <a:spLocks noChangeArrowheads="1"/>
          </p:cNvSpPr>
          <p:nvPr/>
        </p:nvSpPr>
        <p:spPr bwMode="auto">
          <a:xfrm>
            <a:off x="5272088" y="5121275"/>
            <a:ext cx="15260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0" name="Text Box 174"/>
          <p:cNvSpPr txBox="1">
            <a:spLocks noChangeArrowheads="1"/>
          </p:cNvSpPr>
          <p:nvPr/>
        </p:nvSpPr>
        <p:spPr bwMode="auto">
          <a:xfrm>
            <a:off x="5314950" y="5165725"/>
            <a:ext cx="15260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1" name="Text Box 175"/>
          <p:cNvSpPr txBox="1">
            <a:spLocks noChangeArrowheads="1"/>
          </p:cNvSpPr>
          <p:nvPr/>
        </p:nvSpPr>
        <p:spPr bwMode="auto">
          <a:xfrm>
            <a:off x="5272089" y="5378449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2" name="Text Box 176"/>
          <p:cNvSpPr txBox="1">
            <a:spLocks noChangeArrowheads="1"/>
          </p:cNvSpPr>
          <p:nvPr/>
        </p:nvSpPr>
        <p:spPr bwMode="auto">
          <a:xfrm>
            <a:off x="5268914" y="5264149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3" name="Text Box 177"/>
          <p:cNvSpPr txBox="1">
            <a:spLocks noChangeArrowheads="1"/>
          </p:cNvSpPr>
          <p:nvPr/>
        </p:nvSpPr>
        <p:spPr bwMode="auto">
          <a:xfrm>
            <a:off x="5267325" y="5170488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4" name="Text Box 178"/>
          <p:cNvSpPr txBox="1">
            <a:spLocks noChangeArrowheads="1"/>
          </p:cNvSpPr>
          <p:nvPr/>
        </p:nvSpPr>
        <p:spPr bwMode="auto">
          <a:xfrm>
            <a:off x="5324475" y="5246688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5" name="Text Box 179"/>
          <p:cNvSpPr txBox="1">
            <a:spLocks noChangeArrowheads="1"/>
          </p:cNvSpPr>
          <p:nvPr/>
        </p:nvSpPr>
        <p:spPr bwMode="auto">
          <a:xfrm>
            <a:off x="5387976" y="52705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6" name="Text Box 180"/>
          <p:cNvSpPr txBox="1">
            <a:spLocks noChangeArrowheads="1"/>
          </p:cNvSpPr>
          <p:nvPr/>
        </p:nvSpPr>
        <p:spPr bwMode="auto">
          <a:xfrm>
            <a:off x="5372100" y="5178425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7" name="Text Box 181"/>
          <p:cNvSpPr txBox="1">
            <a:spLocks noChangeArrowheads="1"/>
          </p:cNvSpPr>
          <p:nvPr/>
        </p:nvSpPr>
        <p:spPr bwMode="auto">
          <a:xfrm>
            <a:off x="5368926" y="5221288"/>
            <a:ext cx="147638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8" name="Text Box 182"/>
          <p:cNvSpPr txBox="1">
            <a:spLocks noChangeArrowheads="1"/>
          </p:cNvSpPr>
          <p:nvPr/>
        </p:nvSpPr>
        <p:spPr bwMode="auto">
          <a:xfrm>
            <a:off x="5275264" y="5280024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399" name="Text Box 183"/>
          <p:cNvSpPr txBox="1">
            <a:spLocks noChangeArrowheads="1"/>
          </p:cNvSpPr>
          <p:nvPr/>
        </p:nvSpPr>
        <p:spPr bwMode="auto">
          <a:xfrm>
            <a:off x="5359401" y="53213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0" name="Text Box 184"/>
          <p:cNvSpPr txBox="1">
            <a:spLocks noChangeArrowheads="1"/>
          </p:cNvSpPr>
          <p:nvPr/>
        </p:nvSpPr>
        <p:spPr bwMode="auto">
          <a:xfrm>
            <a:off x="5308601" y="5311775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1" name="Text Box 185"/>
          <p:cNvSpPr txBox="1">
            <a:spLocks noChangeArrowheads="1"/>
          </p:cNvSpPr>
          <p:nvPr/>
        </p:nvSpPr>
        <p:spPr bwMode="auto">
          <a:xfrm>
            <a:off x="5260975" y="5026025"/>
            <a:ext cx="147638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2" name="Text Box 186"/>
          <p:cNvSpPr txBox="1">
            <a:spLocks noChangeArrowheads="1"/>
          </p:cNvSpPr>
          <p:nvPr/>
        </p:nvSpPr>
        <p:spPr bwMode="auto">
          <a:xfrm>
            <a:off x="5487989" y="5268913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3" name="Text Box 187"/>
          <p:cNvSpPr txBox="1">
            <a:spLocks noChangeArrowheads="1"/>
          </p:cNvSpPr>
          <p:nvPr/>
        </p:nvSpPr>
        <p:spPr bwMode="auto">
          <a:xfrm>
            <a:off x="5354639" y="5235575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4" name="Text Box 188"/>
          <p:cNvSpPr txBox="1">
            <a:spLocks noChangeArrowheads="1"/>
          </p:cNvSpPr>
          <p:nvPr/>
        </p:nvSpPr>
        <p:spPr bwMode="auto">
          <a:xfrm>
            <a:off x="5233989" y="5037138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5" name="Text Box 189"/>
          <p:cNvSpPr txBox="1">
            <a:spLocks noChangeArrowheads="1"/>
          </p:cNvSpPr>
          <p:nvPr/>
        </p:nvSpPr>
        <p:spPr bwMode="auto">
          <a:xfrm>
            <a:off x="5240339" y="4941888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6" name="Text Box 190"/>
          <p:cNvSpPr txBox="1">
            <a:spLocks noChangeArrowheads="1"/>
          </p:cNvSpPr>
          <p:nvPr/>
        </p:nvSpPr>
        <p:spPr bwMode="auto">
          <a:xfrm>
            <a:off x="5248275" y="49911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7" name="Text Box 191"/>
          <p:cNvSpPr txBox="1">
            <a:spLocks noChangeArrowheads="1"/>
          </p:cNvSpPr>
          <p:nvPr/>
        </p:nvSpPr>
        <p:spPr bwMode="auto">
          <a:xfrm>
            <a:off x="5227639" y="5060949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8" name="Text Box 192"/>
          <p:cNvSpPr txBox="1">
            <a:spLocks noChangeArrowheads="1"/>
          </p:cNvSpPr>
          <p:nvPr/>
        </p:nvSpPr>
        <p:spPr bwMode="auto">
          <a:xfrm>
            <a:off x="5313364" y="5080000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09" name="Text Box 193"/>
          <p:cNvSpPr txBox="1">
            <a:spLocks noChangeArrowheads="1"/>
          </p:cNvSpPr>
          <p:nvPr/>
        </p:nvSpPr>
        <p:spPr bwMode="auto">
          <a:xfrm>
            <a:off x="5311776" y="50292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0" name="Text Box 194"/>
          <p:cNvSpPr txBox="1">
            <a:spLocks noChangeArrowheads="1"/>
          </p:cNvSpPr>
          <p:nvPr/>
        </p:nvSpPr>
        <p:spPr bwMode="auto">
          <a:xfrm>
            <a:off x="5265738" y="5075239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1" name="Text Box 195"/>
          <p:cNvSpPr txBox="1">
            <a:spLocks noChangeArrowheads="1"/>
          </p:cNvSpPr>
          <p:nvPr/>
        </p:nvSpPr>
        <p:spPr bwMode="auto">
          <a:xfrm>
            <a:off x="5362576" y="5097464"/>
            <a:ext cx="147638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2" name="Text Box 196"/>
          <p:cNvSpPr txBox="1">
            <a:spLocks noChangeArrowheads="1"/>
          </p:cNvSpPr>
          <p:nvPr/>
        </p:nvSpPr>
        <p:spPr bwMode="auto">
          <a:xfrm>
            <a:off x="5337176" y="51181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3" name="Text Box 197"/>
          <p:cNvSpPr txBox="1">
            <a:spLocks noChangeArrowheads="1"/>
          </p:cNvSpPr>
          <p:nvPr/>
        </p:nvSpPr>
        <p:spPr bwMode="auto">
          <a:xfrm>
            <a:off x="5229225" y="51435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4" name="Text Box 198"/>
          <p:cNvSpPr txBox="1">
            <a:spLocks noChangeArrowheads="1"/>
          </p:cNvSpPr>
          <p:nvPr/>
        </p:nvSpPr>
        <p:spPr bwMode="auto">
          <a:xfrm>
            <a:off x="5251451" y="52070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5" name="Text Box 199"/>
          <p:cNvSpPr txBox="1">
            <a:spLocks noChangeArrowheads="1"/>
          </p:cNvSpPr>
          <p:nvPr/>
        </p:nvSpPr>
        <p:spPr bwMode="auto">
          <a:xfrm>
            <a:off x="5446713" y="52070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6" name="Text Box 200"/>
          <p:cNvSpPr txBox="1">
            <a:spLocks noChangeArrowheads="1"/>
          </p:cNvSpPr>
          <p:nvPr/>
        </p:nvSpPr>
        <p:spPr bwMode="auto">
          <a:xfrm>
            <a:off x="5422901" y="5302249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7" name="Text Box 201"/>
          <p:cNvSpPr txBox="1">
            <a:spLocks noChangeArrowheads="1"/>
          </p:cNvSpPr>
          <p:nvPr/>
        </p:nvSpPr>
        <p:spPr bwMode="auto">
          <a:xfrm>
            <a:off x="5507039" y="53086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8" name="Text Box 202"/>
          <p:cNvSpPr txBox="1">
            <a:spLocks noChangeArrowheads="1"/>
          </p:cNvSpPr>
          <p:nvPr/>
        </p:nvSpPr>
        <p:spPr bwMode="auto">
          <a:xfrm>
            <a:off x="5576889" y="5319713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19" name="Text Box 203"/>
          <p:cNvSpPr txBox="1">
            <a:spLocks noChangeArrowheads="1"/>
          </p:cNvSpPr>
          <p:nvPr/>
        </p:nvSpPr>
        <p:spPr bwMode="auto">
          <a:xfrm>
            <a:off x="5468939" y="5340349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0" name="Text Box 204"/>
          <p:cNvSpPr txBox="1">
            <a:spLocks noChangeArrowheads="1"/>
          </p:cNvSpPr>
          <p:nvPr/>
        </p:nvSpPr>
        <p:spPr bwMode="auto">
          <a:xfrm>
            <a:off x="5529264" y="5349875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1" name="Text Box 205"/>
          <p:cNvSpPr txBox="1">
            <a:spLocks noChangeArrowheads="1"/>
          </p:cNvSpPr>
          <p:nvPr/>
        </p:nvSpPr>
        <p:spPr bwMode="auto">
          <a:xfrm>
            <a:off x="5622926" y="5364164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2" name="Text Box 206"/>
          <p:cNvSpPr txBox="1">
            <a:spLocks noChangeArrowheads="1"/>
          </p:cNvSpPr>
          <p:nvPr/>
        </p:nvSpPr>
        <p:spPr bwMode="auto">
          <a:xfrm>
            <a:off x="5680076" y="5362574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3" name="Text Box 207"/>
          <p:cNvSpPr txBox="1">
            <a:spLocks noChangeArrowheads="1"/>
          </p:cNvSpPr>
          <p:nvPr/>
        </p:nvSpPr>
        <p:spPr bwMode="auto">
          <a:xfrm>
            <a:off x="5624514" y="5335588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4" name="Text Box 208"/>
          <p:cNvSpPr txBox="1">
            <a:spLocks noChangeArrowheads="1"/>
          </p:cNvSpPr>
          <p:nvPr/>
        </p:nvSpPr>
        <p:spPr bwMode="auto">
          <a:xfrm>
            <a:off x="5422901" y="5357813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5" name="Text Box 209"/>
          <p:cNvSpPr txBox="1">
            <a:spLocks noChangeArrowheads="1"/>
          </p:cNvSpPr>
          <p:nvPr/>
        </p:nvSpPr>
        <p:spPr bwMode="auto">
          <a:xfrm>
            <a:off x="5434014" y="52451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6" name="Text Box 210"/>
          <p:cNvSpPr txBox="1">
            <a:spLocks noChangeArrowheads="1"/>
          </p:cNvSpPr>
          <p:nvPr/>
        </p:nvSpPr>
        <p:spPr bwMode="auto">
          <a:xfrm>
            <a:off x="5229225" y="5343525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7" name="Text Box 211"/>
          <p:cNvSpPr txBox="1">
            <a:spLocks noChangeArrowheads="1"/>
          </p:cNvSpPr>
          <p:nvPr/>
        </p:nvSpPr>
        <p:spPr bwMode="auto">
          <a:xfrm>
            <a:off x="5233989" y="5260975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8" name="Text Box 212"/>
          <p:cNvSpPr txBox="1">
            <a:spLocks noChangeArrowheads="1"/>
          </p:cNvSpPr>
          <p:nvPr/>
        </p:nvSpPr>
        <p:spPr bwMode="auto">
          <a:xfrm>
            <a:off x="5400675" y="5156200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29" name="Text Box 213"/>
          <p:cNvSpPr txBox="1">
            <a:spLocks noChangeArrowheads="1"/>
          </p:cNvSpPr>
          <p:nvPr/>
        </p:nvSpPr>
        <p:spPr bwMode="auto">
          <a:xfrm>
            <a:off x="5332414" y="5178425"/>
            <a:ext cx="147637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30" name="Text Box 214"/>
          <p:cNvSpPr txBox="1">
            <a:spLocks noChangeArrowheads="1"/>
          </p:cNvSpPr>
          <p:nvPr/>
        </p:nvSpPr>
        <p:spPr bwMode="auto">
          <a:xfrm>
            <a:off x="5235576" y="5392739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31" name="Text Box 215"/>
          <p:cNvSpPr txBox="1">
            <a:spLocks noChangeArrowheads="1"/>
          </p:cNvSpPr>
          <p:nvPr/>
        </p:nvSpPr>
        <p:spPr bwMode="auto">
          <a:xfrm>
            <a:off x="5330826" y="5376864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32" name="Text Box 216"/>
          <p:cNvSpPr txBox="1">
            <a:spLocks noChangeArrowheads="1"/>
          </p:cNvSpPr>
          <p:nvPr/>
        </p:nvSpPr>
        <p:spPr bwMode="auto">
          <a:xfrm>
            <a:off x="5394326" y="5394325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33" name="Text Box 217"/>
          <p:cNvSpPr txBox="1">
            <a:spLocks noChangeArrowheads="1"/>
          </p:cNvSpPr>
          <p:nvPr/>
        </p:nvSpPr>
        <p:spPr bwMode="auto">
          <a:xfrm>
            <a:off x="5502276" y="5399088"/>
            <a:ext cx="146050" cy="26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400">
                <a:solidFill>
                  <a:srgbClr val="003300"/>
                </a:solidFill>
              </a:rPr>
              <a:t>.</a:t>
            </a:r>
          </a:p>
        </p:txBody>
      </p:sp>
      <p:sp>
        <p:nvSpPr>
          <p:cNvPr id="9434" name="Text Box 218"/>
          <p:cNvSpPr txBox="1">
            <a:spLocks noChangeArrowheads="1"/>
          </p:cNvSpPr>
          <p:nvPr/>
        </p:nvSpPr>
        <p:spPr bwMode="auto">
          <a:xfrm>
            <a:off x="3600451" y="3657601"/>
            <a:ext cx="522023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FF0000"/>
                </a:solidFill>
                <a:latin typeface="Comic Sans MS" charset="0"/>
              </a:rPr>
              <a:t>N(E)</a:t>
            </a:r>
          </a:p>
        </p:txBody>
      </p:sp>
      <p:sp>
        <p:nvSpPr>
          <p:cNvPr id="9435" name="Text Box 219"/>
          <p:cNvSpPr txBox="1">
            <a:spLocks noChangeArrowheads="1"/>
          </p:cNvSpPr>
          <p:nvPr/>
        </p:nvSpPr>
        <p:spPr bwMode="auto">
          <a:xfrm>
            <a:off x="4344988" y="3749676"/>
            <a:ext cx="296194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000099"/>
                </a:solidFill>
                <a:latin typeface="Comic Sans MS" charset="0"/>
              </a:rPr>
              <a:t>T</a:t>
            </a:r>
            <a:r>
              <a:rPr lang="it-IT" sz="1500" baseline="-25000">
                <a:solidFill>
                  <a:srgbClr val="000099"/>
                </a:solidFill>
                <a:latin typeface="Comic Sans MS" charset="0"/>
              </a:rPr>
              <a:t>1</a:t>
            </a:r>
            <a:endParaRPr lang="it-IT" sz="1500">
              <a:solidFill>
                <a:srgbClr val="000099"/>
              </a:solidFill>
              <a:latin typeface="Comic Sans MS" charset="0"/>
            </a:endParaRPr>
          </a:p>
        </p:txBody>
      </p:sp>
      <p:sp>
        <p:nvSpPr>
          <p:cNvPr id="9436" name="Text Box 220"/>
          <p:cNvSpPr txBox="1">
            <a:spLocks noChangeArrowheads="1"/>
          </p:cNvSpPr>
          <p:nvPr/>
        </p:nvSpPr>
        <p:spPr bwMode="auto">
          <a:xfrm>
            <a:off x="4737101" y="4479926"/>
            <a:ext cx="449263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000099"/>
                </a:solidFill>
                <a:latin typeface="Comic Sans MS" charset="0"/>
              </a:rPr>
              <a:t>T</a:t>
            </a:r>
            <a:r>
              <a:rPr lang="it-IT" sz="1500" baseline="-25000">
                <a:solidFill>
                  <a:srgbClr val="000099"/>
                </a:solidFill>
                <a:latin typeface="Comic Sans MS" charset="0"/>
              </a:rPr>
              <a:t>2</a:t>
            </a:r>
            <a:endParaRPr lang="it-IT" sz="1500">
              <a:solidFill>
                <a:srgbClr val="000099"/>
              </a:solidFill>
              <a:latin typeface="Comic Sans MS" charset="0"/>
            </a:endParaRPr>
          </a:p>
        </p:txBody>
      </p:sp>
      <p:sp>
        <p:nvSpPr>
          <p:cNvPr id="9437" name="Text Box 221"/>
          <p:cNvSpPr txBox="1">
            <a:spLocks noChangeArrowheads="1"/>
          </p:cNvSpPr>
          <p:nvPr/>
        </p:nvSpPr>
        <p:spPr bwMode="auto">
          <a:xfrm>
            <a:off x="5668963" y="4435476"/>
            <a:ext cx="665162" cy="51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000099"/>
                </a:solidFill>
                <a:latin typeface="Comic Sans MS" charset="0"/>
              </a:rPr>
              <a:t>T</a:t>
            </a:r>
            <a:r>
              <a:rPr lang="it-IT" sz="1500" baseline="-25000">
                <a:solidFill>
                  <a:srgbClr val="000099"/>
                </a:solidFill>
                <a:latin typeface="Comic Sans MS" charset="0"/>
              </a:rPr>
              <a:t>2</a:t>
            </a:r>
            <a:r>
              <a:rPr lang="it-IT" sz="1500">
                <a:solidFill>
                  <a:srgbClr val="000099"/>
                </a:solidFill>
                <a:latin typeface="Comic Sans MS" charset="0"/>
              </a:rPr>
              <a:t> &gt; T</a:t>
            </a:r>
            <a:r>
              <a:rPr lang="it-IT" sz="1500" baseline="-25000">
                <a:solidFill>
                  <a:srgbClr val="000099"/>
                </a:solidFill>
                <a:latin typeface="Comic Sans MS" charset="0"/>
              </a:rPr>
              <a:t>1</a:t>
            </a:r>
            <a:endParaRPr lang="it-IT" sz="1500">
              <a:solidFill>
                <a:srgbClr val="000099"/>
              </a:solidFill>
              <a:latin typeface="Comic Sans MS" charset="0"/>
            </a:endParaRPr>
          </a:p>
        </p:txBody>
      </p:sp>
      <p:sp>
        <p:nvSpPr>
          <p:cNvPr id="9438" name="Text Box 222"/>
          <p:cNvSpPr txBox="1">
            <a:spLocks noChangeArrowheads="1"/>
          </p:cNvSpPr>
          <p:nvPr/>
        </p:nvSpPr>
        <p:spPr bwMode="auto">
          <a:xfrm>
            <a:off x="5126039" y="5668965"/>
            <a:ext cx="329757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FF0000"/>
                </a:solidFill>
                <a:latin typeface="Comic Sans MS" charset="0"/>
              </a:rPr>
              <a:t>E*</a:t>
            </a:r>
          </a:p>
        </p:txBody>
      </p:sp>
      <p:sp>
        <p:nvSpPr>
          <p:cNvPr id="9439" name="Text Box 223"/>
          <p:cNvSpPr txBox="1">
            <a:spLocks noChangeArrowheads="1"/>
          </p:cNvSpPr>
          <p:nvPr/>
        </p:nvSpPr>
        <p:spPr bwMode="auto">
          <a:xfrm>
            <a:off x="6386514" y="5451476"/>
            <a:ext cx="227847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>
                <a:solidFill>
                  <a:srgbClr val="FF0000"/>
                </a:solidFill>
                <a:latin typeface="Comic Sans MS" charset="0"/>
              </a:rPr>
              <a:t>E</a:t>
            </a:r>
          </a:p>
        </p:txBody>
      </p:sp>
      <p:sp>
        <p:nvSpPr>
          <p:cNvPr id="9440" name="Line 224"/>
          <p:cNvSpPr>
            <a:spLocks noChangeShapeType="1"/>
          </p:cNvSpPr>
          <p:nvPr/>
        </p:nvSpPr>
        <p:spPr bwMode="auto">
          <a:xfrm>
            <a:off x="1457325" y="7035800"/>
            <a:ext cx="13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1" name="Line 225"/>
          <p:cNvSpPr>
            <a:spLocks noChangeShapeType="1"/>
          </p:cNvSpPr>
          <p:nvPr/>
        </p:nvSpPr>
        <p:spPr bwMode="auto">
          <a:xfrm>
            <a:off x="1581150" y="703897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2" name="Freeform 226"/>
          <p:cNvSpPr>
            <a:spLocks/>
          </p:cNvSpPr>
          <p:nvPr/>
        </p:nvSpPr>
        <p:spPr bwMode="auto">
          <a:xfrm>
            <a:off x="1579564" y="7532689"/>
            <a:ext cx="215900" cy="133351"/>
          </a:xfrm>
          <a:custGeom>
            <a:avLst/>
            <a:gdLst>
              <a:gd name="T0" fmla="*/ 1 w 172"/>
              <a:gd name="T1" fmla="*/ 0 h 121"/>
              <a:gd name="T2" fmla="*/ 7 w 172"/>
              <a:gd name="T3" fmla="*/ 62 h 121"/>
              <a:gd name="T4" fmla="*/ 43 w 172"/>
              <a:gd name="T5" fmla="*/ 108 h 121"/>
              <a:gd name="T6" fmla="*/ 151 w 172"/>
              <a:gd name="T7" fmla="*/ 104 h 121"/>
              <a:gd name="T8" fmla="*/ 169 w 172"/>
              <a:gd name="T9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21">
                <a:moveTo>
                  <a:pt x="1" y="0"/>
                </a:moveTo>
                <a:cubicBezTo>
                  <a:pt x="2" y="10"/>
                  <a:pt x="0" y="44"/>
                  <a:pt x="7" y="62"/>
                </a:cubicBezTo>
                <a:cubicBezTo>
                  <a:pt x="14" y="80"/>
                  <a:pt x="19" y="101"/>
                  <a:pt x="43" y="108"/>
                </a:cubicBezTo>
                <a:cubicBezTo>
                  <a:pt x="67" y="115"/>
                  <a:pt x="130" y="121"/>
                  <a:pt x="151" y="104"/>
                </a:cubicBezTo>
                <a:cubicBezTo>
                  <a:pt x="172" y="87"/>
                  <a:pt x="165" y="26"/>
                  <a:pt x="169" y="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3" name="Freeform 227"/>
          <p:cNvSpPr>
            <a:spLocks/>
          </p:cNvSpPr>
          <p:nvPr/>
        </p:nvSpPr>
        <p:spPr bwMode="auto">
          <a:xfrm>
            <a:off x="1655764" y="7454900"/>
            <a:ext cx="63500" cy="111125"/>
          </a:xfrm>
          <a:custGeom>
            <a:avLst/>
            <a:gdLst>
              <a:gd name="T0" fmla="*/ 3 w 160"/>
              <a:gd name="T1" fmla="*/ 0 h 117"/>
              <a:gd name="T2" fmla="*/ 5 w 160"/>
              <a:gd name="T3" fmla="*/ 52 h 117"/>
              <a:gd name="T4" fmla="*/ 31 w 160"/>
              <a:gd name="T5" fmla="*/ 104 h 117"/>
              <a:gd name="T6" fmla="*/ 139 w 160"/>
              <a:gd name="T7" fmla="*/ 100 h 117"/>
              <a:gd name="T8" fmla="*/ 157 w 160"/>
              <a:gd name="T9" fmla="*/ 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17">
                <a:moveTo>
                  <a:pt x="3" y="0"/>
                </a:moveTo>
                <a:cubicBezTo>
                  <a:pt x="4" y="9"/>
                  <a:pt x="0" y="35"/>
                  <a:pt x="5" y="52"/>
                </a:cubicBezTo>
                <a:cubicBezTo>
                  <a:pt x="10" y="69"/>
                  <a:pt x="9" y="96"/>
                  <a:pt x="31" y="104"/>
                </a:cubicBezTo>
                <a:cubicBezTo>
                  <a:pt x="53" y="112"/>
                  <a:pt x="118" y="117"/>
                  <a:pt x="139" y="100"/>
                </a:cubicBezTo>
                <a:cubicBezTo>
                  <a:pt x="160" y="83"/>
                  <a:pt x="153" y="22"/>
                  <a:pt x="157" y="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4" name="Line 228"/>
          <p:cNvSpPr>
            <a:spLocks noChangeShapeType="1"/>
          </p:cNvSpPr>
          <p:nvPr/>
        </p:nvSpPr>
        <p:spPr bwMode="auto">
          <a:xfrm>
            <a:off x="1655763" y="7016752"/>
            <a:ext cx="0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5" name="Line 229"/>
          <p:cNvSpPr>
            <a:spLocks noChangeShapeType="1"/>
          </p:cNvSpPr>
          <p:nvPr/>
        </p:nvSpPr>
        <p:spPr bwMode="auto">
          <a:xfrm>
            <a:off x="1716088" y="6623051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6" name="Line 230"/>
          <p:cNvSpPr>
            <a:spLocks noChangeShapeType="1"/>
          </p:cNvSpPr>
          <p:nvPr/>
        </p:nvSpPr>
        <p:spPr bwMode="auto">
          <a:xfrm>
            <a:off x="1789113" y="6618289"/>
            <a:ext cx="0" cy="93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7" name="Line 231"/>
          <p:cNvSpPr>
            <a:spLocks noChangeShapeType="1"/>
          </p:cNvSpPr>
          <p:nvPr/>
        </p:nvSpPr>
        <p:spPr bwMode="auto">
          <a:xfrm>
            <a:off x="1458914" y="6969125"/>
            <a:ext cx="128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8" name="Freeform 232"/>
          <p:cNvSpPr>
            <a:spLocks/>
          </p:cNvSpPr>
          <p:nvPr/>
        </p:nvSpPr>
        <p:spPr bwMode="auto">
          <a:xfrm>
            <a:off x="1571626" y="6964363"/>
            <a:ext cx="90488" cy="61912"/>
          </a:xfrm>
          <a:custGeom>
            <a:avLst/>
            <a:gdLst>
              <a:gd name="T0" fmla="*/ 0 w 51"/>
              <a:gd name="T1" fmla="*/ 3 h 51"/>
              <a:gd name="T2" fmla="*/ 43 w 51"/>
              <a:gd name="T3" fmla="*/ 8 h 51"/>
              <a:gd name="T4" fmla="*/ 48 w 51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" h="51">
                <a:moveTo>
                  <a:pt x="0" y="3"/>
                </a:moveTo>
                <a:cubicBezTo>
                  <a:pt x="7" y="4"/>
                  <a:pt x="35" y="0"/>
                  <a:pt x="43" y="8"/>
                </a:cubicBezTo>
                <a:cubicBezTo>
                  <a:pt x="51" y="16"/>
                  <a:pt x="47" y="42"/>
                  <a:pt x="48" y="5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49" name="Line 233"/>
          <p:cNvSpPr>
            <a:spLocks noChangeShapeType="1"/>
          </p:cNvSpPr>
          <p:nvPr/>
        </p:nvSpPr>
        <p:spPr bwMode="auto">
          <a:xfrm>
            <a:off x="1709739" y="6616700"/>
            <a:ext cx="8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0" name="Line 234"/>
          <p:cNvSpPr>
            <a:spLocks noChangeShapeType="1"/>
          </p:cNvSpPr>
          <p:nvPr/>
        </p:nvSpPr>
        <p:spPr bwMode="auto">
          <a:xfrm flipV="1">
            <a:off x="1585914" y="7164389"/>
            <a:ext cx="73025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1" name="Line 235"/>
          <p:cNvSpPr>
            <a:spLocks noChangeShapeType="1"/>
          </p:cNvSpPr>
          <p:nvPr/>
        </p:nvSpPr>
        <p:spPr bwMode="auto">
          <a:xfrm flipV="1">
            <a:off x="1717675" y="7164389"/>
            <a:ext cx="71438" cy="1587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2" name="Line 236"/>
          <p:cNvSpPr>
            <a:spLocks noChangeShapeType="1"/>
          </p:cNvSpPr>
          <p:nvPr/>
        </p:nvSpPr>
        <p:spPr bwMode="auto">
          <a:xfrm>
            <a:off x="1617663" y="7186614"/>
            <a:ext cx="0" cy="365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3" name="Freeform 237"/>
          <p:cNvSpPr>
            <a:spLocks/>
          </p:cNvSpPr>
          <p:nvPr/>
        </p:nvSpPr>
        <p:spPr bwMode="auto">
          <a:xfrm>
            <a:off x="1612901" y="7489826"/>
            <a:ext cx="146050" cy="138113"/>
          </a:xfrm>
          <a:custGeom>
            <a:avLst/>
            <a:gdLst>
              <a:gd name="T0" fmla="*/ 0 w 158"/>
              <a:gd name="T1" fmla="*/ 51 h 145"/>
              <a:gd name="T2" fmla="*/ 48 w 158"/>
              <a:gd name="T3" fmla="*/ 132 h 145"/>
              <a:gd name="T4" fmla="*/ 99 w 158"/>
              <a:gd name="T5" fmla="*/ 132 h 145"/>
              <a:gd name="T6" fmla="*/ 150 w 158"/>
              <a:gd name="T7" fmla="*/ 66 h 145"/>
              <a:gd name="T8" fmla="*/ 150 w 15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45">
                <a:moveTo>
                  <a:pt x="0" y="51"/>
                </a:moveTo>
                <a:cubicBezTo>
                  <a:pt x="8" y="65"/>
                  <a:pt x="32" y="119"/>
                  <a:pt x="48" y="132"/>
                </a:cubicBezTo>
                <a:cubicBezTo>
                  <a:pt x="64" y="145"/>
                  <a:pt x="82" y="143"/>
                  <a:pt x="99" y="132"/>
                </a:cubicBezTo>
                <a:cubicBezTo>
                  <a:pt x="116" y="121"/>
                  <a:pt x="141" y="88"/>
                  <a:pt x="150" y="66"/>
                </a:cubicBezTo>
                <a:cubicBezTo>
                  <a:pt x="158" y="44"/>
                  <a:pt x="154" y="22"/>
                  <a:pt x="150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4" name="Line 238"/>
          <p:cNvSpPr>
            <a:spLocks noChangeShapeType="1"/>
          </p:cNvSpPr>
          <p:nvPr/>
        </p:nvSpPr>
        <p:spPr bwMode="auto">
          <a:xfrm>
            <a:off x="1757363" y="7186614"/>
            <a:ext cx="0" cy="36512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5" name="Line 239"/>
          <p:cNvSpPr>
            <a:spLocks noChangeShapeType="1"/>
          </p:cNvSpPr>
          <p:nvPr/>
        </p:nvSpPr>
        <p:spPr bwMode="auto">
          <a:xfrm>
            <a:off x="557214" y="7304088"/>
            <a:ext cx="900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6" name="Oval 240"/>
          <p:cNvSpPr>
            <a:spLocks noChangeArrowheads="1"/>
          </p:cNvSpPr>
          <p:nvPr/>
        </p:nvSpPr>
        <p:spPr bwMode="auto">
          <a:xfrm>
            <a:off x="1112838" y="6499226"/>
            <a:ext cx="68262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7" name="Oval 241"/>
          <p:cNvSpPr>
            <a:spLocks noChangeArrowheads="1"/>
          </p:cNvSpPr>
          <p:nvPr/>
        </p:nvSpPr>
        <p:spPr bwMode="auto">
          <a:xfrm>
            <a:off x="715964" y="6650039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8" name="Oval 242"/>
          <p:cNvSpPr>
            <a:spLocks noChangeArrowheads="1"/>
          </p:cNvSpPr>
          <p:nvPr/>
        </p:nvSpPr>
        <p:spPr bwMode="auto">
          <a:xfrm>
            <a:off x="646114" y="6923090"/>
            <a:ext cx="66675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59" name="Oval 243"/>
          <p:cNvSpPr>
            <a:spLocks noChangeArrowheads="1"/>
          </p:cNvSpPr>
          <p:nvPr/>
        </p:nvSpPr>
        <p:spPr bwMode="auto">
          <a:xfrm>
            <a:off x="688976" y="7112001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0" name="Oval 244"/>
          <p:cNvSpPr>
            <a:spLocks noChangeArrowheads="1"/>
          </p:cNvSpPr>
          <p:nvPr/>
        </p:nvSpPr>
        <p:spPr bwMode="auto">
          <a:xfrm>
            <a:off x="803276" y="7150101"/>
            <a:ext cx="68263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1" name="Oval 245"/>
          <p:cNvSpPr>
            <a:spLocks noChangeArrowheads="1"/>
          </p:cNvSpPr>
          <p:nvPr/>
        </p:nvSpPr>
        <p:spPr bwMode="auto">
          <a:xfrm>
            <a:off x="922339" y="7118351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2" name="Oval 246"/>
          <p:cNvSpPr>
            <a:spLocks noChangeArrowheads="1"/>
          </p:cNvSpPr>
          <p:nvPr/>
        </p:nvSpPr>
        <p:spPr bwMode="auto">
          <a:xfrm>
            <a:off x="1028701" y="7175501"/>
            <a:ext cx="68263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3" name="Oval 247"/>
          <p:cNvSpPr>
            <a:spLocks noChangeArrowheads="1"/>
          </p:cNvSpPr>
          <p:nvPr/>
        </p:nvSpPr>
        <p:spPr bwMode="auto">
          <a:xfrm>
            <a:off x="1138238" y="6992939"/>
            <a:ext cx="68262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4" name="Oval 248"/>
          <p:cNvSpPr>
            <a:spLocks noChangeArrowheads="1"/>
          </p:cNvSpPr>
          <p:nvPr/>
        </p:nvSpPr>
        <p:spPr bwMode="auto">
          <a:xfrm>
            <a:off x="1204913" y="7172326"/>
            <a:ext cx="68262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5" name="Oval 249"/>
          <p:cNvSpPr>
            <a:spLocks noChangeArrowheads="1"/>
          </p:cNvSpPr>
          <p:nvPr/>
        </p:nvSpPr>
        <p:spPr bwMode="auto">
          <a:xfrm>
            <a:off x="1298576" y="7200901"/>
            <a:ext cx="68263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66" name="Oval 250"/>
          <p:cNvSpPr>
            <a:spLocks noChangeArrowheads="1"/>
          </p:cNvSpPr>
          <p:nvPr/>
        </p:nvSpPr>
        <p:spPr bwMode="auto">
          <a:xfrm>
            <a:off x="1366838" y="7089775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467" name="Group 251"/>
          <p:cNvGrpSpPr>
            <a:grpSpLocks/>
          </p:cNvGrpSpPr>
          <p:nvPr/>
        </p:nvGrpSpPr>
        <p:grpSpPr bwMode="auto">
          <a:xfrm>
            <a:off x="557214" y="6343651"/>
            <a:ext cx="900112" cy="1325563"/>
            <a:chOff x="624" y="6720"/>
            <a:chExt cx="1008" cy="1392"/>
          </a:xfrm>
        </p:grpSpPr>
        <p:sp>
          <p:nvSpPr>
            <p:cNvPr id="9468" name="AutoShape 252"/>
            <p:cNvSpPr>
              <a:spLocks noChangeArrowheads="1"/>
            </p:cNvSpPr>
            <p:nvPr/>
          </p:nvSpPr>
          <p:spPr bwMode="auto">
            <a:xfrm>
              <a:off x="624" y="6720"/>
              <a:ext cx="1008" cy="139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69" name="Line 253"/>
            <p:cNvSpPr>
              <a:spLocks noChangeShapeType="1"/>
            </p:cNvSpPr>
            <p:nvPr/>
          </p:nvSpPr>
          <p:spPr bwMode="auto">
            <a:xfrm>
              <a:off x="1632" y="7389"/>
              <a:ext cx="0" cy="5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470" name="Freeform 254"/>
          <p:cNvSpPr>
            <a:spLocks/>
          </p:cNvSpPr>
          <p:nvPr/>
        </p:nvSpPr>
        <p:spPr bwMode="auto">
          <a:xfrm>
            <a:off x="960438" y="6351589"/>
            <a:ext cx="157162" cy="168275"/>
          </a:xfrm>
          <a:custGeom>
            <a:avLst/>
            <a:gdLst>
              <a:gd name="T0" fmla="*/ 175 w 175"/>
              <a:gd name="T1" fmla="*/ 177 h 177"/>
              <a:gd name="T2" fmla="*/ 72 w 175"/>
              <a:gd name="T3" fmla="*/ 0 h 177"/>
              <a:gd name="T4" fmla="*/ 0 w 175"/>
              <a:gd name="T5" fmla="*/ 16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" h="177">
                <a:moveTo>
                  <a:pt x="175" y="177"/>
                </a:moveTo>
                <a:lnTo>
                  <a:pt x="72" y="0"/>
                </a:lnTo>
                <a:lnTo>
                  <a:pt x="0" y="1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1" name="Freeform 255"/>
          <p:cNvSpPr>
            <a:spLocks/>
          </p:cNvSpPr>
          <p:nvPr/>
        </p:nvSpPr>
        <p:spPr bwMode="auto">
          <a:xfrm flipH="1">
            <a:off x="766764" y="6503988"/>
            <a:ext cx="88900" cy="1524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2" name="Freeform 256"/>
          <p:cNvSpPr>
            <a:spLocks/>
          </p:cNvSpPr>
          <p:nvPr/>
        </p:nvSpPr>
        <p:spPr bwMode="auto">
          <a:xfrm flipH="1">
            <a:off x="669926" y="7207249"/>
            <a:ext cx="42863" cy="273051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3" name="Freeform 257"/>
          <p:cNvSpPr>
            <a:spLocks/>
          </p:cNvSpPr>
          <p:nvPr/>
        </p:nvSpPr>
        <p:spPr bwMode="auto">
          <a:xfrm flipH="1">
            <a:off x="588964" y="7023101"/>
            <a:ext cx="66675" cy="4429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4" name="Freeform 258"/>
          <p:cNvSpPr>
            <a:spLocks/>
          </p:cNvSpPr>
          <p:nvPr/>
        </p:nvSpPr>
        <p:spPr bwMode="auto">
          <a:xfrm rot="21137040" flipH="1">
            <a:off x="806451" y="7235826"/>
            <a:ext cx="41275" cy="2651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5" name="Freeform 259"/>
          <p:cNvSpPr>
            <a:spLocks/>
          </p:cNvSpPr>
          <p:nvPr/>
        </p:nvSpPr>
        <p:spPr bwMode="auto">
          <a:xfrm rot="21137040" flipH="1">
            <a:off x="933451" y="7226301"/>
            <a:ext cx="41275" cy="2667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6" name="Freeform 260"/>
          <p:cNvSpPr>
            <a:spLocks/>
          </p:cNvSpPr>
          <p:nvPr/>
        </p:nvSpPr>
        <p:spPr bwMode="auto">
          <a:xfrm rot="21137040" flipH="1">
            <a:off x="1033464" y="7278688"/>
            <a:ext cx="41275" cy="265112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7" name="Freeform 261"/>
          <p:cNvSpPr>
            <a:spLocks/>
          </p:cNvSpPr>
          <p:nvPr/>
        </p:nvSpPr>
        <p:spPr bwMode="auto">
          <a:xfrm rot="21137040" flipH="1">
            <a:off x="1123951" y="7102475"/>
            <a:ext cx="74613" cy="425451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8" name="Freeform 262"/>
          <p:cNvSpPr>
            <a:spLocks/>
          </p:cNvSpPr>
          <p:nvPr/>
        </p:nvSpPr>
        <p:spPr bwMode="auto">
          <a:xfrm rot="21137040" flipH="1">
            <a:off x="1208088" y="7273926"/>
            <a:ext cx="42862" cy="2667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79" name="Freeform 263"/>
          <p:cNvSpPr>
            <a:spLocks/>
          </p:cNvSpPr>
          <p:nvPr/>
        </p:nvSpPr>
        <p:spPr bwMode="auto">
          <a:xfrm rot="21137040" flipH="1">
            <a:off x="1309689" y="7291388"/>
            <a:ext cx="42862" cy="265112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480" name="Freeform 264"/>
          <p:cNvSpPr>
            <a:spLocks/>
          </p:cNvSpPr>
          <p:nvPr/>
        </p:nvSpPr>
        <p:spPr bwMode="auto">
          <a:xfrm rot="21137040" flipH="1">
            <a:off x="1387475" y="7183438"/>
            <a:ext cx="46038" cy="34766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481" name="Group 265"/>
          <p:cNvGrpSpPr>
            <a:grpSpLocks/>
          </p:cNvGrpSpPr>
          <p:nvPr/>
        </p:nvGrpSpPr>
        <p:grpSpPr bwMode="auto">
          <a:xfrm>
            <a:off x="2786064" y="6343651"/>
            <a:ext cx="1241425" cy="1325563"/>
            <a:chOff x="3120" y="6660"/>
            <a:chExt cx="1390" cy="1392"/>
          </a:xfrm>
        </p:grpSpPr>
        <p:sp>
          <p:nvSpPr>
            <p:cNvPr id="9482" name="Line 266"/>
            <p:cNvSpPr>
              <a:spLocks noChangeShapeType="1"/>
            </p:cNvSpPr>
            <p:nvPr/>
          </p:nvSpPr>
          <p:spPr bwMode="auto">
            <a:xfrm>
              <a:off x="4128" y="7386"/>
              <a:ext cx="15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3" name="Line 267"/>
            <p:cNvSpPr>
              <a:spLocks noChangeShapeType="1"/>
            </p:cNvSpPr>
            <p:nvPr/>
          </p:nvSpPr>
          <p:spPr bwMode="auto">
            <a:xfrm>
              <a:off x="4266" y="7390"/>
              <a:ext cx="0" cy="52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4" name="Freeform 268"/>
            <p:cNvSpPr>
              <a:spLocks/>
            </p:cNvSpPr>
            <p:nvPr/>
          </p:nvSpPr>
          <p:spPr bwMode="auto">
            <a:xfrm>
              <a:off x="4265" y="7908"/>
              <a:ext cx="242" cy="141"/>
            </a:xfrm>
            <a:custGeom>
              <a:avLst/>
              <a:gdLst>
                <a:gd name="T0" fmla="*/ 1 w 172"/>
                <a:gd name="T1" fmla="*/ 0 h 121"/>
                <a:gd name="T2" fmla="*/ 7 w 172"/>
                <a:gd name="T3" fmla="*/ 62 h 121"/>
                <a:gd name="T4" fmla="*/ 43 w 172"/>
                <a:gd name="T5" fmla="*/ 108 h 121"/>
                <a:gd name="T6" fmla="*/ 151 w 172"/>
                <a:gd name="T7" fmla="*/ 104 h 121"/>
                <a:gd name="T8" fmla="*/ 169 w 172"/>
                <a:gd name="T9" fmla="*/ 6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2" h="121">
                  <a:moveTo>
                    <a:pt x="1" y="0"/>
                  </a:moveTo>
                  <a:cubicBezTo>
                    <a:pt x="2" y="10"/>
                    <a:pt x="0" y="44"/>
                    <a:pt x="7" y="62"/>
                  </a:cubicBezTo>
                  <a:cubicBezTo>
                    <a:pt x="14" y="80"/>
                    <a:pt x="19" y="101"/>
                    <a:pt x="43" y="108"/>
                  </a:cubicBezTo>
                  <a:cubicBezTo>
                    <a:pt x="67" y="115"/>
                    <a:pt x="130" y="121"/>
                    <a:pt x="151" y="104"/>
                  </a:cubicBezTo>
                  <a:cubicBezTo>
                    <a:pt x="172" y="87"/>
                    <a:pt x="165" y="26"/>
                    <a:pt x="169" y="6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5" name="Freeform 269"/>
            <p:cNvSpPr>
              <a:spLocks/>
            </p:cNvSpPr>
            <p:nvPr/>
          </p:nvSpPr>
          <p:spPr bwMode="auto">
            <a:xfrm>
              <a:off x="4350" y="7826"/>
              <a:ext cx="72" cy="117"/>
            </a:xfrm>
            <a:custGeom>
              <a:avLst/>
              <a:gdLst>
                <a:gd name="T0" fmla="*/ 3 w 160"/>
                <a:gd name="T1" fmla="*/ 0 h 117"/>
                <a:gd name="T2" fmla="*/ 5 w 160"/>
                <a:gd name="T3" fmla="*/ 52 h 117"/>
                <a:gd name="T4" fmla="*/ 31 w 160"/>
                <a:gd name="T5" fmla="*/ 104 h 117"/>
                <a:gd name="T6" fmla="*/ 139 w 160"/>
                <a:gd name="T7" fmla="*/ 100 h 117"/>
                <a:gd name="T8" fmla="*/ 157 w 160"/>
                <a:gd name="T9" fmla="*/ 2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60" h="117">
                  <a:moveTo>
                    <a:pt x="3" y="0"/>
                  </a:moveTo>
                  <a:cubicBezTo>
                    <a:pt x="4" y="9"/>
                    <a:pt x="0" y="35"/>
                    <a:pt x="5" y="52"/>
                  </a:cubicBezTo>
                  <a:cubicBezTo>
                    <a:pt x="10" y="69"/>
                    <a:pt x="9" y="96"/>
                    <a:pt x="31" y="104"/>
                  </a:cubicBezTo>
                  <a:cubicBezTo>
                    <a:pt x="53" y="112"/>
                    <a:pt x="118" y="117"/>
                    <a:pt x="139" y="100"/>
                  </a:cubicBezTo>
                  <a:cubicBezTo>
                    <a:pt x="160" y="83"/>
                    <a:pt x="153" y="22"/>
                    <a:pt x="157" y="2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6" name="Line 270"/>
            <p:cNvSpPr>
              <a:spLocks noChangeShapeType="1"/>
            </p:cNvSpPr>
            <p:nvPr/>
          </p:nvSpPr>
          <p:spPr bwMode="auto">
            <a:xfrm>
              <a:off x="4350" y="7366"/>
              <a:ext cx="0" cy="46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7" name="Line 271"/>
            <p:cNvSpPr>
              <a:spLocks noChangeShapeType="1"/>
            </p:cNvSpPr>
            <p:nvPr/>
          </p:nvSpPr>
          <p:spPr bwMode="auto">
            <a:xfrm>
              <a:off x="4418" y="6954"/>
              <a:ext cx="0" cy="8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8" name="Line 272"/>
            <p:cNvSpPr>
              <a:spLocks noChangeShapeType="1"/>
            </p:cNvSpPr>
            <p:nvPr/>
          </p:nvSpPr>
          <p:spPr bwMode="auto">
            <a:xfrm>
              <a:off x="4500" y="6948"/>
              <a:ext cx="0" cy="97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89" name="Line 273"/>
            <p:cNvSpPr>
              <a:spLocks noChangeShapeType="1"/>
            </p:cNvSpPr>
            <p:nvPr/>
          </p:nvSpPr>
          <p:spPr bwMode="auto">
            <a:xfrm>
              <a:off x="4130" y="7316"/>
              <a:ext cx="1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0" name="Freeform 274"/>
            <p:cNvSpPr>
              <a:spLocks/>
            </p:cNvSpPr>
            <p:nvPr/>
          </p:nvSpPr>
          <p:spPr bwMode="auto">
            <a:xfrm>
              <a:off x="4256" y="7311"/>
              <a:ext cx="101" cy="66"/>
            </a:xfrm>
            <a:custGeom>
              <a:avLst/>
              <a:gdLst>
                <a:gd name="T0" fmla="*/ 0 w 51"/>
                <a:gd name="T1" fmla="*/ 3 h 51"/>
                <a:gd name="T2" fmla="*/ 43 w 51"/>
                <a:gd name="T3" fmla="*/ 8 h 51"/>
                <a:gd name="T4" fmla="*/ 48 w 51"/>
                <a:gd name="T5" fmla="*/ 51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51" h="51">
                  <a:moveTo>
                    <a:pt x="0" y="3"/>
                  </a:moveTo>
                  <a:cubicBezTo>
                    <a:pt x="7" y="4"/>
                    <a:pt x="35" y="0"/>
                    <a:pt x="43" y="8"/>
                  </a:cubicBezTo>
                  <a:cubicBezTo>
                    <a:pt x="51" y="16"/>
                    <a:pt x="47" y="42"/>
                    <a:pt x="48" y="51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1" name="Line 275"/>
            <p:cNvSpPr>
              <a:spLocks noChangeShapeType="1"/>
            </p:cNvSpPr>
            <p:nvPr/>
          </p:nvSpPr>
          <p:spPr bwMode="auto">
            <a:xfrm>
              <a:off x="4410" y="6946"/>
              <a:ext cx="10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2" name="Line 276"/>
            <p:cNvSpPr>
              <a:spLocks noChangeShapeType="1"/>
            </p:cNvSpPr>
            <p:nvPr/>
          </p:nvSpPr>
          <p:spPr bwMode="auto">
            <a:xfrm flipV="1">
              <a:off x="4272" y="7749"/>
              <a:ext cx="81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3" name="Line 277"/>
            <p:cNvSpPr>
              <a:spLocks noChangeShapeType="1"/>
            </p:cNvSpPr>
            <p:nvPr/>
          </p:nvSpPr>
          <p:spPr bwMode="auto">
            <a:xfrm flipV="1">
              <a:off x="4419" y="7248"/>
              <a:ext cx="81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4" name="Line 278"/>
            <p:cNvSpPr>
              <a:spLocks noChangeShapeType="1"/>
            </p:cNvSpPr>
            <p:nvPr/>
          </p:nvSpPr>
          <p:spPr bwMode="auto">
            <a:xfrm>
              <a:off x="4308" y="7764"/>
              <a:ext cx="0" cy="165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5" name="Freeform 279"/>
            <p:cNvSpPr>
              <a:spLocks/>
            </p:cNvSpPr>
            <p:nvPr/>
          </p:nvSpPr>
          <p:spPr bwMode="auto">
            <a:xfrm>
              <a:off x="4302" y="7863"/>
              <a:ext cx="164" cy="145"/>
            </a:xfrm>
            <a:custGeom>
              <a:avLst/>
              <a:gdLst>
                <a:gd name="T0" fmla="*/ 0 w 158"/>
                <a:gd name="T1" fmla="*/ 51 h 145"/>
                <a:gd name="T2" fmla="*/ 48 w 158"/>
                <a:gd name="T3" fmla="*/ 132 h 145"/>
                <a:gd name="T4" fmla="*/ 99 w 158"/>
                <a:gd name="T5" fmla="*/ 132 h 145"/>
                <a:gd name="T6" fmla="*/ 150 w 158"/>
                <a:gd name="T7" fmla="*/ 66 h 145"/>
                <a:gd name="T8" fmla="*/ 150 w 158"/>
                <a:gd name="T9" fmla="*/ 0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145">
                  <a:moveTo>
                    <a:pt x="0" y="51"/>
                  </a:moveTo>
                  <a:cubicBezTo>
                    <a:pt x="8" y="65"/>
                    <a:pt x="32" y="119"/>
                    <a:pt x="48" y="132"/>
                  </a:cubicBezTo>
                  <a:cubicBezTo>
                    <a:pt x="64" y="145"/>
                    <a:pt x="82" y="143"/>
                    <a:pt x="99" y="132"/>
                  </a:cubicBezTo>
                  <a:cubicBezTo>
                    <a:pt x="116" y="121"/>
                    <a:pt x="141" y="88"/>
                    <a:pt x="150" y="66"/>
                  </a:cubicBezTo>
                  <a:cubicBezTo>
                    <a:pt x="158" y="44"/>
                    <a:pt x="154" y="22"/>
                    <a:pt x="150" y="0"/>
                  </a:cubicBezTo>
                </a:path>
              </a:pathLst>
            </a:custGeom>
            <a:noFill/>
            <a:ln w="57150" cmpd="sng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6" name="Line 280"/>
            <p:cNvSpPr>
              <a:spLocks noChangeShapeType="1"/>
            </p:cNvSpPr>
            <p:nvPr/>
          </p:nvSpPr>
          <p:spPr bwMode="auto">
            <a:xfrm>
              <a:off x="4464" y="7272"/>
              <a:ext cx="0" cy="657"/>
            </a:xfrm>
            <a:prstGeom prst="line">
              <a:avLst/>
            </a:prstGeom>
            <a:noFill/>
            <a:ln w="57150">
              <a:solidFill>
                <a:schemeClr val="accent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7" name="Line 281"/>
            <p:cNvSpPr>
              <a:spLocks noChangeShapeType="1"/>
            </p:cNvSpPr>
            <p:nvPr/>
          </p:nvSpPr>
          <p:spPr bwMode="auto">
            <a:xfrm>
              <a:off x="3120" y="7668"/>
              <a:ext cx="100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8" name="Oval 282"/>
            <p:cNvSpPr>
              <a:spLocks noChangeArrowheads="1"/>
            </p:cNvSpPr>
            <p:nvPr/>
          </p:nvSpPr>
          <p:spPr bwMode="auto">
            <a:xfrm>
              <a:off x="3742" y="6824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499" name="Oval 283"/>
            <p:cNvSpPr>
              <a:spLocks noChangeArrowheads="1"/>
            </p:cNvSpPr>
            <p:nvPr/>
          </p:nvSpPr>
          <p:spPr bwMode="auto">
            <a:xfrm>
              <a:off x="3297" y="6981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0" name="Oval 284"/>
            <p:cNvSpPr>
              <a:spLocks noChangeArrowheads="1"/>
            </p:cNvSpPr>
            <p:nvPr/>
          </p:nvSpPr>
          <p:spPr bwMode="auto">
            <a:xfrm>
              <a:off x="3600" y="7188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1" name="Oval 285"/>
            <p:cNvSpPr>
              <a:spLocks noChangeArrowheads="1"/>
            </p:cNvSpPr>
            <p:nvPr/>
          </p:nvSpPr>
          <p:spPr bwMode="auto">
            <a:xfrm>
              <a:off x="3231" y="7245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2" name="Oval 286"/>
            <p:cNvSpPr>
              <a:spLocks noChangeArrowheads="1"/>
            </p:cNvSpPr>
            <p:nvPr/>
          </p:nvSpPr>
          <p:spPr bwMode="auto">
            <a:xfrm>
              <a:off x="3915" y="7200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3" name="Oval 287"/>
            <p:cNvSpPr>
              <a:spLocks noChangeArrowheads="1"/>
            </p:cNvSpPr>
            <p:nvPr/>
          </p:nvSpPr>
          <p:spPr bwMode="auto">
            <a:xfrm>
              <a:off x="3396" y="7506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4" name="Oval 288"/>
            <p:cNvSpPr>
              <a:spLocks noChangeArrowheads="1"/>
            </p:cNvSpPr>
            <p:nvPr/>
          </p:nvSpPr>
          <p:spPr bwMode="auto">
            <a:xfrm>
              <a:off x="3648" y="7533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5" name="Oval 289"/>
            <p:cNvSpPr>
              <a:spLocks noChangeArrowheads="1"/>
            </p:cNvSpPr>
            <p:nvPr/>
          </p:nvSpPr>
          <p:spPr bwMode="auto">
            <a:xfrm>
              <a:off x="3789" y="7335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6" name="Oval 290"/>
            <p:cNvSpPr>
              <a:spLocks noChangeArrowheads="1"/>
            </p:cNvSpPr>
            <p:nvPr/>
          </p:nvSpPr>
          <p:spPr bwMode="auto">
            <a:xfrm>
              <a:off x="3951" y="7560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07" name="Oval 291"/>
            <p:cNvSpPr>
              <a:spLocks noChangeArrowheads="1"/>
            </p:cNvSpPr>
            <p:nvPr/>
          </p:nvSpPr>
          <p:spPr bwMode="auto">
            <a:xfrm>
              <a:off x="4026" y="7443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grpSp>
          <p:nvGrpSpPr>
            <p:cNvPr id="9508" name="Group 292"/>
            <p:cNvGrpSpPr>
              <a:grpSpLocks/>
            </p:cNvGrpSpPr>
            <p:nvPr/>
          </p:nvGrpSpPr>
          <p:grpSpPr bwMode="auto">
            <a:xfrm>
              <a:off x="3120" y="6660"/>
              <a:ext cx="1008" cy="1392"/>
              <a:chOff x="624" y="6720"/>
              <a:chExt cx="1008" cy="1392"/>
            </a:xfrm>
          </p:grpSpPr>
          <p:sp>
            <p:nvSpPr>
              <p:cNvPr id="9509" name="AutoShape 293"/>
              <p:cNvSpPr>
                <a:spLocks noChangeArrowheads="1"/>
              </p:cNvSpPr>
              <p:nvPr/>
            </p:nvSpPr>
            <p:spPr bwMode="auto">
              <a:xfrm>
                <a:off x="624" y="6720"/>
                <a:ext cx="1008" cy="1392"/>
              </a:xfrm>
              <a:prstGeom prst="roundRect">
                <a:avLst>
                  <a:gd name="adj" fmla="val 16667"/>
                </a:avLst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  <p:sp>
            <p:nvSpPr>
              <p:cNvPr id="9510" name="Line 294"/>
              <p:cNvSpPr>
                <a:spLocks noChangeShapeType="1"/>
              </p:cNvSpPr>
              <p:nvPr/>
            </p:nvSpPr>
            <p:spPr bwMode="auto">
              <a:xfrm>
                <a:off x="1632" y="7389"/>
                <a:ext cx="0" cy="51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it-IT"/>
              </a:p>
            </p:txBody>
          </p:sp>
        </p:grpSp>
        <p:sp>
          <p:nvSpPr>
            <p:cNvPr id="9511" name="Freeform 295"/>
            <p:cNvSpPr>
              <a:spLocks/>
            </p:cNvSpPr>
            <p:nvPr/>
          </p:nvSpPr>
          <p:spPr bwMode="auto">
            <a:xfrm>
              <a:off x="3572" y="6668"/>
              <a:ext cx="175" cy="177"/>
            </a:xfrm>
            <a:custGeom>
              <a:avLst/>
              <a:gdLst>
                <a:gd name="T0" fmla="*/ 175 w 175"/>
                <a:gd name="T1" fmla="*/ 177 h 177"/>
                <a:gd name="T2" fmla="*/ 72 w 175"/>
                <a:gd name="T3" fmla="*/ 0 h 177"/>
                <a:gd name="T4" fmla="*/ 0 w 175"/>
                <a:gd name="T5" fmla="*/ 168 h 1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75" h="177">
                  <a:moveTo>
                    <a:pt x="175" y="177"/>
                  </a:moveTo>
                  <a:lnTo>
                    <a:pt x="72" y="0"/>
                  </a:lnTo>
                  <a:lnTo>
                    <a:pt x="0" y="168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2" name="Freeform 296"/>
            <p:cNvSpPr>
              <a:spLocks/>
            </p:cNvSpPr>
            <p:nvPr/>
          </p:nvSpPr>
          <p:spPr bwMode="auto">
            <a:xfrm flipH="1">
              <a:off x="3354" y="6828"/>
              <a:ext cx="100" cy="160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3" name="Freeform 297"/>
            <p:cNvSpPr>
              <a:spLocks/>
            </p:cNvSpPr>
            <p:nvPr/>
          </p:nvSpPr>
          <p:spPr bwMode="auto">
            <a:xfrm flipH="1" flipV="1">
              <a:off x="3264" y="7536"/>
              <a:ext cx="48" cy="288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4" name="Freeform 298"/>
            <p:cNvSpPr>
              <a:spLocks/>
            </p:cNvSpPr>
            <p:nvPr/>
          </p:nvSpPr>
          <p:spPr bwMode="auto">
            <a:xfrm flipH="1">
              <a:off x="3156" y="7373"/>
              <a:ext cx="75" cy="466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5" name="Freeform 299"/>
            <p:cNvSpPr>
              <a:spLocks/>
            </p:cNvSpPr>
            <p:nvPr/>
          </p:nvSpPr>
          <p:spPr bwMode="auto">
            <a:xfrm rot="21137040" flipH="1">
              <a:off x="3399" y="7596"/>
              <a:ext cx="47" cy="279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6" name="Freeform 300"/>
            <p:cNvSpPr>
              <a:spLocks/>
            </p:cNvSpPr>
            <p:nvPr/>
          </p:nvSpPr>
          <p:spPr bwMode="auto">
            <a:xfrm rot="462960" flipH="1" flipV="1">
              <a:off x="3541" y="7587"/>
              <a:ext cx="47" cy="279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7" name="Freeform 301"/>
            <p:cNvSpPr>
              <a:spLocks/>
            </p:cNvSpPr>
            <p:nvPr/>
          </p:nvSpPr>
          <p:spPr bwMode="auto">
            <a:xfrm rot="21137040" flipH="1">
              <a:off x="3653" y="7641"/>
              <a:ext cx="47" cy="279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8" name="Freeform 302"/>
            <p:cNvSpPr>
              <a:spLocks/>
            </p:cNvSpPr>
            <p:nvPr/>
          </p:nvSpPr>
          <p:spPr bwMode="auto">
            <a:xfrm rot="21137040" flipH="1">
              <a:off x="3754" y="7457"/>
              <a:ext cx="84" cy="447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19" name="Freeform 303"/>
            <p:cNvSpPr>
              <a:spLocks/>
            </p:cNvSpPr>
            <p:nvPr/>
          </p:nvSpPr>
          <p:spPr bwMode="auto">
            <a:xfrm rot="462960" flipH="1" flipV="1">
              <a:off x="3849" y="7637"/>
              <a:ext cx="47" cy="279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0" name="Freeform 304"/>
            <p:cNvSpPr>
              <a:spLocks/>
            </p:cNvSpPr>
            <p:nvPr/>
          </p:nvSpPr>
          <p:spPr bwMode="auto">
            <a:xfrm rot="21137040" flipH="1">
              <a:off x="3963" y="7655"/>
              <a:ext cx="47" cy="279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1" name="Freeform 305"/>
            <p:cNvSpPr>
              <a:spLocks/>
            </p:cNvSpPr>
            <p:nvPr/>
          </p:nvSpPr>
          <p:spPr bwMode="auto">
            <a:xfrm rot="21137040" flipH="1">
              <a:off x="4049" y="7542"/>
              <a:ext cx="52" cy="365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2" name="Oval 306"/>
            <p:cNvSpPr>
              <a:spLocks noChangeArrowheads="1"/>
            </p:cNvSpPr>
            <p:nvPr/>
          </p:nvSpPr>
          <p:spPr bwMode="auto">
            <a:xfrm>
              <a:off x="3264" y="7872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3" name="Oval 307"/>
            <p:cNvSpPr>
              <a:spLocks noChangeArrowheads="1"/>
            </p:cNvSpPr>
            <p:nvPr/>
          </p:nvSpPr>
          <p:spPr bwMode="auto">
            <a:xfrm>
              <a:off x="3552" y="7920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4" name="Oval 308"/>
            <p:cNvSpPr>
              <a:spLocks noChangeArrowheads="1"/>
            </p:cNvSpPr>
            <p:nvPr/>
          </p:nvSpPr>
          <p:spPr bwMode="auto">
            <a:xfrm>
              <a:off x="3834" y="7923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5" name="Freeform 309"/>
            <p:cNvSpPr>
              <a:spLocks/>
            </p:cNvSpPr>
            <p:nvPr/>
          </p:nvSpPr>
          <p:spPr bwMode="auto">
            <a:xfrm flipH="1" flipV="1">
              <a:off x="3648" y="7272"/>
              <a:ext cx="100" cy="160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6" name="Freeform 310"/>
            <p:cNvSpPr>
              <a:spLocks/>
            </p:cNvSpPr>
            <p:nvPr/>
          </p:nvSpPr>
          <p:spPr bwMode="auto">
            <a:xfrm>
              <a:off x="3888" y="7056"/>
              <a:ext cx="222" cy="172"/>
            </a:xfrm>
            <a:custGeom>
              <a:avLst/>
              <a:gdLst>
                <a:gd name="T0" fmla="*/ 96 w 222"/>
                <a:gd name="T1" fmla="*/ 172 h 172"/>
                <a:gd name="T2" fmla="*/ 222 w 222"/>
                <a:gd name="T3" fmla="*/ 72 h 172"/>
                <a:gd name="T4" fmla="*/ 0 w 222"/>
                <a:gd name="T5" fmla="*/ 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22" h="172">
                  <a:moveTo>
                    <a:pt x="96" y="172"/>
                  </a:moveTo>
                  <a:lnTo>
                    <a:pt x="222" y="72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7" name="Freeform 311"/>
            <p:cNvSpPr>
              <a:spLocks/>
            </p:cNvSpPr>
            <p:nvPr/>
          </p:nvSpPr>
          <p:spPr bwMode="auto">
            <a:xfrm>
              <a:off x="3736" y="7194"/>
              <a:ext cx="68" cy="124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8" name="Freeform 312"/>
            <p:cNvSpPr>
              <a:spLocks/>
            </p:cNvSpPr>
            <p:nvPr/>
          </p:nvSpPr>
          <p:spPr bwMode="auto">
            <a:xfrm>
              <a:off x="3138" y="7086"/>
              <a:ext cx="102" cy="196"/>
            </a:xfrm>
            <a:custGeom>
              <a:avLst/>
              <a:gdLst>
                <a:gd name="T0" fmla="*/ 96 w 102"/>
                <a:gd name="T1" fmla="*/ 196 h 196"/>
                <a:gd name="T2" fmla="*/ 0 w 102"/>
                <a:gd name="T3" fmla="*/ 162 h 196"/>
                <a:gd name="T4" fmla="*/ 102 w 102"/>
                <a:gd name="T5" fmla="*/ 0 h 1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2" h="196">
                  <a:moveTo>
                    <a:pt x="96" y="196"/>
                  </a:moveTo>
                  <a:lnTo>
                    <a:pt x="0" y="162"/>
                  </a:lnTo>
                  <a:lnTo>
                    <a:pt x="102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29" name="Oval 313"/>
            <p:cNvSpPr>
              <a:spLocks noChangeArrowheads="1"/>
            </p:cNvSpPr>
            <p:nvPr/>
          </p:nvSpPr>
          <p:spPr bwMode="auto">
            <a:xfrm>
              <a:off x="3435" y="7245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30" name="Freeform 314"/>
            <p:cNvSpPr>
              <a:spLocks/>
            </p:cNvSpPr>
            <p:nvPr/>
          </p:nvSpPr>
          <p:spPr bwMode="auto">
            <a:xfrm>
              <a:off x="3358" y="7062"/>
              <a:ext cx="92" cy="184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31" name="Oval 315"/>
            <p:cNvSpPr>
              <a:spLocks noChangeArrowheads="1"/>
            </p:cNvSpPr>
            <p:nvPr/>
          </p:nvSpPr>
          <p:spPr bwMode="auto">
            <a:xfrm>
              <a:off x="3648" y="7008"/>
              <a:ext cx="76" cy="8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32" name="Freeform 316"/>
            <p:cNvSpPr>
              <a:spLocks/>
            </p:cNvSpPr>
            <p:nvPr/>
          </p:nvSpPr>
          <p:spPr bwMode="auto">
            <a:xfrm flipH="1">
              <a:off x="3720" y="6924"/>
              <a:ext cx="156" cy="106"/>
            </a:xfrm>
            <a:custGeom>
              <a:avLst/>
              <a:gdLst>
                <a:gd name="T0" fmla="*/ 140 w 140"/>
                <a:gd name="T1" fmla="*/ 256 h 256"/>
                <a:gd name="T2" fmla="*/ 37 w 140"/>
                <a:gd name="T3" fmla="*/ 79 h 256"/>
                <a:gd name="T4" fmla="*/ 0 w 140"/>
                <a:gd name="T5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40" h="256">
                  <a:moveTo>
                    <a:pt x="140" y="256"/>
                  </a:moveTo>
                  <a:lnTo>
                    <a:pt x="37" y="79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/>
              </a:solidFill>
              <a:round/>
              <a:headEnd/>
              <a:tailEnd type="stealth" w="sm" len="lg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533" name="Line 317"/>
          <p:cNvSpPr>
            <a:spLocks noChangeShapeType="1"/>
          </p:cNvSpPr>
          <p:nvPr/>
        </p:nvSpPr>
        <p:spPr bwMode="auto">
          <a:xfrm>
            <a:off x="6051550" y="7035800"/>
            <a:ext cx="13335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4" name="Line 318"/>
          <p:cNvSpPr>
            <a:spLocks noChangeShapeType="1"/>
          </p:cNvSpPr>
          <p:nvPr/>
        </p:nvSpPr>
        <p:spPr bwMode="auto">
          <a:xfrm>
            <a:off x="6173788" y="7038975"/>
            <a:ext cx="0" cy="49688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5" name="Freeform 319"/>
          <p:cNvSpPr>
            <a:spLocks/>
          </p:cNvSpPr>
          <p:nvPr/>
        </p:nvSpPr>
        <p:spPr bwMode="auto">
          <a:xfrm>
            <a:off x="6173788" y="7532689"/>
            <a:ext cx="215900" cy="133351"/>
          </a:xfrm>
          <a:custGeom>
            <a:avLst/>
            <a:gdLst>
              <a:gd name="T0" fmla="*/ 1 w 172"/>
              <a:gd name="T1" fmla="*/ 0 h 121"/>
              <a:gd name="T2" fmla="*/ 7 w 172"/>
              <a:gd name="T3" fmla="*/ 62 h 121"/>
              <a:gd name="T4" fmla="*/ 43 w 172"/>
              <a:gd name="T5" fmla="*/ 108 h 121"/>
              <a:gd name="T6" fmla="*/ 151 w 172"/>
              <a:gd name="T7" fmla="*/ 104 h 121"/>
              <a:gd name="T8" fmla="*/ 169 w 172"/>
              <a:gd name="T9" fmla="*/ 6 h 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72" h="121">
                <a:moveTo>
                  <a:pt x="1" y="0"/>
                </a:moveTo>
                <a:cubicBezTo>
                  <a:pt x="2" y="10"/>
                  <a:pt x="0" y="44"/>
                  <a:pt x="7" y="62"/>
                </a:cubicBezTo>
                <a:cubicBezTo>
                  <a:pt x="14" y="80"/>
                  <a:pt x="19" y="101"/>
                  <a:pt x="43" y="108"/>
                </a:cubicBezTo>
                <a:cubicBezTo>
                  <a:pt x="67" y="115"/>
                  <a:pt x="130" y="121"/>
                  <a:pt x="151" y="104"/>
                </a:cubicBezTo>
                <a:cubicBezTo>
                  <a:pt x="172" y="87"/>
                  <a:pt x="165" y="26"/>
                  <a:pt x="169" y="6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6" name="Freeform 320"/>
          <p:cNvSpPr>
            <a:spLocks/>
          </p:cNvSpPr>
          <p:nvPr/>
        </p:nvSpPr>
        <p:spPr bwMode="auto">
          <a:xfrm>
            <a:off x="6248400" y="7454900"/>
            <a:ext cx="65088" cy="111125"/>
          </a:xfrm>
          <a:custGeom>
            <a:avLst/>
            <a:gdLst>
              <a:gd name="T0" fmla="*/ 3 w 160"/>
              <a:gd name="T1" fmla="*/ 0 h 117"/>
              <a:gd name="T2" fmla="*/ 5 w 160"/>
              <a:gd name="T3" fmla="*/ 52 h 117"/>
              <a:gd name="T4" fmla="*/ 31 w 160"/>
              <a:gd name="T5" fmla="*/ 104 h 117"/>
              <a:gd name="T6" fmla="*/ 139 w 160"/>
              <a:gd name="T7" fmla="*/ 100 h 117"/>
              <a:gd name="T8" fmla="*/ 157 w 160"/>
              <a:gd name="T9" fmla="*/ 2 h 1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60" h="117">
                <a:moveTo>
                  <a:pt x="3" y="0"/>
                </a:moveTo>
                <a:cubicBezTo>
                  <a:pt x="4" y="9"/>
                  <a:pt x="0" y="35"/>
                  <a:pt x="5" y="52"/>
                </a:cubicBezTo>
                <a:cubicBezTo>
                  <a:pt x="10" y="69"/>
                  <a:pt x="9" y="96"/>
                  <a:pt x="31" y="104"/>
                </a:cubicBezTo>
                <a:cubicBezTo>
                  <a:pt x="53" y="112"/>
                  <a:pt x="118" y="117"/>
                  <a:pt x="139" y="100"/>
                </a:cubicBezTo>
                <a:cubicBezTo>
                  <a:pt x="160" y="83"/>
                  <a:pt x="153" y="22"/>
                  <a:pt x="157" y="2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7" name="Line 321"/>
          <p:cNvSpPr>
            <a:spLocks noChangeShapeType="1"/>
          </p:cNvSpPr>
          <p:nvPr/>
        </p:nvSpPr>
        <p:spPr bwMode="auto">
          <a:xfrm>
            <a:off x="6248400" y="7016752"/>
            <a:ext cx="0" cy="4429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8" name="Line 322"/>
          <p:cNvSpPr>
            <a:spLocks noChangeShapeType="1"/>
          </p:cNvSpPr>
          <p:nvPr/>
        </p:nvSpPr>
        <p:spPr bwMode="auto">
          <a:xfrm>
            <a:off x="6310313" y="6623051"/>
            <a:ext cx="0" cy="83661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39" name="Line 323"/>
          <p:cNvSpPr>
            <a:spLocks noChangeShapeType="1"/>
          </p:cNvSpPr>
          <p:nvPr/>
        </p:nvSpPr>
        <p:spPr bwMode="auto">
          <a:xfrm>
            <a:off x="6383338" y="6618289"/>
            <a:ext cx="0" cy="931863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0" name="Line 324"/>
          <p:cNvSpPr>
            <a:spLocks noChangeShapeType="1"/>
          </p:cNvSpPr>
          <p:nvPr/>
        </p:nvSpPr>
        <p:spPr bwMode="auto">
          <a:xfrm>
            <a:off x="6053139" y="6969125"/>
            <a:ext cx="128587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1" name="Freeform 325"/>
          <p:cNvSpPr>
            <a:spLocks/>
          </p:cNvSpPr>
          <p:nvPr/>
        </p:nvSpPr>
        <p:spPr bwMode="auto">
          <a:xfrm>
            <a:off x="6165851" y="6964363"/>
            <a:ext cx="88900" cy="61912"/>
          </a:xfrm>
          <a:custGeom>
            <a:avLst/>
            <a:gdLst>
              <a:gd name="T0" fmla="*/ 0 w 51"/>
              <a:gd name="T1" fmla="*/ 3 h 51"/>
              <a:gd name="T2" fmla="*/ 43 w 51"/>
              <a:gd name="T3" fmla="*/ 8 h 51"/>
              <a:gd name="T4" fmla="*/ 48 w 51"/>
              <a:gd name="T5" fmla="*/ 51 h 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1" h="51">
                <a:moveTo>
                  <a:pt x="0" y="3"/>
                </a:moveTo>
                <a:cubicBezTo>
                  <a:pt x="7" y="4"/>
                  <a:pt x="35" y="0"/>
                  <a:pt x="43" y="8"/>
                </a:cubicBezTo>
                <a:cubicBezTo>
                  <a:pt x="51" y="16"/>
                  <a:pt x="47" y="42"/>
                  <a:pt x="48" y="51"/>
                </a:cubicBezTo>
              </a:path>
            </a:pathLst>
          </a:custGeom>
          <a:noFill/>
          <a:ln w="28575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2" name="Line 326"/>
          <p:cNvSpPr>
            <a:spLocks noChangeShapeType="1"/>
          </p:cNvSpPr>
          <p:nvPr/>
        </p:nvSpPr>
        <p:spPr bwMode="auto">
          <a:xfrm>
            <a:off x="6302376" y="6616700"/>
            <a:ext cx="889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3" name="Line 327"/>
          <p:cNvSpPr>
            <a:spLocks noChangeShapeType="1"/>
          </p:cNvSpPr>
          <p:nvPr/>
        </p:nvSpPr>
        <p:spPr bwMode="auto">
          <a:xfrm flipV="1">
            <a:off x="6180139" y="7472365"/>
            <a:ext cx="71437" cy="317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4" name="Line 328"/>
          <p:cNvSpPr>
            <a:spLocks noChangeShapeType="1"/>
          </p:cNvSpPr>
          <p:nvPr/>
        </p:nvSpPr>
        <p:spPr bwMode="auto">
          <a:xfrm flipV="1">
            <a:off x="6310314" y="6702426"/>
            <a:ext cx="73025" cy="158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5" name="Line 329"/>
          <p:cNvSpPr>
            <a:spLocks noChangeShapeType="1"/>
          </p:cNvSpPr>
          <p:nvPr/>
        </p:nvSpPr>
        <p:spPr bwMode="auto">
          <a:xfrm>
            <a:off x="6211888" y="7489826"/>
            <a:ext cx="0" cy="61913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6" name="Freeform 330"/>
          <p:cNvSpPr>
            <a:spLocks/>
          </p:cNvSpPr>
          <p:nvPr/>
        </p:nvSpPr>
        <p:spPr bwMode="auto">
          <a:xfrm>
            <a:off x="6205539" y="7489826"/>
            <a:ext cx="147637" cy="138113"/>
          </a:xfrm>
          <a:custGeom>
            <a:avLst/>
            <a:gdLst>
              <a:gd name="T0" fmla="*/ 0 w 158"/>
              <a:gd name="T1" fmla="*/ 51 h 145"/>
              <a:gd name="T2" fmla="*/ 48 w 158"/>
              <a:gd name="T3" fmla="*/ 132 h 145"/>
              <a:gd name="T4" fmla="*/ 99 w 158"/>
              <a:gd name="T5" fmla="*/ 132 h 145"/>
              <a:gd name="T6" fmla="*/ 150 w 158"/>
              <a:gd name="T7" fmla="*/ 66 h 145"/>
              <a:gd name="T8" fmla="*/ 150 w 158"/>
              <a:gd name="T9" fmla="*/ 0 h 1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58" h="145">
                <a:moveTo>
                  <a:pt x="0" y="51"/>
                </a:moveTo>
                <a:cubicBezTo>
                  <a:pt x="8" y="65"/>
                  <a:pt x="32" y="119"/>
                  <a:pt x="48" y="132"/>
                </a:cubicBezTo>
                <a:cubicBezTo>
                  <a:pt x="64" y="145"/>
                  <a:pt x="82" y="143"/>
                  <a:pt x="99" y="132"/>
                </a:cubicBezTo>
                <a:cubicBezTo>
                  <a:pt x="116" y="121"/>
                  <a:pt x="141" y="88"/>
                  <a:pt x="150" y="66"/>
                </a:cubicBezTo>
                <a:cubicBezTo>
                  <a:pt x="158" y="44"/>
                  <a:pt x="154" y="22"/>
                  <a:pt x="150" y="0"/>
                </a:cubicBezTo>
              </a:path>
            </a:pathLst>
          </a:custGeom>
          <a:noFill/>
          <a:ln w="57150" cmpd="sng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7" name="Line 331"/>
          <p:cNvSpPr>
            <a:spLocks noChangeShapeType="1"/>
          </p:cNvSpPr>
          <p:nvPr/>
        </p:nvSpPr>
        <p:spPr bwMode="auto">
          <a:xfrm>
            <a:off x="6346825" y="6735765"/>
            <a:ext cx="0" cy="815975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8" name="Line 332"/>
          <p:cNvSpPr>
            <a:spLocks noChangeShapeType="1"/>
          </p:cNvSpPr>
          <p:nvPr/>
        </p:nvSpPr>
        <p:spPr bwMode="auto">
          <a:xfrm>
            <a:off x="5151438" y="7304088"/>
            <a:ext cx="900112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49" name="Oval 333"/>
          <p:cNvSpPr>
            <a:spLocks noChangeArrowheads="1"/>
          </p:cNvSpPr>
          <p:nvPr/>
        </p:nvSpPr>
        <p:spPr bwMode="auto">
          <a:xfrm>
            <a:off x="5705476" y="6499226"/>
            <a:ext cx="682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0" name="Oval 334"/>
          <p:cNvSpPr>
            <a:spLocks noChangeArrowheads="1"/>
          </p:cNvSpPr>
          <p:nvPr/>
        </p:nvSpPr>
        <p:spPr bwMode="auto">
          <a:xfrm>
            <a:off x="5308601" y="6650039"/>
            <a:ext cx="68263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1" name="Oval 335"/>
          <p:cNvSpPr>
            <a:spLocks noChangeArrowheads="1"/>
          </p:cNvSpPr>
          <p:nvPr/>
        </p:nvSpPr>
        <p:spPr bwMode="auto">
          <a:xfrm>
            <a:off x="5580064" y="6846889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2" name="Oval 336"/>
          <p:cNvSpPr>
            <a:spLocks noChangeArrowheads="1"/>
          </p:cNvSpPr>
          <p:nvPr/>
        </p:nvSpPr>
        <p:spPr bwMode="auto">
          <a:xfrm>
            <a:off x="5249863" y="6900864"/>
            <a:ext cx="68262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3" name="Oval 337"/>
          <p:cNvSpPr>
            <a:spLocks noChangeArrowheads="1"/>
          </p:cNvSpPr>
          <p:nvPr/>
        </p:nvSpPr>
        <p:spPr bwMode="auto">
          <a:xfrm>
            <a:off x="5861051" y="6858001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4" name="Oval 338"/>
          <p:cNvSpPr>
            <a:spLocks noChangeArrowheads="1"/>
          </p:cNvSpPr>
          <p:nvPr/>
        </p:nvSpPr>
        <p:spPr bwMode="auto">
          <a:xfrm>
            <a:off x="5397501" y="7150101"/>
            <a:ext cx="68263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5" name="Oval 339"/>
          <p:cNvSpPr>
            <a:spLocks noChangeArrowheads="1"/>
          </p:cNvSpPr>
          <p:nvPr/>
        </p:nvSpPr>
        <p:spPr bwMode="auto">
          <a:xfrm>
            <a:off x="5622926" y="7175501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6" name="Oval 340"/>
          <p:cNvSpPr>
            <a:spLocks noChangeArrowheads="1"/>
          </p:cNvSpPr>
          <p:nvPr/>
        </p:nvSpPr>
        <p:spPr bwMode="auto">
          <a:xfrm>
            <a:off x="5754688" y="6956426"/>
            <a:ext cx="68262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7" name="Oval 341"/>
          <p:cNvSpPr>
            <a:spLocks noChangeArrowheads="1"/>
          </p:cNvSpPr>
          <p:nvPr/>
        </p:nvSpPr>
        <p:spPr bwMode="auto">
          <a:xfrm>
            <a:off x="5824538" y="7121526"/>
            <a:ext cx="68262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58" name="Oval 342"/>
          <p:cNvSpPr>
            <a:spLocks noChangeArrowheads="1"/>
          </p:cNvSpPr>
          <p:nvPr/>
        </p:nvSpPr>
        <p:spPr bwMode="auto">
          <a:xfrm>
            <a:off x="5915026" y="6994526"/>
            <a:ext cx="68263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grpSp>
        <p:nvGrpSpPr>
          <p:cNvPr id="9559" name="Group 343"/>
          <p:cNvGrpSpPr>
            <a:grpSpLocks/>
          </p:cNvGrpSpPr>
          <p:nvPr/>
        </p:nvGrpSpPr>
        <p:grpSpPr bwMode="auto">
          <a:xfrm>
            <a:off x="5151438" y="6343651"/>
            <a:ext cx="900112" cy="1325563"/>
            <a:chOff x="624" y="6720"/>
            <a:chExt cx="1008" cy="1392"/>
          </a:xfrm>
        </p:grpSpPr>
        <p:sp>
          <p:nvSpPr>
            <p:cNvPr id="9560" name="AutoShape 344"/>
            <p:cNvSpPr>
              <a:spLocks noChangeArrowheads="1"/>
            </p:cNvSpPr>
            <p:nvPr/>
          </p:nvSpPr>
          <p:spPr bwMode="auto">
            <a:xfrm>
              <a:off x="624" y="6720"/>
              <a:ext cx="1008" cy="1392"/>
            </a:xfrm>
            <a:prstGeom prst="roundRect">
              <a:avLst>
                <a:gd name="adj" fmla="val 16667"/>
              </a:avLst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  <p:sp>
          <p:nvSpPr>
            <p:cNvPr id="9561" name="Line 345"/>
            <p:cNvSpPr>
              <a:spLocks noChangeShapeType="1"/>
            </p:cNvSpPr>
            <p:nvPr/>
          </p:nvSpPr>
          <p:spPr bwMode="auto">
            <a:xfrm>
              <a:off x="1632" y="7389"/>
              <a:ext cx="0" cy="51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it-IT"/>
            </a:p>
          </p:txBody>
        </p:sp>
      </p:grpSp>
      <p:sp>
        <p:nvSpPr>
          <p:cNvPr id="9562" name="Freeform 346"/>
          <p:cNvSpPr>
            <a:spLocks/>
          </p:cNvSpPr>
          <p:nvPr/>
        </p:nvSpPr>
        <p:spPr bwMode="auto">
          <a:xfrm>
            <a:off x="5554664" y="6351589"/>
            <a:ext cx="155575" cy="168275"/>
          </a:xfrm>
          <a:custGeom>
            <a:avLst/>
            <a:gdLst>
              <a:gd name="T0" fmla="*/ 175 w 175"/>
              <a:gd name="T1" fmla="*/ 177 h 177"/>
              <a:gd name="T2" fmla="*/ 72 w 175"/>
              <a:gd name="T3" fmla="*/ 0 h 177"/>
              <a:gd name="T4" fmla="*/ 0 w 175"/>
              <a:gd name="T5" fmla="*/ 168 h 1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5" h="177">
                <a:moveTo>
                  <a:pt x="175" y="177"/>
                </a:moveTo>
                <a:lnTo>
                  <a:pt x="72" y="0"/>
                </a:lnTo>
                <a:lnTo>
                  <a:pt x="0" y="168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3" name="Freeform 347"/>
          <p:cNvSpPr>
            <a:spLocks/>
          </p:cNvSpPr>
          <p:nvPr/>
        </p:nvSpPr>
        <p:spPr bwMode="auto">
          <a:xfrm>
            <a:off x="5260975" y="6359526"/>
            <a:ext cx="190500" cy="133351"/>
          </a:xfrm>
          <a:custGeom>
            <a:avLst/>
            <a:gdLst>
              <a:gd name="T0" fmla="*/ 74 w 212"/>
              <a:gd name="T1" fmla="*/ 140 h 140"/>
              <a:gd name="T2" fmla="*/ 0 w 212"/>
              <a:gd name="T3" fmla="*/ 0 h 140"/>
              <a:gd name="T4" fmla="*/ 144 w 212"/>
              <a:gd name="T5" fmla="*/ 48 h 140"/>
              <a:gd name="T6" fmla="*/ 212 w 212"/>
              <a:gd name="T7" fmla="*/ 80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2" h="140">
                <a:moveTo>
                  <a:pt x="74" y="140"/>
                </a:moveTo>
                <a:lnTo>
                  <a:pt x="0" y="0"/>
                </a:lnTo>
                <a:lnTo>
                  <a:pt x="144" y="48"/>
                </a:lnTo>
                <a:lnTo>
                  <a:pt x="212" y="8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4" name="Freeform 348"/>
          <p:cNvSpPr>
            <a:spLocks/>
          </p:cNvSpPr>
          <p:nvPr/>
        </p:nvSpPr>
        <p:spPr bwMode="auto">
          <a:xfrm flipH="1" flipV="1">
            <a:off x="5280026" y="7178675"/>
            <a:ext cx="42863" cy="273051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5" name="Freeform 349"/>
          <p:cNvSpPr>
            <a:spLocks/>
          </p:cNvSpPr>
          <p:nvPr/>
        </p:nvSpPr>
        <p:spPr bwMode="auto">
          <a:xfrm flipH="1">
            <a:off x="5183188" y="7186613"/>
            <a:ext cx="44450" cy="2794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6" name="Freeform 350"/>
          <p:cNvSpPr>
            <a:spLocks/>
          </p:cNvSpPr>
          <p:nvPr/>
        </p:nvSpPr>
        <p:spPr bwMode="auto">
          <a:xfrm rot="21137040" flipH="1">
            <a:off x="5399088" y="7235826"/>
            <a:ext cx="42862" cy="2651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7" name="Freeform 351"/>
          <p:cNvSpPr>
            <a:spLocks/>
          </p:cNvSpPr>
          <p:nvPr/>
        </p:nvSpPr>
        <p:spPr bwMode="auto">
          <a:xfrm rot="462960" flipH="1" flipV="1">
            <a:off x="5526089" y="7226301"/>
            <a:ext cx="42862" cy="2667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8" name="Freeform 352"/>
          <p:cNvSpPr>
            <a:spLocks/>
          </p:cNvSpPr>
          <p:nvPr/>
        </p:nvSpPr>
        <p:spPr bwMode="auto">
          <a:xfrm rot="21137040" flipH="1">
            <a:off x="5626101" y="7278688"/>
            <a:ext cx="42863" cy="265112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69" name="Freeform 353"/>
          <p:cNvSpPr>
            <a:spLocks/>
          </p:cNvSpPr>
          <p:nvPr/>
        </p:nvSpPr>
        <p:spPr bwMode="auto">
          <a:xfrm rot="462960" flipH="1" flipV="1">
            <a:off x="5740401" y="7213601"/>
            <a:ext cx="42863" cy="2651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0" name="Freeform 354"/>
          <p:cNvSpPr>
            <a:spLocks/>
          </p:cNvSpPr>
          <p:nvPr/>
        </p:nvSpPr>
        <p:spPr bwMode="auto">
          <a:xfrm rot="21137040" flipH="1">
            <a:off x="5842001" y="7200901"/>
            <a:ext cx="42863" cy="2651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1" name="Freeform 355"/>
          <p:cNvSpPr>
            <a:spLocks/>
          </p:cNvSpPr>
          <p:nvPr/>
        </p:nvSpPr>
        <p:spPr bwMode="auto">
          <a:xfrm rot="462960" flipH="1" flipV="1">
            <a:off x="5924551" y="7197726"/>
            <a:ext cx="41275" cy="300039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2" name="Oval 356"/>
          <p:cNvSpPr>
            <a:spLocks noChangeArrowheads="1"/>
          </p:cNvSpPr>
          <p:nvPr/>
        </p:nvSpPr>
        <p:spPr bwMode="auto">
          <a:xfrm>
            <a:off x="5280026" y="7497764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3" name="Oval 357"/>
          <p:cNvSpPr>
            <a:spLocks noChangeArrowheads="1"/>
          </p:cNvSpPr>
          <p:nvPr/>
        </p:nvSpPr>
        <p:spPr bwMode="auto">
          <a:xfrm>
            <a:off x="5537201" y="7543801"/>
            <a:ext cx="66675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4" name="Oval 358"/>
          <p:cNvSpPr>
            <a:spLocks noChangeArrowheads="1"/>
          </p:cNvSpPr>
          <p:nvPr/>
        </p:nvSpPr>
        <p:spPr bwMode="auto">
          <a:xfrm>
            <a:off x="5719763" y="7504114"/>
            <a:ext cx="68262" cy="793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5" name="Freeform 359"/>
          <p:cNvSpPr>
            <a:spLocks/>
          </p:cNvSpPr>
          <p:nvPr/>
        </p:nvSpPr>
        <p:spPr bwMode="auto">
          <a:xfrm flipH="1" flipV="1">
            <a:off x="5622926" y="6926263"/>
            <a:ext cx="88900" cy="1524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6" name="Freeform 360"/>
          <p:cNvSpPr>
            <a:spLocks/>
          </p:cNvSpPr>
          <p:nvPr/>
        </p:nvSpPr>
        <p:spPr bwMode="auto">
          <a:xfrm>
            <a:off x="5837239" y="6721477"/>
            <a:ext cx="196850" cy="163513"/>
          </a:xfrm>
          <a:custGeom>
            <a:avLst/>
            <a:gdLst>
              <a:gd name="T0" fmla="*/ 96 w 222"/>
              <a:gd name="T1" fmla="*/ 172 h 172"/>
              <a:gd name="T2" fmla="*/ 222 w 222"/>
              <a:gd name="T3" fmla="*/ 72 h 172"/>
              <a:gd name="T4" fmla="*/ 0 w 222"/>
              <a:gd name="T5" fmla="*/ 0 h 1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22" h="172">
                <a:moveTo>
                  <a:pt x="96" y="172"/>
                </a:moveTo>
                <a:lnTo>
                  <a:pt x="222" y="72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7" name="Freeform 361"/>
          <p:cNvSpPr>
            <a:spLocks/>
          </p:cNvSpPr>
          <p:nvPr/>
        </p:nvSpPr>
        <p:spPr bwMode="auto">
          <a:xfrm>
            <a:off x="5700714" y="6851651"/>
            <a:ext cx="60325" cy="11906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8" name="Freeform 362"/>
          <p:cNvSpPr>
            <a:spLocks/>
          </p:cNvSpPr>
          <p:nvPr/>
        </p:nvSpPr>
        <p:spPr bwMode="auto">
          <a:xfrm>
            <a:off x="5167314" y="6750049"/>
            <a:ext cx="90487" cy="185739"/>
          </a:xfrm>
          <a:custGeom>
            <a:avLst/>
            <a:gdLst>
              <a:gd name="T0" fmla="*/ 96 w 102"/>
              <a:gd name="T1" fmla="*/ 196 h 196"/>
              <a:gd name="T2" fmla="*/ 0 w 102"/>
              <a:gd name="T3" fmla="*/ 162 h 196"/>
              <a:gd name="T4" fmla="*/ 102 w 102"/>
              <a:gd name="T5" fmla="*/ 0 h 1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02" h="196">
                <a:moveTo>
                  <a:pt x="96" y="196"/>
                </a:moveTo>
                <a:lnTo>
                  <a:pt x="0" y="162"/>
                </a:lnTo>
                <a:lnTo>
                  <a:pt x="102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79" name="Oval 363"/>
          <p:cNvSpPr>
            <a:spLocks noChangeArrowheads="1"/>
          </p:cNvSpPr>
          <p:nvPr/>
        </p:nvSpPr>
        <p:spPr bwMode="auto">
          <a:xfrm>
            <a:off x="5432426" y="6900864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0" name="Freeform 364"/>
          <p:cNvSpPr>
            <a:spLocks/>
          </p:cNvSpPr>
          <p:nvPr/>
        </p:nvSpPr>
        <p:spPr bwMode="auto">
          <a:xfrm rot="6595186">
            <a:off x="5310982" y="6514307"/>
            <a:ext cx="87313" cy="1651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1" name="Oval 365"/>
          <p:cNvSpPr>
            <a:spLocks noChangeArrowheads="1"/>
          </p:cNvSpPr>
          <p:nvPr/>
        </p:nvSpPr>
        <p:spPr bwMode="auto">
          <a:xfrm>
            <a:off x="5622926" y="6675439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2" name="Freeform 366"/>
          <p:cNvSpPr>
            <a:spLocks/>
          </p:cNvSpPr>
          <p:nvPr/>
        </p:nvSpPr>
        <p:spPr bwMode="auto">
          <a:xfrm flipH="1">
            <a:off x="5686426" y="6594475"/>
            <a:ext cx="139700" cy="101600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3" name="Oval 367"/>
          <p:cNvSpPr>
            <a:spLocks noChangeArrowheads="1"/>
          </p:cNvSpPr>
          <p:nvPr/>
        </p:nvSpPr>
        <p:spPr bwMode="auto">
          <a:xfrm>
            <a:off x="5184776" y="7088189"/>
            <a:ext cx="68263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4" name="Oval 368"/>
          <p:cNvSpPr>
            <a:spLocks noChangeArrowheads="1"/>
          </p:cNvSpPr>
          <p:nvPr/>
        </p:nvSpPr>
        <p:spPr bwMode="auto">
          <a:xfrm>
            <a:off x="5915026" y="7513639"/>
            <a:ext cx="68263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5" name="Freeform 369"/>
          <p:cNvSpPr>
            <a:spLocks/>
          </p:cNvSpPr>
          <p:nvPr/>
        </p:nvSpPr>
        <p:spPr bwMode="auto">
          <a:xfrm>
            <a:off x="5789614" y="6875465"/>
            <a:ext cx="122237" cy="160337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6" name="Oval 370"/>
          <p:cNvSpPr>
            <a:spLocks noChangeArrowheads="1"/>
          </p:cNvSpPr>
          <p:nvPr/>
        </p:nvSpPr>
        <p:spPr bwMode="auto">
          <a:xfrm>
            <a:off x="5299076" y="6470651"/>
            <a:ext cx="68263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7" name="Oval 371"/>
          <p:cNvSpPr>
            <a:spLocks noChangeArrowheads="1"/>
          </p:cNvSpPr>
          <p:nvPr/>
        </p:nvSpPr>
        <p:spPr bwMode="auto">
          <a:xfrm>
            <a:off x="5195888" y="6569075"/>
            <a:ext cx="68262" cy="77788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8" name="Freeform 372"/>
          <p:cNvSpPr>
            <a:spLocks/>
          </p:cNvSpPr>
          <p:nvPr/>
        </p:nvSpPr>
        <p:spPr bwMode="auto">
          <a:xfrm>
            <a:off x="5376864" y="6731001"/>
            <a:ext cx="82550" cy="174625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89" name="Freeform 373"/>
          <p:cNvSpPr>
            <a:spLocks/>
          </p:cNvSpPr>
          <p:nvPr/>
        </p:nvSpPr>
        <p:spPr bwMode="auto">
          <a:xfrm rot="12954438">
            <a:off x="5848351" y="6508751"/>
            <a:ext cx="82550" cy="176213"/>
          </a:xfrm>
          <a:custGeom>
            <a:avLst/>
            <a:gdLst>
              <a:gd name="T0" fmla="*/ 140 w 140"/>
              <a:gd name="T1" fmla="*/ 256 h 256"/>
              <a:gd name="T2" fmla="*/ 37 w 140"/>
              <a:gd name="T3" fmla="*/ 79 h 256"/>
              <a:gd name="T4" fmla="*/ 0 w 140"/>
              <a:gd name="T5" fmla="*/ 0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40" h="256">
                <a:moveTo>
                  <a:pt x="140" y="256"/>
                </a:moveTo>
                <a:lnTo>
                  <a:pt x="37" y="79"/>
                </a:lnTo>
                <a:lnTo>
                  <a:pt x="0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0" name="Oval 374"/>
          <p:cNvSpPr>
            <a:spLocks noChangeArrowheads="1"/>
          </p:cNvSpPr>
          <p:nvPr/>
        </p:nvSpPr>
        <p:spPr bwMode="auto">
          <a:xfrm>
            <a:off x="5888039" y="6421439"/>
            <a:ext cx="66675" cy="777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1" name="Line 375"/>
          <p:cNvSpPr>
            <a:spLocks noChangeShapeType="1"/>
          </p:cNvSpPr>
          <p:nvPr/>
        </p:nvSpPr>
        <p:spPr bwMode="auto">
          <a:xfrm>
            <a:off x="6429375" y="6705600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2" name="Line 376"/>
          <p:cNvSpPr>
            <a:spLocks noChangeShapeType="1"/>
          </p:cNvSpPr>
          <p:nvPr/>
        </p:nvSpPr>
        <p:spPr bwMode="auto">
          <a:xfrm>
            <a:off x="6418263" y="7489825"/>
            <a:ext cx="1714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3" name="Line 377"/>
          <p:cNvSpPr>
            <a:spLocks noChangeShapeType="1"/>
          </p:cNvSpPr>
          <p:nvPr/>
        </p:nvSpPr>
        <p:spPr bwMode="auto">
          <a:xfrm>
            <a:off x="6503988" y="7197726"/>
            <a:ext cx="0" cy="2889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4" name="Line 378"/>
          <p:cNvSpPr>
            <a:spLocks noChangeShapeType="1"/>
          </p:cNvSpPr>
          <p:nvPr/>
        </p:nvSpPr>
        <p:spPr bwMode="auto">
          <a:xfrm flipV="1">
            <a:off x="6503988" y="6716713"/>
            <a:ext cx="0" cy="290512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595" name="Text Box 379"/>
          <p:cNvSpPr txBox="1">
            <a:spLocks noChangeArrowheads="1"/>
          </p:cNvSpPr>
          <p:nvPr/>
        </p:nvSpPr>
        <p:spPr bwMode="auto">
          <a:xfrm>
            <a:off x="6402389" y="6961190"/>
            <a:ext cx="312900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it-IT" sz="1500" b="1">
                <a:solidFill>
                  <a:srgbClr val="FF0000"/>
                </a:solidFill>
                <a:latin typeface="Comic Sans MS" charset="0"/>
              </a:rPr>
              <a:t>P*</a:t>
            </a:r>
          </a:p>
        </p:txBody>
      </p:sp>
      <p:sp>
        <p:nvSpPr>
          <p:cNvPr id="9596" name="Text Box 380"/>
          <p:cNvSpPr txBox="1">
            <a:spLocks noChangeArrowheads="1"/>
          </p:cNvSpPr>
          <p:nvPr/>
        </p:nvSpPr>
        <p:spPr bwMode="auto">
          <a:xfrm>
            <a:off x="4442495" y="7818439"/>
            <a:ext cx="2337048" cy="515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500">
                <a:solidFill>
                  <a:srgbClr val="FF0000"/>
                </a:solidFill>
                <a:latin typeface="Comic Sans MS" charset="0"/>
              </a:rPr>
              <a:t>Liquido         Vapore</a:t>
            </a:r>
          </a:p>
          <a:p>
            <a:pPr algn="ctr"/>
            <a:r>
              <a:rPr lang="it-IT" sz="1500">
                <a:solidFill>
                  <a:srgbClr val="FF0000"/>
                </a:solidFill>
                <a:latin typeface="Comic Sans MS" charset="0"/>
              </a:rPr>
              <a:t>(Equilibrio Vapore saturo</a:t>
            </a:r>
          </a:p>
        </p:txBody>
      </p:sp>
      <p:sp>
        <p:nvSpPr>
          <p:cNvPr id="9597" name="Text Box 381"/>
          <p:cNvSpPr txBox="1">
            <a:spLocks noChangeArrowheads="1"/>
          </p:cNvSpPr>
          <p:nvPr/>
        </p:nvSpPr>
        <p:spPr bwMode="auto">
          <a:xfrm>
            <a:off x="2381266" y="7807326"/>
            <a:ext cx="1820831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500">
                <a:solidFill>
                  <a:srgbClr val="FF0000"/>
                </a:solidFill>
                <a:latin typeface="Comic Sans MS" charset="0"/>
              </a:rPr>
              <a:t>Liquido        Vapore</a:t>
            </a:r>
          </a:p>
        </p:txBody>
      </p:sp>
      <p:sp>
        <p:nvSpPr>
          <p:cNvPr id="9598" name="Text Box 382"/>
          <p:cNvSpPr txBox="1">
            <a:spLocks noChangeArrowheads="1"/>
          </p:cNvSpPr>
          <p:nvPr/>
        </p:nvSpPr>
        <p:spPr bwMode="auto">
          <a:xfrm>
            <a:off x="91131" y="7812090"/>
            <a:ext cx="1878314" cy="284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53337" tIns="26668" rIns="53337" bIns="26668">
            <a:spAutoFit/>
          </a:bodyPr>
          <a:lstStyle>
            <a:lvl1pPr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2667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5334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8001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1066800" defTabSz="5334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15240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19812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24384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2895600" defTabSz="533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/>
            <a:r>
              <a:rPr lang="it-IT" sz="1500">
                <a:solidFill>
                  <a:srgbClr val="FF0000"/>
                </a:solidFill>
                <a:latin typeface="Comic Sans MS" charset="0"/>
              </a:rPr>
              <a:t>Liquido         Vapore</a:t>
            </a:r>
          </a:p>
        </p:txBody>
      </p:sp>
      <p:sp>
        <p:nvSpPr>
          <p:cNvPr id="9599" name="Line 383"/>
          <p:cNvSpPr>
            <a:spLocks noChangeShapeType="1"/>
          </p:cNvSpPr>
          <p:nvPr/>
        </p:nvSpPr>
        <p:spPr bwMode="auto">
          <a:xfrm rot="5400000">
            <a:off x="5626100" y="7831138"/>
            <a:ext cx="0" cy="336550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600" name="Line 384"/>
          <p:cNvSpPr>
            <a:spLocks noChangeShapeType="1"/>
          </p:cNvSpPr>
          <p:nvPr/>
        </p:nvSpPr>
        <p:spPr bwMode="auto">
          <a:xfrm rot="16200000" flipH="1">
            <a:off x="5628482" y="7760494"/>
            <a:ext cx="0" cy="34131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601" name="Line 385"/>
          <p:cNvSpPr>
            <a:spLocks noChangeShapeType="1"/>
          </p:cNvSpPr>
          <p:nvPr/>
        </p:nvSpPr>
        <p:spPr bwMode="auto">
          <a:xfrm rot="5400000">
            <a:off x="3211513" y="7808914"/>
            <a:ext cx="0" cy="212725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602" name="Line 386"/>
          <p:cNvSpPr>
            <a:spLocks noChangeShapeType="1"/>
          </p:cNvSpPr>
          <p:nvPr/>
        </p:nvSpPr>
        <p:spPr bwMode="auto">
          <a:xfrm rot="16200000" flipH="1">
            <a:off x="3307557" y="7781132"/>
            <a:ext cx="6351" cy="4111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  <p:sp>
        <p:nvSpPr>
          <p:cNvPr id="9603" name="Line 387"/>
          <p:cNvSpPr>
            <a:spLocks noChangeShapeType="1"/>
          </p:cNvSpPr>
          <p:nvPr/>
        </p:nvSpPr>
        <p:spPr bwMode="auto">
          <a:xfrm rot="16200000" flipH="1">
            <a:off x="1046957" y="7752557"/>
            <a:ext cx="6351" cy="411163"/>
          </a:xfrm>
          <a:prstGeom prst="line">
            <a:avLst/>
          </a:prstGeom>
          <a:noFill/>
          <a:ln w="28575">
            <a:solidFill>
              <a:srgbClr val="000099"/>
            </a:solidFill>
            <a:round/>
            <a:headEnd/>
            <a:tailEnd type="stealth" w="sm" len="lg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9348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truttura predefinita">
  <a:themeElements>
    <a:clrScheme name="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ruttura predefinita">
      <a:majorFont>
        <a:latin typeface="Times New Roman"/>
        <a:ea typeface="ＭＳ Ｐゴシック"/>
        <a:cs typeface=""/>
      </a:majorFont>
      <a:minorFont>
        <a:latin typeface="Times New Roman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uttura predefinita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uttura predefinit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981</Words>
  <Application>Microsoft Macintosh PowerPoint</Application>
  <PresentationFormat>Presentazione su schermo (4:3)</PresentationFormat>
  <Paragraphs>442</Paragraphs>
  <Slides>19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1" baseType="lpstr">
      <vt:lpstr>Struttura predefinita</vt:lpstr>
      <vt:lpstr>Image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  <vt:lpstr>Presentazione di PowerPoint</vt:lpstr>
    </vt:vector>
  </TitlesOfParts>
  <Company>universita'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Nessun titolo diapositiva</dc:title>
  <dc:creator>sonia</dc:creator>
  <cp:lastModifiedBy>federico  pepi</cp:lastModifiedBy>
  <cp:revision>18</cp:revision>
  <dcterms:created xsi:type="dcterms:W3CDTF">2001-11-12T09:26:15Z</dcterms:created>
  <dcterms:modified xsi:type="dcterms:W3CDTF">2018-09-19T16:07:30Z</dcterms:modified>
</cp:coreProperties>
</file>