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416" r:id="rId2"/>
    <p:sldId id="291" r:id="rId3"/>
    <p:sldId id="362" r:id="rId4"/>
    <p:sldId id="378" r:id="rId5"/>
    <p:sldId id="294" r:id="rId6"/>
    <p:sldId id="426" r:id="rId7"/>
    <p:sldId id="337" r:id="rId8"/>
    <p:sldId id="374" r:id="rId9"/>
    <p:sldId id="296" r:id="rId10"/>
    <p:sldId id="312" r:id="rId11"/>
    <p:sldId id="313" r:id="rId12"/>
    <p:sldId id="314" r:id="rId13"/>
    <p:sldId id="315" r:id="rId14"/>
    <p:sldId id="316" r:id="rId15"/>
    <p:sldId id="317" r:id="rId16"/>
    <p:sldId id="329" r:id="rId17"/>
    <p:sldId id="377" r:id="rId18"/>
    <p:sldId id="308" r:id="rId19"/>
    <p:sldId id="326" r:id="rId20"/>
    <p:sldId id="427" r:id="rId21"/>
    <p:sldId id="309" r:id="rId22"/>
    <p:sldId id="311" r:id="rId23"/>
  </p:sldIdLst>
  <p:sldSz cx="9144000" cy="6858000" type="screen4x3"/>
  <p:notesSz cx="9623425" cy="68881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19"/>
    <p:restoredTop sz="93741"/>
  </p:normalViewPr>
  <p:slideViewPr>
    <p:cSldViewPr>
      <p:cViewPr varScale="1">
        <p:scale>
          <a:sx n="120" d="100"/>
          <a:sy n="120" d="100"/>
        </p:scale>
        <p:origin x="20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5EBFE564-1684-594C-9B76-10B2A8FF82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703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31213C72-1A21-F64F-8195-67CB8D58C44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53063" y="0"/>
            <a:ext cx="41703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B713BCDF-BA63-084A-AD65-7B51C47C7AE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43675"/>
            <a:ext cx="4170363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72242E59-F661-A541-BCB9-7E9C99784C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53063" y="6543675"/>
            <a:ext cx="417036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>
              <a:defRPr sz="1200">
                <a:latin typeface="Times New Roman" panose="02020603050405020304" pitchFamily="18" charset="0"/>
              </a:defRPr>
            </a:lvl1pPr>
          </a:lstStyle>
          <a:p>
            <a:fld id="{527F23DE-37BB-4079-83EB-42E890FD55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>
            <a:extLst>
              <a:ext uri="{FF2B5EF4-FFF2-40B4-BE49-F238E27FC236}">
                <a16:creationId xmlns:a16="http://schemas.microsoft.com/office/drawing/2014/main" id="{E4FBE8E1-C9B4-8E4E-8740-4380ED59A8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13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>
            <a:extLst>
              <a:ext uri="{FF2B5EF4-FFF2-40B4-BE49-F238E27FC236}">
                <a16:creationId xmlns:a16="http://schemas.microsoft.com/office/drawing/2014/main" id="{D90F6C53-44D9-9A4C-ACEF-050BD4118C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29250" y="0"/>
            <a:ext cx="41513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1F4B98EE-EB3E-4779-9295-09C3266E4D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46413" y="490538"/>
            <a:ext cx="3490912" cy="2617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1" name="Rectangle 1029">
            <a:extLst>
              <a:ext uri="{FF2B5EF4-FFF2-40B4-BE49-F238E27FC236}">
                <a16:creationId xmlns:a16="http://schemas.microsoft.com/office/drawing/2014/main" id="{D29AD697-ECBB-DC4F-BFCD-3A6B8C6915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7938" y="3271838"/>
            <a:ext cx="7026275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Fare clic per modificare gli stili del testo dello schema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229382" name="Rectangle 1030">
            <a:extLst>
              <a:ext uri="{FF2B5EF4-FFF2-40B4-BE49-F238E27FC236}">
                <a16:creationId xmlns:a16="http://schemas.microsoft.com/office/drawing/2014/main" id="{AC2635B1-B806-AB41-A5AD-6B773D54A8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45263"/>
            <a:ext cx="41513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3" name="Rectangle 1031">
            <a:extLst>
              <a:ext uri="{FF2B5EF4-FFF2-40B4-BE49-F238E27FC236}">
                <a16:creationId xmlns:a16="http://schemas.microsoft.com/office/drawing/2014/main" id="{C3A08F1A-3E90-0C4B-B0A6-B0F16F561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29250" y="6545263"/>
            <a:ext cx="41513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9A7CD35-D682-4928-ABE6-1DE873BA67DA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7073907-9CED-4B77-88E7-24BCCC0345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D50FC1F-509C-470F-839F-7083568162B1}" type="slidenum">
              <a:rPr lang="it-IT" altLang="it-IT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B63DD04-DB67-41CA-A447-B08C82B81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6D3DF70-571E-A14D-BD20-23723358D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>
              <a:latin typeface="Calibri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>
            <a:extLst>
              <a:ext uri="{FF2B5EF4-FFF2-40B4-BE49-F238E27FC236}">
                <a16:creationId xmlns:a16="http://schemas.microsoft.com/office/drawing/2014/main" id="{4AD4D456-6968-4610-90D6-259CBB78A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F0F680-00C1-4C26-94FB-7E4120933CAE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>
            <a:extLst>
              <a:ext uri="{FF2B5EF4-FFF2-40B4-BE49-F238E27FC236}">
                <a16:creationId xmlns:a16="http://schemas.microsoft.com/office/drawing/2014/main" id="{53768783-69CC-4F54-8182-6F5A444A7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2992615-DDE5-487B-9D3A-B526A7CB00A4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>
            <a:extLst>
              <a:ext uri="{FF2B5EF4-FFF2-40B4-BE49-F238E27FC236}">
                <a16:creationId xmlns:a16="http://schemas.microsoft.com/office/drawing/2014/main" id="{39E69EAB-FB90-4FB3-B013-B8C61B1E95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5E9086-71EA-492D-8B6B-089A3FFF52AF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>
            <a:extLst>
              <a:ext uri="{FF2B5EF4-FFF2-40B4-BE49-F238E27FC236}">
                <a16:creationId xmlns:a16="http://schemas.microsoft.com/office/drawing/2014/main" id="{6DF6AE52-7848-411A-A9B0-C5A464CD30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62E206-6C99-4576-8A39-AE70732BD263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>
            <a:extLst>
              <a:ext uri="{FF2B5EF4-FFF2-40B4-BE49-F238E27FC236}">
                <a16:creationId xmlns:a16="http://schemas.microsoft.com/office/drawing/2014/main" id="{D78F9F99-65B1-4D30-8B7C-FE7A38D7C3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65D232A-10E0-4938-A51B-78B4EE570F1E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>
            <a:extLst>
              <a:ext uri="{FF2B5EF4-FFF2-40B4-BE49-F238E27FC236}">
                <a16:creationId xmlns:a16="http://schemas.microsoft.com/office/drawing/2014/main" id="{48F3444B-6835-4E32-8F98-F397C65FBA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E31C23-71A0-4A81-A947-5B299256FB2C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>
            <a:extLst>
              <a:ext uri="{FF2B5EF4-FFF2-40B4-BE49-F238E27FC236}">
                <a16:creationId xmlns:a16="http://schemas.microsoft.com/office/drawing/2014/main" id="{33EDCC40-2BD3-49E1-B79E-54A1BC38CB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47EBFD-5130-4D63-A271-DFA03CFF8F02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>
            <a:extLst>
              <a:ext uri="{FF2B5EF4-FFF2-40B4-BE49-F238E27FC236}">
                <a16:creationId xmlns:a16="http://schemas.microsoft.com/office/drawing/2014/main" id="{7847FB75-C0D1-4DB7-ADC5-CE04902B4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B8E6DA5-0C9B-4F08-84AA-BB536C8C1DF5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>
            <a:extLst>
              <a:ext uri="{FF2B5EF4-FFF2-40B4-BE49-F238E27FC236}">
                <a16:creationId xmlns:a16="http://schemas.microsoft.com/office/drawing/2014/main" id="{7F7C73CB-F97F-45E5-820E-57B990883A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42DDF51-21B4-41D7-B730-3E4AA837D737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>
            <a:extLst>
              <a:ext uri="{FF2B5EF4-FFF2-40B4-BE49-F238E27FC236}">
                <a16:creationId xmlns:a16="http://schemas.microsoft.com/office/drawing/2014/main" id="{BBBBFE45-7155-46B5-B5AB-4F8DC1749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BF3C009-6C44-4AF6-824F-618EEE674B0F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>
            <a:extLst>
              <a:ext uri="{FF2B5EF4-FFF2-40B4-BE49-F238E27FC236}">
                <a16:creationId xmlns:a16="http://schemas.microsoft.com/office/drawing/2014/main" id="{85CED5F8-255F-4F49-9155-36E9F4F79D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9558739-418E-434C-8572-BEC4217C3209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>
            <a:extLst>
              <a:ext uri="{FF2B5EF4-FFF2-40B4-BE49-F238E27FC236}">
                <a16:creationId xmlns:a16="http://schemas.microsoft.com/office/drawing/2014/main" id="{99F1886A-7842-4957-A5C5-ADAA2A75C2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6201955-6913-455F-AE73-3E80CF8918C1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>
            <a:extLst>
              <a:ext uri="{FF2B5EF4-FFF2-40B4-BE49-F238E27FC236}">
                <a16:creationId xmlns:a16="http://schemas.microsoft.com/office/drawing/2014/main" id="{8AA25E15-1E63-4C97-9CD3-50D25DC96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3EEF63F-9D0D-40C4-B247-B72ACD3836EC}" type="slidenum">
              <a:rPr lang="en-US" altLang="it-IT">
                <a:solidFill>
                  <a:schemeClr val="bg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it-IT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E94171-6407-434D-9F3C-D89A18711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A3A929-C0DE-4044-9972-FC78BFEC5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04F44-D540-4D19-B2AF-3B56D4BEB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846C2-378C-4151-BE14-F2F791AC71C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933112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6A510E-623D-4D4C-92D0-741060259F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DA2716-C799-4EB5-9FEC-9F02901317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78E8E2-B8F4-4643-B892-99B1A4CA4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536B7-63E7-4BAD-BED8-8CCCBB8C92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902291"/>
      </p:ext>
    </p:extLst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F1E2E-FD5B-484E-A162-73CCA705D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D68D9-63A3-4F61-A1F7-97FA80E13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B65DE5-CFC1-43E1-A66F-F1B09B5E2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B2F7F-B466-4A73-9DC2-A05318EC25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28182196"/>
      </p:ext>
    </p:extLst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C3C23A-81F6-4CF2-8C00-C6157BD99B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C0A7991-6C5A-4860-8577-86C55140F3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65740F-5B2E-46DE-8B47-63FC722052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48287-E364-4723-8D40-5ED53DB518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9565238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16323A-B4D7-49F4-BC9D-8A3CC5C78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E10AFA-93E5-4C56-83ED-D3CD1C1BD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2B31B1-95DD-42F3-AC77-43309F606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D3973-B064-4313-9044-1FD5446FBB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2341880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5F8F8B-C864-43D3-88A7-0C32EEFCA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24D6A-FF8C-46B6-8547-DFDC29895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5ADD13-4967-46A2-983F-4272420CB2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D790D-15D6-45D5-A6AE-8911A477B1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3686389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A139E-7D39-4B41-BDE7-F19B86D9A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C7A50-CFA5-48BF-A2DB-68DC7D641C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AD4084-105E-48EB-9CFA-8D6EF29DC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2D312-FAC7-4243-BADF-7E2664E0B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4968651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9D6678-2A58-4B57-B98F-D45A2F2733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5FD0008-C606-4F75-8C67-31C0AB78ED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27ACCC-196C-4BBB-8A63-239D9A844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FC48D-1CAF-4290-A582-9BFC258E4C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914703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C340DB-EA59-473A-B9DB-0EA4015B76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A71C37-9C19-4914-BB35-7B2BD1C839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996E75-49B6-4806-8D3F-F90C8733C8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4BF34-17D6-4952-99F6-C2CADD3684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9902992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29C98D-2806-46F2-B16B-7C55927E4D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8A94ECF-4966-45DA-B526-5C787B704C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EA1F89-9662-41E7-B390-6235B0C99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9D40B-838D-4C02-80CD-0CB0D36516E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6021193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5CB647-53F9-4825-932F-CC1B1A9C2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E5EC32-A5F3-4FF2-A144-3CB7BD21A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D93CCE-B8E8-42FF-A3FB-F406804CD4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2D224-5E4A-4492-9376-2E3576716C7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0514180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8C6F9-AC41-4C1C-8D64-53AA74062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E51987-94E7-43DB-A257-4B24D36E8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A52DE6-3320-4B00-AD5D-0683D0C28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CF8ECA-6FA4-4740-9724-13D67F35AC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3310471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4BCD95-4CCC-4D7C-B5C0-5B4594A1C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6A69DD-D50F-4D56-A9AC-453694B0EE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354308" name="Rectangle 4">
            <a:extLst>
              <a:ext uri="{FF2B5EF4-FFF2-40B4-BE49-F238E27FC236}">
                <a16:creationId xmlns:a16="http://schemas.microsoft.com/office/drawing/2014/main" id="{D59CBEDD-70B4-0545-AB6A-2FB418A4905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4309" name="Rectangle 5">
            <a:extLst>
              <a:ext uri="{FF2B5EF4-FFF2-40B4-BE49-F238E27FC236}">
                <a16:creationId xmlns:a16="http://schemas.microsoft.com/office/drawing/2014/main" id="{CC68469B-8B77-0A4A-B02B-3558EDE5EE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4310" name="Rectangle 6">
            <a:extLst>
              <a:ext uri="{FF2B5EF4-FFF2-40B4-BE49-F238E27FC236}">
                <a16:creationId xmlns:a16="http://schemas.microsoft.com/office/drawing/2014/main" id="{87A94F52-4F02-5847-B2A6-E9A36FEE1F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38430C3-B66B-407E-A861-4DFFFB8C19D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11.bin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>
            <a:extLst>
              <a:ext uri="{FF2B5EF4-FFF2-40B4-BE49-F238E27FC236}">
                <a16:creationId xmlns:a16="http://schemas.microsoft.com/office/drawing/2014/main" id="{9AEBF757-6DE2-4EFC-ACE5-EC51CED5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/>
          </a:p>
        </p:txBody>
      </p:sp>
      <p:grpSp>
        <p:nvGrpSpPr>
          <p:cNvPr id="5123" name="Group 17">
            <a:extLst>
              <a:ext uri="{FF2B5EF4-FFF2-40B4-BE49-F238E27FC236}">
                <a16:creationId xmlns:a16="http://schemas.microsoft.com/office/drawing/2014/main" id="{65B137A8-212F-4BE4-93A5-9FDE019F3C7F}"/>
              </a:ext>
            </a:extLst>
          </p:cNvPr>
          <p:cNvGrpSpPr>
            <a:grpSpLocks/>
          </p:cNvGrpSpPr>
          <p:nvPr/>
        </p:nvGrpSpPr>
        <p:grpSpPr bwMode="auto">
          <a:xfrm>
            <a:off x="0" y="2759075"/>
            <a:ext cx="9145588" cy="4098925"/>
            <a:chOff x="0" y="1738"/>
            <a:chExt cx="5761" cy="2582"/>
          </a:xfrm>
        </p:grpSpPr>
        <p:pic>
          <p:nvPicPr>
            <p:cNvPr id="5128" name="Picture 15" descr="Fondino">
              <a:extLst>
                <a:ext uri="{FF2B5EF4-FFF2-40B4-BE49-F238E27FC236}">
                  <a16:creationId xmlns:a16="http://schemas.microsoft.com/office/drawing/2014/main" id="{CF065AD4-01EC-4BC3-9E51-16A9F5132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3" descr="logo +marchio">
              <a:extLst>
                <a:ext uri="{FF2B5EF4-FFF2-40B4-BE49-F238E27FC236}">
                  <a16:creationId xmlns:a16="http://schemas.microsoft.com/office/drawing/2014/main" id="{59FB5906-44C7-4B9C-AE43-C0B885F2A6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" name="Picture 16" descr="fascia">
              <a:extLst>
                <a:ext uri="{FF2B5EF4-FFF2-40B4-BE49-F238E27FC236}">
                  <a16:creationId xmlns:a16="http://schemas.microsoft.com/office/drawing/2014/main" id="{3674F05E-1653-4B64-A675-761183AEE5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5" name="Rectangle 4">
            <a:extLst>
              <a:ext uri="{FF2B5EF4-FFF2-40B4-BE49-F238E27FC236}">
                <a16:creationId xmlns:a16="http://schemas.microsoft.com/office/drawing/2014/main" id="{8E4C16D7-3E32-464C-BEA8-3FAD70DACD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05138" y="1916113"/>
            <a:ext cx="6138862" cy="1512887"/>
          </a:xfrm>
        </p:spPr>
        <p:txBody>
          <a:bodyPr/>
          <a:lstStyle/>
          <a:p>
            <a:pPr algn="l" eaLnBrk="1" hangingPunct="1">
              <a:defRPr/>
            </a:pPr>
            <a:r>
              <a:rPr lang="it-IT">
                <a:solidFill>
                  <a:schemeClr val="bg1"/>
                </a:solidFill>
                <a:cs typeface="+mn-cs"/>
              </a:rPr>
              <a:t>Corrado De Vito</a:t>
            </a:r>
          </a:p>
          <a:p>
            <a:pPr algn="l" eaLnBrk="1" hangingPunct="1">
              <a:defRPr/>
            </a:pPr>
            <a:endParaRPr lang="en-US">
              <a:solidFill>
                <a:schemeClr val="bg1"/>
              </a:solidFill>
              <a:cs typeface="+mn-cs"/>
            </a:endParaRPr>
          </a:p>
          <a:p>
            <a:pPr algn="l" eaLnBrk="1" hangingPunct="1">
              <a:defRPr/>
            </a:pPr>
            <a:endParaRPr lang="it-IT">
              <a:solidFill>
                <a:schemeClr val="bg1"/>
              </a:solidFill>
              <a:cs typeface="+mn-cs"/>
            </a:endParaRPr>
          </a:p>
        </p:txBody>
      </p:sp>
      <p:sp>
        <p:nvSpPr>
          <p:cNvPr id="5125" name="Text Box 9">
            <a:extLst>
              <a:ext uri="{FF2B5EF4-FFF2-40B4-BE49-F238E27FC236}">
                <a16:creationId xmlns:a16="http://schemas.microsoft.com/office/drawing/2014/main" id="{237074D1-0DD4-4F1E-81C8-444D83C7F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781300"/>
            <a:ext cx="61436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Dipartimento di Sanità Pubblica e Malattie Infettive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/>
              <a:t>corrado.devito@uniroma1.it</a:t>
            </a:r>
          </a:p>
        </p:txBody>
      </p:sp>
      <p:sp>
        <p:nvSpPr>
          <p:cNvPr id="5126" name="CasellaDiTesto 1">
            <a:extLst>
              <a:ext uri="{FF2B5EF4-FFF2-40B4-BE49-F238E27FC236}">
                <a16:creationId xmlns:a16="http://schemas.microsoft.com/office/drawing/2014/main" id="{4AC41CAC-552C-46B9-9A24-A07A4822E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868863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chemeClr val="bg1"/>
                </a:solidFill>
              </a:rPr>
              <a:t>Misure di frequenza</a:t>
            </a:r>
          </a:p>
        </p:txBody>
      </p:sp>
      <p:sp>
        <p:nvSpPr>
          <p:cNvPr id="5127" name="Rectangle 3">
            <a:extLst>
              <a:ext uri="{FF2B5EF4-FFF2-40B4-BE49-F238E27FC236}">
                <a16:creationId xmlns:a16="http://schemas.microsoft.com/office/drawing/2014/main" id="{258A91E8-67B1-4DC2-9B33-F3F7242E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92170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chemeClr val="bg1"/>
                </a:solidFill>
              </a:rPr>
              <a:t>PROMOZIONE DELLA SALUTE E SICUREZZA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Corso di Laurea in Infermieristica </a:t>
            </a:r>
            <a:r>
              <a:rPr lang="it-IT" altLang="it-IT" sz="2400" dirty="0" err="1">
                <a:solidFill>
                  <a:schemeClr val="bg1"/>
                </a:solidFill>
              </a:rPr>
              <a:t>P</a:t>
            </a:r>
            <a:endParaRPr lang="en-US" alt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>
            <a:extLst>
              <a:ext uri="{FF2B5EF4-FFF2-40B4-BE49-F238E27FC236}">
                <a16:creationId xmlns:a16="http://schemas.microsoft.com/office/drawing/2014/main" id="{81762BCD-0A6C-4149-8B9A-DAC27D81E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2400" b="1">
                <a:solidFill>
                  <a:srgbClr val="FF0000"/>
                </a:solidFill>
                <a:latin typeface="Comic Sans MS" charset="0"/>
                <a:cs typeface="+mj-cs"/>
              </a:rPr>
              <a:t>MISURE DI FREQUENZA DI MALATTIA</a:t>
            </a:r>
            <a:br>
              <a:rPr lang="it-IT" sz="2400" b="1">
                <a:solidFill>
                  <a:srgbClr val="FF0000"/>
                </a:solidFill>
                <a:latin typeface="Comic Sans MS" charset="0"/>
                <a:cs typeface="+mj-cs"/>
              </a:rPr>
            </a:br>
            <a:r>
              <a:rPr lang="it-IT" sz="2400" b="1">
                <a:solidFill>
                  <a:srgbClr val="FF0000"/>
                </a:solidFill>
                <a:latin typeface="Comic Sans MS" charset="0"/>
                <a:cs typeface="+mj-cs"/>
              </a:rPr>
              <a:t>Tipi di misure quantitative</a:t>
            </a:r>
            <a:endParaRPr lang="it-IT" sz="2400" b="1">
              <a:latin typeface="Comic Sans MS" charset="0"/>
              <a:cs typeface="+mj-cs"/>
            </a:endParaRPr>
          </a:p>
        </p:txBody>
      </p:sp>
      <p:sp>
        <p:nvSpPr>
          <p:cNvPr id="47107" name="Text Box 1027">
            <a:extLst>
              <a:ext uri="{FF2B5EF4-FFF2-40B4-BE49-F238E27FC236}">
                <a16:creationId xmlns:a16="http://schemas.microsoft.com/office/drawing/2014/main" id="{5D84C08C-0384-43B9-897D-58516159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562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FREQUENZA ASSOLUTA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la conta del numero delle persone che, in un gruppo, ha una articolare malattia o caratteristica</a:t>
            </a:r>
          </a:p>
        </p:txBody>
      </p:sp>
      <p:sp>
        <p:nvSpPr>
          <p:cNvPr id="47108" name="Text Box 1028">
            <a:extLst>
              <a:ext uri="{FF2B5EF4-FFF2-40B4-BE49-F238E27FC236}">
                <a16:creationId xmlns:a16="http://schemas.microsoft.com/office/drawing/2014/main" id="{A3A7956B-F088-41A6-98D4-C9F2FEB18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3200"/>
            <a:ext cx="838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669900"/>
                </a:solidFill>
                <a:latin typeface="Comic Sans MS" panose="030F0702030302020204" pitchFamily="66" charset="0"/>
              </a:rPr>
              <a:t>PROPORZIONE O FREQUENZA RELATIVA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669900"/>
                </a:solidFill>
                <a:latin typeface="Comic Sans MS" panose="030F0702030302020204" pitchFamily="66" charset="0"/>
              </a:rPr>
              <a:t>il numeratore è un sottogruppo del denominatore; il possibile range di valori che può assumere va da 0 a 1 o da 0 al 100%</a:t>
            </a:r>
          </a:p>
        </p:txBody>
      </p:sp>
      <p:sp>
        <p:nvSpPr>
          <p:cNvPr id="47109" name="Text Box 1029">
            <a:extLst>
              <a:ext uri="{FF2B5EF4-FFF2-40B4-BE49-F238E27FC236}">
                <a16:creationId xmlns:a16="http://schemas.microsoft.com/office/drawing/2014/main" id="{BB223361-BE34-40D7-8A4F-8C7D6031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8350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800000"/>
                </a:solidFill>
                <a:latin typeface="Comic Sans MS" panose="030F0702030302020204" pitchFamily="66" charset="0"/>
              </a:rPr>
              <a:t>TASSO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800000"/>
                </a:solidFill>
                <a:latin typeface="Comic Sans MS" panose="030F0702030302020204" pitchFamily="66" charset="0"/>
              </a:rPr>
              <a:t>ha il tempo come dimensione essenziale; è una velocità ed il possibile range di valori che può assumere va da 0 a infinito</a:t>
            </a:r>
          </a:p>
        </p:txBody>
      </p:sp>
      <p:sp>
        <p:nvSpPr>
          <p:cNvPr id="47110" name="Text Box 1030">
            <a:extLst>
              <a:ext uri="{FF2B5EF4-FFF2-40B4-BE49-F238E27FC236}">
                <a16:creationId xmlns:a16="http://schemas.microsoft.com/office/drawing/2014/main" id="{2580CE1C-BBDC-44DE-B1D3-39801598D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76800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tx2"/>
                </a:solidFill>
                <a:latin typeface="Comic Sans MS" panose="030F0702030302020204" pitchFamily="66" charset="0"/>
              </a:rPr>
              <a:t>RAPPORTO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tx2"/>
                </a:solidFill>
                <a:latin typeface="Comic Sans MS" panose="030F0702030302020204" pitchFamily="66" charset="0"/>
              </a:rPr>
              <a:t>è semplicemente la divisione di un numero per un altro; le categorie rappresentate dai due numeri possono essere non correlate fra loro (es.: indice di mascolinità, ossia il rapporto tra il numero dei maschi e quello delle femmine)</a:t>
            </a:r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FE09CAB1-074D-B347-8AE8-5E20B19C9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Comic Sans MS" charset="0"/>
                <a:cs typeface="+mj-cs"/>
              </a:rPr>
              <a:t>PREVALENZA</a:t>
            </a:r>
            <a:endParaRPr lang="en-US" sz="2800" b="1">
              <a:latin typeface="Comic Sans MS" charset="0"/>
              <a:cs typeface="+mj-cs"/>
            </a:endParaRP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6799459E-6D4C-40E8-8A7B-53B98AD84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8382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La proporzione tra i casi di malattia presenti ad un dato momento in una determinata popolazione e l</a:t>
            </a:r>
            <a:r>
              <a:rPr lang="ja-JP" altLang="it-IT" sz="2400" b="1">
                <a:solidFill>
                  <a:srgbClr val="0000FF"/>
                </a:solidFill>
              </a:rPr>
              <a:t>’</a:t>
            </a:r>
            <a:r>
              <a:rPr lang="it-IT" altLang="ja-JP" sz="2400" b="1">
                <a:solidFill>
                  <a:srgbClr val="0000FF"/>
                </a:solidFill>
                <a:latin typeface="Comic Sans MS" panose="030F0702030302020204" pitchFamily="66" charset="0"/>
              </a:rPr>
              <a:t>entità della popolazione a quel dato momento</a:t>
            </a:r>
            <a:endParaRPr lang="en-US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6" name="Text Box 4">
            <a:extLst>
              <a:ext uri="{FF2B5EF4-FFF2-40B4-BE49-F238E27FC236}">
                <a16:creationId xmlns:a16="http://schemas.microsoft.com/office/drawing/2014/main" id="{4CF76E42-37C9-4E43-B7EB-00F47F31A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49750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Prevalenza</a:t>
            </a:r>
            <a:r>
              <a:rPr lang="en-US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 =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7FAD2019-C8DA-4848-9A84-EFF87BDDB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581400"/>
            <a:ext cx="594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Numero dei casi di malattia presenti nella popolazione in un dato momento</a:t>
            </a:r>
            <a:endParaRPr lang="en-US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40D2673F-CAB4-4EE8-B048-02E87E6A3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724400"/>
            <a:ext cx="5730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Numero di individui nella popolazione a quel dato momento</a:t>
            </a:r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5AD6AFBA-94F9-4732-9EBC-4F09498D77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5720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FDEB964A-91A9-3B49-AE48-60E239C6B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Comic Sans MS" charset="0"/>
                <a:cs typeface="+mj-cs"/>
              </a:rPr>
              <a:t>PREVALENZA</a:t>
            </a:r>
            <a:endParaRPr lang="en-US" sz="2800" b="1">
              <a:latin typeface="Comic Sans MS" charset="0"/>
              <a:cs typeface="+mj-cs"/>
            </a:endParaRP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59099E5-18CD-4E3D-856A-4962272E6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è una proporzione (valori tra 0 e 1; 0 e 100%)</a:t>
            </a:r>
          </a:p>
          <a:p>
            <a:pPr eaLnBrk="1" hangingPunct="1">
              <a:buFontTx/>
              <a:buNone/>
            </a:pPr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è una stima della probabilità o rischio che, ad un dato momento, un individuo appartenente alla popolazione in studio sia malato</a:t>
            </a:r>
          </a:p>
          <a:p>
            <a:pPr eaLnBrk="1" hangingPunct="1">
              <a:buFontTx/>
              <a:buNone/>
            </a:pPr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approssimativamente correlata al tasso di incidenza secondo la formula:                    	</a:t>
            </a:r>
          </a:p>
          <a:p>
            <a:pPr eaLnBrk="1" hangingPunct="1"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	prevalenza = tasso di incidenza x d                                       	(d = durata della malattia)</a:t>
            </a:r>
          </a:p>
          <a:p>
            <a:pPr eaLnBrk="1" hangingPunct="1"/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3BEAA650-9D54-484D-8F01-CC44719EE1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Comic Sans MS" charset="0"/>
                <a:cs typeface="+mj-cs"/>
              </a:rPr>
              <a:t>INCIDENZA CUMULATIVA</a:t>
            </a:r>
            <a:endParaRPr lang="en-US" sz="2800" b="1">
              <a:latin typeface="Comic Sans MS" charset="0"/>
              <a:cs typeface="+mj-cs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095BE1BA-87C5-4A73-BF4A-C9EA0BA5CC7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341438"/>
            <a:ext cx="8001000" cy="1752600"/>
          </a:xfrm>
        </p:spPr>
        <p:txBody>
          <a:bodyPr/>
          <a:lstStyle/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La proporzione tra il numero di nuovi casi di malattia verificatasi in un determinato periodo di tempo e la popolazione all</a:t>
            </a:r>
            <a:r>
              <a:rPr lang="ja-JP" altLang="it-IT" sz="2400" b="1">
                <a:solidFill>
                  <a:srgbClr val="0000FF"/>
                </a:solidFill>
              </a:rPr>
              <a:t>’</a:t>
            </a:r>
            <a:r>
              <a:rPr lang="it-IT" altLang="ja-JP" sz="2400" b="1">
                <a:solidFill>
                  <a:srgbClr val="0000FF"/>
                </a:solidFill>
                <a:latin typeface="Comic Sans MS" panose="030F0702030302020204" pitchFamily="66" charset="0"/>
              </a:rPr>
              <a:t>inizio del periodo considerato; </a:t>
            </a:r>
          </a:p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la popolazione per la quale si calcola l</a:t>
            </a:r>
            <a:r>
              <a:rPr lang="ja-JP" altLang="it-IT" sz="2400" b="1">
                <a:solidFill>
                  <a:srgbClr val="0000FF"/>
                </a:solidFill>
              </a:rPr>
              <a:t>’</a:t>
            </a:r>
            <a:r>
              <a:rPr lang="it-IT" altLang="ja-JP" sz="2400" b="1">
                <a:solidFill>
                  <a:srgbClr val="0000FF"/>
                </a:solidFill>
                <a:latin typeface="Comic Sans MS" panose="030F0702030302020204" pitchFamily="66" charset="0"/>
              </a:rPr>
              <a:t>incidenza cumulativa deve essere costituita da soggetti che non hanno ancora contratto la malattia in questione</a:t>
            </a:r>
          </a:p>
          <a:p>
            <a:pPr eaLnBrk="1" hangingPunct="1"/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AAB895FF-05D1-482C-AAE6-A1903D0B7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4906963"/>
            <a:ext cx="2990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Incidenza cumulativa =</a:t>
            </a:r>
          </a:p>
        </p:txBody>
      </p:sp>
      <p:sp>
        <p:nvSpPr>
          <p:cNvPr id="53253" name="Text Box 5">
            <a:extLst>
              <a:ext uri="{FF2B5EF4-FFF2-40B4-BE49-F238E27FC236}">
                <a16:creationId xmlns:a16="http://schemas.microsoft.com/office/drawing/2014/main" id="{5FF97513-4709-4030-8E9B-FDBC8D456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4191000"/>
            <a:ext cx="571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Numero di nuovi casi di malattia verificatasi durante un dato intervallo di tempo</a:t>
            </a:r>
          </a:p>
        </p:txBody>
      </p:sp>
      <p:sp>
        <p:nvSpPr>
          <p:cNvPr id="53254" name="Text Box 6">
            <a:extLst>
              <a:ext uri="{FF2B5EF4-FFF2-40B4-BE49-F238E27FC236}">
                <a16:creationId xmlns:a16="http://schemas.microsoft.com/office/drawing/2014/main" id="{4DC1ABD6-026C-46E6-A1C8-0595365BE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257800"/>
            <a:ext cx="542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Numero di individui nella popolazione all</a:t>
            </a:r>
            <a:r>
              <a:rPr lang="ja-JP" altLang="it-IT" sz="2000" b="1">
                <a:solidFill>
                  <a:srgbClr val="0000FF"/>
                </a:solidFill>
              </a:rPr>
              <a:t>’</a:t>
            </a:r>
            <a:r>
              <a:rPr lang="it-IT" altLang="ja-JP" sz="2000" b="1">
                <a:solidFill>
                  <a:srgbClr val="0000FF"/>
                </a:solidFill>
                <a:latin typeface="Comic Sans MS" panose="030F0702030302020204" pitchFamily="66" charset="0"/>
              </a:rPr>
              <a:t>inizio del periodo di tempo considerato</a:t>
            </a:r>
            <a:endParaRPr lang="it-IT" altLang="it-IT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3255" name="Line 7">
            <a:extLst>
              <a:ext uri="{FF2B5EF4-FFF2-40B4-BE49-F238E27FC236}">
                <a16:creationId xmlns:a16="http://schemas.microsoft.com/office/drawing/2014/main" id="{0DCAD31D-01CB-4037-A3C4-08F2F1973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105400"/>
            <a:ext cx="541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6FD2F524-9EB0-7247-A523-9AFB0DDB4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FF0000"/>
                </a:solidFill>
                <a:latin typeface="Comic Sans MS" charset="0"/>
                <a:cs typeface="+mj-cs"/>
              </a:rPr>
              <a:t>INCIDENZA CUMULATIVA</a:t>
            </a:r>
            <a:endParaRPr lang="en-US" sz="2800" b="1">
              <a:latin typeface="Comic Sans MS" charset="0"/>
              <a:cs typeface="+mj-cs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C733D7D-793C-48D1-A767-4893F59F1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114800"/>
          </a:xfrm>
        </p:spPr>
        <p:txBody>
          <a:bodyPr/>
          <a:lstStyle/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è una proporzione (valori tra 0 e 1; 0 e 100%)</a:t>
            </a:r>
          </a:p>
          <a:p>
            <a:pPr eaLnBrk="1" hangingPunct="1">
              <a:buFontTx/>
              <a:buNone/>
            </a:pPr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è una stima della probabilità o rischio di contrarre la malattia in un dato periodo di tempo</a:t>
            </a:r>
          </a:p>
          <a:p>
            <a:pPr eaLnBrk="1" hangingPunct="1">
              <a:buFontTx/>
              <a:buNone/>
            </a:pPr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esprime l</a:t>
            </a:r>
            <a:r>
              <a:rPr lang="ja-JP" altLang="it-IT" sz="2400" b="1">
                <a:solidFill>
                  <a:srgbClr val="0000FF"/>
                </a:solidFill>
              </a:rPr>
              <a:t>’</a:t>
            </a:r>
            <a:r>
              <a:rPr lang="it-IT" altLang="ja-JP" sz="2400" b="1">
                <a:solidFill>
                  <a:srgbClr val="0000FF"/>
                </a:solidFill>
                <a:latin typeface="Comic Sans MS" panose="030F0702030302020204" pitchFamily="66" charset="0"/>
              </a:rPr>
              <a:t>effetto cumulativo del tasso di incidenza                                               incidenza cumulativa = tasso di incidenza x t;                      t = periodo di tempo considerato</a:t>
            </a:r>
          </a:p>
          <a:p>
            <a:pPr eaLnBrk="1" hangingPunct="1"/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FCE99902-9EB8-894A-AFF6-FDA11468F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omic Sans MS" charset="0"/>
                <a:cs typeface="+mj-cs"/>
              </a:rPr>
              <a:t>TASSO DI INCIDENZA</a:t>
            </a:r>
            <a:endParaRPr lang="en-US" sz="3200" b="1">
              <a:latin typeface="Comic Sans MS" charset="0"/>
              <a:cs typeface="+mj-cs"/>
            </a:endParaRP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5CCDA56A-B27F-4A81-B92B-5DFA367E2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8382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00FF"/>
                </a:solidFill>
                <a:latin typeface="Comic Sans MS" panose="030F0702030302020204" pitchFamily="66" charset="0"/>
              </a:rPr>
              <a:t>Numero di nuovi eventi verificatisi in un determinato periodo di tempo in una data popolazione, diviso per il </a:t>
            </a:r>
            <a:r>
              <a:rPr lang="ja-JP" altLang="it-IT" sz="2400" b="1">
                <a:solidFill>
                  <a:srgbClr val="0000FF"/>
                </a:solidFill>
              </a:rPr>
              <a:t>“</a:t>
            </a:r>
            <a:r>
              <a:rPr lang="it-IT" altLang="ja-JP" sz="2400" b="1">
                <a:solidFill>
                  <a:srgbClr val="0000FF"/>
                </a:solidFill>
                <a:latin typeface="Comic Sans MS" panose="030F0702030302020204" pitchFamily="66" charset="0"/>
              </a:rPr>
              <a:t>tempo di osservazione</a:t>
            </a:r>
            <a:r>
              <a:rPr lang="ja-JP" altLang="it-IT" sz="2400" b="1">
                <a:solidFill>
                  <a:srgbClr val="0000FF"/>
                </a:solidFill>
              </a:rPr>
              <a:t>”</a:t>
            </a:r>
            <a:r>
              <a:rPr lang="it-IT" altLang="ja-JP" sz="2400" b="1">
                <a:solidFill>
                  <a:srgbClr val="0000FF"/>
                </a:solidFill>
                <a:latin typeface="Comic Sans MS" panose="030F0702030302020204" pitchFamily="66" charset="0"/>
              </a:rPr>
              <a:t> accumulatosi durante l</a:t>
            </a:r>
            <a:r>
              <a:rPr lang="ja-JP" altLang="it-IT" sz="2400" b="1">
                <a:solidFill>
                  <a:srgbClr val="0000FF"/>
                </a:solidFill>
              </a:rPr>
              <a:t>’</a:t>
            </a:r>
            <a:r>
              <a:rPr lang="it-IT" altLang="ja-JP" sz="2400" b="1">
                <a:solidFill>
                  <a:srgbClr val="0000FF"/>
                </a:solidFill>
                <a:latin typeface="Comic Sans MS" panose="030F0702030302020204" pitchFamily="66" charset="0"/>
              </a:rPr>
              <a:t>intervallo considerato</a:t>
            </a:r>
            <a:endParaRPr lang="it-IT" altLang="it-IT" sz="24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E8DA017C-C770-4859-91C3-E76EF0258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78363"/>
            <a:ext cx="29432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Tasso di incidenza =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733FB9EC-CB2D-4C3E-83B7-3F34FEDC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5943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Numero di nuovi casi di malattia verificatasi durante un dato intervallo di tempo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EA706711-7EA0-42A1-8775-98E9DA476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135563"/>
            <a:ext cx="5730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SUM persone - anni di osservazione</a:t>
            </a:r>
          </a:p>
        </p:txBody>
      </p:sp>
      <p:sp>
        <p:nvSpPr>
          <p:cNvPr id="57351" name="Line 7">
            <a:extLst>
              <a:ext uri="{FF2B5EF4-FFF2-40B4-BE49-F238E27FC236}">
                <a16:creationId xmlns:a16="http://schemas.microsoft.com/office/drawing/2014/main" id="{A6F1CBD7-F695-40A9-A0A6-36E45E7502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48768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69">
            <a:extLst>
              <a:ext uri="{FF2B5EF4-FFF2-40B4-BE49-F238E27FC236}">
                <a16:creationId xmlns:a16="http://schemas.microsoft.com/office/drawing/2014/main" id="{61F096E2-D2B5-4821-B16A-2748F8EC48E0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533400"/>
            <a:ext cx="5065713" cy="4708525"/>
            <a:chOff x="1152" y="336"/>
            <a:chExt cx="3191" cy="2966"/>
          </a:xfrm>
        </p:grpSpPr>
        <p:sp>
          <p:nvSpPr>
            <p:cNvPr id="59400" name="Rectangle 9">
              <a:extLst>
                <a:ext uri="{FF2B5EF4-FFF2-40B4-BE49-F238E27FC236}">
                  <a16:creationId xmlns:a16="http://schemas.microsoft.com/office/drawing/2014/main" id="{05C5CEB0-19CF-49CE-905F-525917A1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336"/>
              <a:ext cx="257" cy="2167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1" name="Rectangle 10">
              <a:extLst>
                <a:ext uri="{FF2B5EF4-FFF2-40B4-BE49-F238E27FC236}">
                  <a16:creationId xmlns:a16="http://schemas.microsoft.com/office/drawing/2014/main" id="{1310DF8C-5916-439A-A8EF-2FCCA4991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3" y="336"/>
              <a:ext cx="257" cy="21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2" name="Rectangle 11">
              <a:extLst>
                <a:ext uri="{FF2B5EF4-FFF2-40B4-BE49-F238E27FC236}">
                  <a16:creationId xmlns:a16="http://schemas.microsoft.com/office/drawing/2014/main" id="{247D2A1F-1846-483D-8246-229BAE1DD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336"/>
              <a:ext cx="257" cy="21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3" name="Rectangle 12">
              <a:extLst>
                <a:ext uri="{FF2B5EF4-FFF2-40B4-BE49-F238E27FC236}">
                  <a16:creationId xmlns:a16="http://schemas.microsoft.com/office/drawing/2014/main" id="{59D23DCE-B35C-49EF-A74E-5BCE6EB8F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336"/>
              <a:ext cx="257" cy="21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4" name="Rectangle 13">
              <a:extLst>
                <a:ext uri="{FF2B5EF4-FFF2-40B4-BE49-F238E27FC236}">
                  <a16:creationId xmlns:a16="http://schemas.microsoft.com/office/drawing/2014/main" id="{BB4E5B88-FD2A-4CEC-853B-711AC2E1C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336"/>
              <a:ext cx="257" cy="2166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5" name="Rectangle 15">
              <a:extLst>
                <a:ext uri="{FF2B5EF4-FFF2-40B4-BE49-F238E27FC236}">
                  <a16:creationId xmlns:a16="http://schemas.microsoft.com/office/drawing/2014/main" id="{68EE4BB8-9401-486A-A6D4-8AF3A44B92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7" y="466"/>
              <a:ext cx="1803" cy="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6" name="Rectangle 16">
              <a:extLst>
                <a:ext uri="{FF2B5EF4-FFF2-40B4-BE49-F238E27FC236}">
                  <a16:creationId xmlns:a16="http://schemas.microsoft.com/office/drawing/2014/main" id="{AC6FB87E-F991-4C9E-9A28-72194AC3C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1462"/>
              <a:ext cx="2575" cy="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7" name="Rectangle 17">
              <a:extLst>
                <a:ext uri="{FF2B5EF4-FFF2-40B4-BE49-F238E27FC236}">
                  <a16:creationId xmlns:a16="http://schemas.microsoft.com/office/drawing/2014/main" id="{FAE24493-6CF6-4C1F-BD8E-D07504F7D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872"/>
              <a:ext cx="987" cy="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8" name="Rectangle 18">
              <a:extLst>
                <a:ext uri="{FF2B5EF4-FFF2-40B4-BE49-F238E27FC236}">
                  <a16:creationId xmlns:a16="http://schemas.microsoft.com/office/drawing/2014/main" id="{BA4C4724-B485-4ECD-A85C-08A972540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7" y="2112"/>
              <a:ext cx="1550" cy="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09" name="Line 24">
              <a:extLst>
                <a:ext uri="{FF2B5EF4-FFF2-40B4-BE49-F238E27FC236}">
                  <a16:creationId xmlns:a16="http://schemas.microsoft.com/office/drawing/2014/main" id="{FB141567-DFDE-4786-8EED-84BF8C4F9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5" y="2502"/>
              <a:ext cx="2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0" name="Line 31">
              <a:extLst>
                <a:ext uri="{FF2B5EF4-FFF2-40B4-BE49-F238E27FC236}">
                  <a16:creationId xmlns:a16="http://schemas.microsoft.com/office/drawing/2014/main" id="{AA01BF21-96BB-4EBF-8DCD-2923E169AD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5" y="2502"/>
              <a:ext cx="2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1" name="Line 32">
              <a:extLst>
                <a:ext uri="{FF2B5EF4-FFF2-40B4-BE49-F238E27FC236}">
                  <a16:creationId xmlns:a16="http://schemas.microsoft.com/office/drawing/2014/main" id="{4FEC7056-6D71-47E9-B2E2-DE73AB2E9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0" y="2502"/>
              <a:ext cx="2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2" name="Line 33">
              <a:extLst>
                <a:ext uri="{FF2B5EF4-FFF2-40B4-BE49-F238E27FC236}">
                  <a16:creationId xmlns:a16="http://schemas.microsoft.com/office/drawing/2014/main" id="{FBF971F2-54C0-468B-9FE7-9CE31D070A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" y="2502"/>
              <a:ext cx="2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3" name="Line 34">
              <a:extLst>
                <a:ext uri="{FF2B5EF4-FFF2-40B4-BE49-F238E27FC236}">
                  <a16:creationId xmlns:a16="http://schemas.microsoft.com/office/drawing/2014/main" id="{56308883-9098-4334-A64D-8572CB33DE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0" y="2502"/>
              <a:ext cx="257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4" name="Line 35">
              <a:extLst>
                <a:ext uri="{FF2B5EF4-FFF2-40B4-BE49-F238E27FC236}">
                  <a16:creationId xmlns:a16="http://schemas.microsoft.com/office/drawing/2014/main" id="{B0EB83AF-1D07-4CF1-83D6-ECE5A6F7D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2" y="336"/>
              <a:ext cx="0" cy="216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5" name="Line 36">
              <a:extLst>
                <a:ext uri="{FF2B5EF4-FFF2-40B4-BE49-F238E27FC236}">
                  <a16:creationId xmlns:a16="http://schemas.microsoft.com/office/drawing/2014/main" id="{A14DDD3B-F19B-4805-A427-3CA7959CB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336"/>
              <a:ext cx="25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6" name="Line 37">
              <a:extLst>
                <a:ext uri="{FF2B5EF4-FFF2-40B4-BE49-F238E27FC236}">
                  <a16:creationId xmlns:a16="http://schemas.microsoft.com/office/drawing/2014/main" id="{7C6471B2-6A71-474E-AEB0-327D51EF9E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7" y="2502"/>
              <a:ext cx="25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9417" name="Rectangle 38">
              <a:extLst>
                <a:ext uri="{FF2B5EF4-FFF2-40B4-BE49-F238E27FC236}">
                  <a16:creationId xmlns:a16="http://schemas.microsoft.com/office/drawing/2014/main" id="{44F5F1FB-92BA-434C-B77D-9933E5569B4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7" y="639"/>
              <a:ext cx="2318" cy="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18" name="Rectangle 39">
              <a:extLst>
                <a:ext uri="{FF2B5EF4-FFF2-40B4-BE49-F238E27FC236}">
                  <a16:creationId xmlns:a16="http://schemas.microsoft.com/office/drawing/2014/main" id="{4EAE2AC6-8045-4191-9169-3C1139E6F42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7" y="812"/>
              <a:ext cx="1298" cy="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19" name="Rectangle 40">
              <a:extLst>
                <a:ext uri="{FF2B5EF4-FFF2-40B4-BE49-F238E27FC236}">
                  <a16:creationId xmlns:a16="http://schemas.microsoft.com/office/drawing/2014/main" id="{B4DA8145-1C5E-47A2-9045-B8CBD5EEFFE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7" y="1029"/>
              <a:ext cx="1545" cy="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20" name="Rectangle 41">
              <a:extLst>
                <a:ext uri="{FF2B5EF4-FFF2-40B4-BE49-F238E27FC236}">
                  <a16:creationId xmlns:a16="http://schemas.microsoft.com/office/drawing/2014/main" id="{257F3952-6669-4C8B-89C4-132806E241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7" y="1246"/>
              <a:ext cx="2060" cy="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21" name="Rectangle 42">
              <a:extLst>
                <a:ext uri="{FF2B5EF4-FFF2-40B4-BE49-F238E27FC236}">
                  <a16:creationId xmlns:a16="http://schemas.microsoft.com/office/drawing/2014/main" id="{88A08E3C-20B9-4249-BF9B-E74ACC8481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7" y="1679"/>
              <a:ext cx="2575" cy="4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22" name="Rectangle 43">
              <a:extLst>
                <a:ext uri="{FF2B5EF4-FFF2-40B4-BE49-F238E27FC236}">
                  <a16:creationId xmlns:a16="http://schemas.microsoft.com/office/drawing/2014/main" id="{D8935C97-9F6D-4024-ABF6-052CB4DBD2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7" y="2328"/>
              <a:ext cx="2060" cy="4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59423" name="Text Box 44">
              <a:extLst>
                <a:ext uri="{FF2B5EF4-FFF2-40B4-BE49-F238E27FC236}">
                  <a16:creationId xmlns:a16="http://schemas.microsoft.com/office/drawing/2014/main" id="{5171B3F9-F8D7-4674-A93B-9E079B02D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726"/>
              <a:ext cx="126" cy="1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INDIVIDUI</a:t>
              </a:r>
            </a:p>
          </p:txBody>
        </p:sp>
        <p:sp>
          <p:nvSpPr>
            <p:cNvPr id="59424" name="Text Box 45">
              <a:extLst>
                <a:ext uri="{FF2B5EF4-FFF2-40B4-BE49-F238E27FC236}">
                  <a16:creationId xmlns:a16="http://schemas.microsoft.com/office/drawing/2014/main" id="{E391F426-78A9-46C8-BF31-E5B94F018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0" y="2805"/>
              <a:ext cx="189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TEMPO DI OSSERVAZIONE</a:t>
              </a:r>
            </a:p>
          </p:txBody>
        </p:sp>
        <p:sp>
          <p:nvSpPr>
            <p:cNvPr id="59425" name="Text Box 46">
              <a:extLst>
                <a:ext uri="{FF2B5EF4-FFF2-40B4-BE49-F238E27FC236}">
                  <a16:creationId xmlns:a16="http://schemas.microsoft.com/office/drawing/2014/main" id="{5A1E335B-8B4D-4FCD-977B-18003D685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1" y="2546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59426" name="Text Box 47">
              <a:extLst>
                <a:ext uri="{FF2B5EF4-FFF2-40B4-BE49-F238E27FC236}">
                  <a16:creationId xmlns:a16="http://schemas.microsoft.com/office/drawing/2014/main" id="{2037CD4A-345A-4055-B1C0-826F839E38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9" y="2546"/>
              <a:ext cx="2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59427" name="Text Box 48">
              <a:extLst>
                <a:ext uri="{FF2B5EF4-FFF2-40B4-BE49-F238E27FC236}">
                  <a16:creationId xmlns:a16="http://schemas.microsoft.com/office/drawing/2014/main" id="{18EA1C93-08F9-4513-9408-F441E434A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" y="2503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59428" name="Text Box 49">
              <a:extLst>
                <a:ext uri="{FF2B5EF4-FFF2-40B4-BE49-F238E27FC236}">
                  <a16:creationId xmlns:a16="http://schemas.microsoft.com/office/drawing/2014/main" id="{18215E03-0528-4260-885D-6C1519DBC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382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59429" name="Text Box 50">
              <a:extLst>
                <a:ext uri="{FF2B5EF4-FFF2-40B4-BE49-F238E27FC236}">
                  <a16:creationId xmlns:a16="http://schemas.microsoft.com/office/drawing/2014/main" id="{9B0A3281-1A7A-4E79-AC81-550B5DE0F7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3825" y="553"/>
              <a:ext cx="1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59430" name="Rectangle 51">
              <a:extLst>
                <a:ext uri="{FF2B5EF4-FFF2-40B4-BE49-F238E27FC236}">
                  <a16:creationId xmlns:a16="http://schemas.microsoft.com/office/drawing/2014/main" id="{F9709B5D-B7B8-4D2F-BADD-968C055F9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960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59431" name="Rectangle 52">
              <a:extLst>
                <a:ext uri="{FF2B5EF4-FFF2-40B4-BE49-F238E27FC236}">
                  <a16:creationId xmlns:a16="http://schemas.microsoft.com/office/drawing/2014/main" id="{E8819D2D-EE5B-4CC3-B001-E26D4D836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1134"/>
              <a:ext cx="1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59432" name="Rectangle 53">
              <a:extLst>
                <a:ext uri="{FF2B5EF4-FFF2-40B4-BE49-F238E27FC236}">
                  <a16:creationId xmlns:a16="http://schemas.microsoft.com/office/drawing/2014/main" id="{C7C5660E-0B72-4CF6-865C-6530A590A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7" y="744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D</a:t>
              </a:r>
            </a:p>
          </p:txBody>
        </p:sp>
        <p:sp>
          <p:nvSpPr>
            <p:cNvPr id="59433" name="Rectangle 54">
              <a:extLst>
                <a:ext uri="{FF2B5EF4-FFF2-40B4-BE49-F238E27FC236}">
                  <a16:creationId xmlns:a16="http://schemas.microsoft.com/office/drawing/2014/main" id="{BF57B3EB-7F4B-4C4D-8A21-C65C8B991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7" y="1828"/>
              <a:ext cx="18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P</a:t>
              </a:r>
            </a:p>
          </p:txBody>
        </p:sp>
        <p:sp>
          <p:nvSpPr>
            <p:cNvPr id="59434" name="Rectangle 55">
              <a:extLst>
                <a:ext uri="{FF2B5EF4-FFF2-40B4-BE49-F238E27FC236}">
                  <a16:creationId xmlns:a16="http://schemas.microsoft.com/office/drawing/2014/main" id="{8DCB790E-0CD0-4F8B-8B06-513EA0A9F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" y="2043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59435" name="Rectangle 56">
              <a:extLst>
                <a:ext uri="{FF2B5EF4-FFF2-40B4-BE49-F238E27FC236}">
                  <a16:creationId xmlns:a16="http://schemas.microsoft.com/office/drawing/2014/main" id="{A309A051-B758-412F-9A89-23D3102C8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1" y="2260"/>
              <a:ext cx="2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59436" name="Text Box 57">
              <a:extLst>
                <a:ext uri="{FF2B5EF4-FFF2-40B4-BE49-F238E27FC236}">
                  <a16:creationId xmlns:a16="http://schemas.microsoft.com/office/drawing/2014/main" id="{1EB305C9-3E51-4260-9537-345A2C606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3090"/>
              <a:ext cx="7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M: Malato</a:t>
              </a:r>
            </a:p>
          </p:txBody>
        </p:sp>
        <p:sp>
          <p:nvSpPr>
            <p:cNvPr id="59437" name="Rectangle 58">
              <a:extLst>
                <a:ext uri="{FF2B5EF4-FFF2-40B4-BE49-F238E27FC236}">
                  <a16:creationId xmlns:a16="http://schemas.microsoft.com/office/drawing/2014/main" id="{5882B7F0-FED1-43A7-B098-6D0112D5F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090"/>
              <a:ext cx="89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D: Deceduto</a:t>
              </a:r>
            </a:p>
          </p:txBody>
        </p:sp>
        <p:sp>
          <p:nvSpPr>
            <p:cNvPr id="59438" name="Rectangle 59">
              <a:extLst>
                <a:ext uri="{FF2B5EF4-FFF2-40B4-BE49-F238E27FC236}">
                  <a16:creationId xmlns:a16="http://schemas.microsoft.com/office/drawing/2014/main" id="{202FFC28-0E7F-4EF5-B640-CF03E8632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3090"/>
              <a:ext cx="14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6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P: Perso al follow-up</a:t>
              </a:r>
            </a:p>
          </p:txBody>
        </p:sp>
      </p:grpSp>
      <p:sp>
        <p:nvSpPr>
          <p:cNvPr id="59395" name="Text Box 61">
            <a:extLst>
              <a:ext uri="{FF2B5EF4-FFF2-40B4-BE49-F238E27FC236}">
                <a16:creationId xmlns:a16="http://schemas.microsoft.com/office/drawing/2014/main" id="{EF3D75DD-7085-4E4A-9D6A-42ABCB52A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362575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59396" name="Line 62">
            <a:extLst>
              <a:ext uri="{FF2B5EF4-FFF2-40B4-BE49-F238E27FC236}">
                <a16:creationId xmlns:a16="http://schemas.microsoft.com/office/drawing/2014/main" id="{97469A1E-BFBE-4EE7-B016-93EA8CFD2A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5791200"/>
            <a:ext cx="388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9397" name="Text Box 63">
            <a:extLst>
              <a:ext uri="{FF2B5EF4-FFF2-40B4-BE49-F238E27FC236}">
                <a16:creationId xmlns:a16="http://schemas.microsoft.com/office/drawing/2014/main" id="{FB0D71F0-8FE1-43E4-8ECE-6B8F880C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91200"/>
            <a:ext cx="3721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FF"/>
                </a:solidFill>
                <a:latin typeface="Comic Sans MS" panose="030F0702030302020204" pitchFamily="66" charset="0"/>
              </a:rPr>
              <a:t>7+ 9+ 5+ 6+ 8+ 10+ 10+ 4+6+ 8</a:t>
            </a:r>
          </a:p>
        </p:txBody>
      </p:sp>
      <p:sp>
        <p:nvSpPr>
          <p:cNvPr id="59398" name="Text Box 64">
            <a:extLst>
              <a:ext uri="{FF2B5EF4-FFF2-40B4-BE49-F238E27FC236}">
                <a16:creationId xmlns:a16="http://schemas.microsoft.com/office/drawing/2014/main" id="{5E81AAA4-39B5-465D-9FEC-C43EAD36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5627688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FF"/>
                </a:solidFill>
                <a:latin typeface="Comic Sans MS" panose="030F0702030302020204" pitchFamily="66" charset="0"/>
              </a:rPr>
              <a:t>=</a:t>
            </a:r>
          </a:p>
        </p:txBody>
      </p:sp>
      <p:sp>
        <p:nvSpPr>
          <p:cNvPr id="59399" name="Text Box 67">
            <a:extLst>
              <a:ext uri="{FF2B5EF4-FFF2-40B4-BE49-F238E27FC236}">
                <a16:creationId xmlns:a16="http://schemas.microsoft.com/office/drawing/2014/main" id="{F47A4EDA-E6D1-459C-A0B3-6F2EC2F85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591175"/>
            <a:ext cx="4325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FF"/>
                </a:solidFill>
                <a:latin typeface="Comic Sans MS" panose="030F0702030302020204" pitchFamily="66" charset="0"/>
              </a:rPr>
              <a:t>4/73 persone-anni di osservazione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0000FF"/>
                </a:solidFill>
                <a:latin typeface="Comic Sans MS" panose="030F0702030302020204" pitchFamily="66" charset="0"/>
              </a:rPr>
              <a:t>(5.5 nuovi malati ogni 100 anni osservaz.)</a:t>
            </a:r>
          </a:p>
        </p:txBody>
      </p:sp>
    </p:spTree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7">
            <a:extLst>
              <a:ext uri="{FF2B5EF4-FFF2-40B4-BE49-F238E27FC236}">
                <a16:creationId xmlns:a16="http://schemas.microsoft.com/office/drawing/2014/main" id="{C4A94B91-3741-4C9C-9DB2-8B4E43733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72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3300"/>
                </a:solidFill>
                <a:latin typeface="Comic Sans MS" panose="030F0702030302020204" pitchFamily="66" charset="0"/>
              </a:rPr>
              <a:t>Screening di massa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3300"/>
                </a:solidFill>
                <a:latin typeface="Comic Sans MS" panose="030F0702030302020204" pitchFamily="66" charset="0"/>
              </a:rPr>
              <a:t>per il carcinoma della cervice uterina</a:t>
            </a:r>
          </a:p>
        </p:txBody>
      </p:sp>
      <p:sp>
        <p:nvSpPr>
          <p:cNvPr id="61443" name="Text Box 48">
            <a:extLst>
              <a:ext uri="{FF2B5EF4-FFF2-40B4-BE49-F238E27FC236}">
                <a16:creationId xmlns:a16="http://schemas.microsoft.com/office/drawing/2014/main" id="{AFB4E010-842E-4A2A-BB38-459154D6A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35138"/>
            <a:ext cx="7848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2400" b="1">
                <a:solidFill>
                  <a:srgbClr val="0066FF"/>
                </a:solidFill>
                <a:latin typeface="Comic Sans MS" panose="030F0702030302020204" pitchFamily="66" charset="0"/>
              </a:rPr>
              <a:t> 5000 donne sottoposte al test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solidFill>
                  <a:srgbClr val="0066FF"/>
                </a:solidFill>
                <a:latin typeface="Comic Sans MS" panose="030F0702030302020204" pitchFamily="66" charset="0"/>
              </a:rPr>
              <a:t> 400 affette da neoplasia</a:t>
            </a:r>
          </a:p>
          <a:p>
            <a:pPr>
              <a:spcBef>
                <a:spcPct val="50000"/>
              </a:spcBef>
            </a:pPr>
            <a:r>
              <a:rPr lang="it-IT" altLang="it-IT" sz="2400" b="1">
                <a:solidFill>
                  <a:srgbClr val="0066FF"/>
                </a:solidFill>
                <a:latin typeface="Comic Sans MS" panose="030F0702030302020204" pitchFamily="66" charset="0"/>
              </a:rPr>
              <a:t> 600 donne colpite da ca della cervice nei successivi 5 anni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669900"/>
                </a:solidFill>
                <a:latin typeface="Comic Sans MS" panose="030F0702030302020204" pitchFamily="66" charset="0"/>
              </a:rPr>
              <a:t>Prevalenza di malattia al momento dello screening?</a:t>
            </a:r>
            <a:endParaRPr lang="it-IT" altLang="it-IT" sz="2400" b="1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  <a:latin typeface="Comic Sans MS" panose="030F0702030302020204" pitchFamily="66" charset="0"/>
              </a:rPr>
              <a:t>Incidenza cumulativa a 5 anni?</a:t>
            </a:r>
          </a:p>
          <a:p>
            <a:pPr>
              <a:spcBef>
                <a:spcPct val="50000"/>
              </a:spcBef>
              <a:buFontTx/>
              <a:buNone/>
            </a:pPr>
            <a:endParaRPr lang="it-IT" altLang="it-IT" sz="2400" b="1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FF9900"/>
                </a:solidFill>
                <a:latin typeface="Comic Sans MS" panose="030F0702030302020204" pitchFamily="66" charset="0"/>
              </a:rPr>
              <a:t>Tasso di incidenza?</a:t>
            </a:r>
            <a:r>
              <a:rPr lang="it-IT" altLang="it-IT" sz="2400" b="1">
                <a:solidFill>
                  <a:srgbClr val="0066FF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F5444C2-00C2-4A26-9609-C71CC48889D9}"/>
              </a:ext>
            </a:extLst>
          </p:cNvPr>
          <p:cNvSpPr/>
          <p:nvPr/>
        </p:nvSpPr>
        <p:spPr>
          <a:xfrm>
            <a:off x="420914" y="667658"/>
            <a:ext cx="827314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omicSansMS"/>
              </a:rPr>
              <a:t>MORTALITÀ</a:t>
            </a:r>
          </a:p>
          <a:p>
            <a:pPr algn="just"/>
            <a:endParaRPr lang="it-IT" sz="2400" dirty="0">
              <a:latin typeface="ComicSansMS"/>
            </a:endParaRPr>
          </a:p>
          <a:p>
            <a:r>
              <a:rPr lang="it-IT" sz="2400" dirty="0"/>
              <a:t>La mortalità, intesa come mortalità grezza, viene calcolato nel seguente modo:</a:t>
            </a:r>
          </a:p>
          <a:p>
            <a:endParaRPr lang="it-IT" sz="2400" dirty="0"/>
          </a:p>
          <a:p>
            <a:r>
              <a:rPr lang="it-IT" sz="2400" dirty="0"/>
              <a:t>			</a:t>
            </a:r>
            <a:r>
              <a:rPr lang="it-IT" sz="1600" dirty="0"/>
              <a:t>Numero di morti in un periodo specificato</a:t>
            </a:r>
          </a:p>
          <a:p>
            <a:r>
              <a:rPr lang="it-IT" sz="1600" dirty="0"/>
              <a:t>			---------------------------------------------------------- = ( x 10</a:t>
            </a:r>
            <a:r>
              <a:rPr lang="it-IT" sz="1600" baseline="30000" dirty="0"/>
              <a:t>n</a:t>
            </a:r>
            <a:r>
              <a:rPr lang="it-IT" sz="1600" dirty="0"/>
              <a:t>)</a:t>
            </a:r>
          </a:p>
          <a:p>
            <a:r>
              <a:rPr lang="it-IT" sz="1600" dirty="0"/>
              <a:t>			Popolazione totale media durante quel periodo</a:t>
            </a:r>
          </a:p>
        </p:txBody>
      </p:sp>
    </p:spTree>
    <p:extLst>
      <p:ext uri="{BB962C8B-B14F-4D97-AF65-F5344CB8AC3E}">
        <p14:creationId xmlns:p14="http://schemas.microsoft.com/office/powerpoint/2010/main" val="2394259699"/>
      </p:ext>
    </p:extLst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0556" y="2039705"/>
            <a:ext cx="85201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Gabriele Galluccio 14 marzo 2020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In Italia, ma soprattutto in </a:t>
            </a:r>
            <a:r>
              <a:rPr lang="it-IT" b="1" dirty="0"/>
              <a:t>Lombardia</a:t>
            </a:r>
            <a:r>
              <a:rPr lang="it-IT" dirty="0"/>
              <a:t> che è l’epicentro dell’epidemia, il dato dei morti di </a:t>
            </a:r>
            <a:r>
              <a:rPr lang="it-IT" b="1" dirty="0"/>
              <a:t>coronavirus</a:t>
            </a:r>
            <a:r>
              <a:rPr lang="it-IT" dirty="0"/>
              <a:t> è impressionante. Solo nella Regione guidata da Attilio Fontana i decessi sono stati 966 a fronte di 11685 persone positive al test del Covid-19: ciò significa che </a:t>
            </a:r>
            <a:r>
              <a:rPr lang="it-IT" b="1" dirty="0"/>
              <a:t>il tasso di mortalità è pari all’8,2%</a:t>
            </a:r>
            <a:r>
              <a:rPr lang="it-IT" dirty="0"/>
              <a:t>. Una percentuale mostruosa che spaventa la popolazione, e forse è un bene perché non c’è niente di meglio della paura per convincersi a stare a casa e aspettare che la tempesta passi.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Però i numeri vanno inseriti nella giusta prospettiva: gli esperti sono tutti d’accordo nel circoscrivere il tasso di mortalità del coronavirus intorno all’1% ed al massimo al 3%. </a:t>
            </a:r>
            <a:r>
              <a:rPr lang="it-IT" b="1" dirty="0"/>
              <a:t>Com’è quindi possibile che in Lombardia la percentuale di decessi sia così alta? </a:t>
            </a:r>
            <a:r>
              <a:rPr lang="it-IT" dirty="0"/>
              <a:t>La risposta logica è che </a:t>
            </a:r>
            <a:r>
              <a:rPr lang="it-IT" b="1" dirty="0"/>
              <a:t>in realtà c’è un numero di positivi circa 10 volte maggiore a quello confermato attualmente. </a:t>
            </a:r>
            <a:r>
              <a:rPr lang="it-IT" dirty="0"/>
              <a:t>Ciò dipende dal fatto che i risultati dei tamponi non sono immediati e soprattutto che la maggioranza degli infetti è asintomatica e quindi non si sottopone al test.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56" y="662923"/>
            <a:ext cx="7705725" cy="12763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830" y="5698"/>
            <a:ext cx="204787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55666"/>
      </p:ext>
    </p:extLst>
  </p:cSld>
  <p:clrMapOvr>
    <a:masterClrMapping/>
  </p:clrMapOvr>
  <p:transition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53">
            <a:extLst>
              <a:ext uri="{FF2B5EF4-FFF2-40B4-BE49-F238E27FC236}">
                <a16:creationId xmlns:a16="http://schemas.microsoft.com/office/drawing/2014/main" id="{F644BEB5-DC79-4F4A-912A-87112ABECE13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036638"/>
            <a:ext cx="1616075" cy="696912"/>
            <a:chOff x="2831" y="845"/>
            <a:chExt cx="1018" cy="439"/>
          </a:xfrm>
        </p:grpSpPr>
        <p:sp>
          <p:nvSpPr>
            <p:cNvPr id="34846" name="Freeform 46">
              <a:extLst>
                <a:ext uri="{FF2B5EF4-FFF2-40B4-BE49-F238E27FC236}">
                  <a16:creationId xmlns:a16="http://schemas.microsoft.com/office/drawing/2014/main" id="{6AC6A825-42C0-44F3-80B2-DC8314543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997"/>
              <a:ext cx="198" cy="54"/>
            </a:xfrm>
            <a:custGeom>
              <a:avLst/>
              <a:gdLst>
                <a:gd name="T0" fmla="*/ 0 w 198"/>
                <a:gd name="T1" fmla="*/ 54 h 54"/>
                <a:gd name="T2" fmla="*/ 0 w 198"/>
                <a:gd name="T3" fmla="*/ 51 h 54"/>
                <a:gd name="T4" fmla="*/ 0 w 198"/>
                <a:gd name="T5" fmla="*/ 48 h 54"/>
                <a:gd name="T6" fmla="*/ 3 w 198"/>
                <a:gd name="T7" fmla="*/ 44 h 54"/>
                <a:gd name="T8" fmla="*/ 6 w 198"/>
                <a:gd name="T9" fmla="*/ 41 h 54"/>
                <a:gd name="T10" fmla="*/ 9 w 198"/>
                <a:gd name="T11" fmla="*/ 37 h 54"/>
                <a:gd name="T12" fmla="*/ 16 w 198"/>
                <a:gd name="T13" fmla="*/ 31 h 54"/>
                <a:gd name="T14" fmla="*/ 19 w 198"/>
                <a:gd name="T15" fmla="*/ 31 h 54"/>
                <a:gd name="T16" fmla="*/ 26 w 198"/>
                <a:gd name="T17" fmla="*/ 27 h 54"/>
                <a:gd name="T18" fmla="*/ 32 w 198"/>
                <a:gd name="T19" fmla="*/ 24 h 54"/>
                <a:gd name="T20" fmla="*/ 42 w 198"/>
                <a:gd name="T21" fmla="*/ 21 h 54"/>
                <a:gd name="T22" fmla="*/ 48 w 198"/>
                <a:gd name="T23" fmla="*/ 17 h 54"/>
                <a:gd name="T24" fmla="*/ 58 w 198"/>
                <a:gd name="T25" fmla="*/ 14 h 54"/>
                <a:gd name="T26" fmla="*/ 68 w 198"/>
                <a:gd name="T27" fmla="*/ 14 h 54"/>
                <a:gd name="T28" fmla="*/ 78 w 198"/>
                <a:gd name="T29" fmla="*/ 10 h 54"/>
                <a:gd name="T30" fmla="*/ 87 w 198"/>
                <a:gd name="T31" fmla="*/ 7 h 54"/>
                <a:gd name="T32" fmla="*/ 97 w 198"/>
                <a:gd name="T33" fmla="*/ 7 h 54"/>
                <a:gd name="T34" fmla="*/ 110 w 198"/>
                <a:gd name="T35" fmla="*/ 4 h 54"/>
                <a:gd name="T36" fmla="*/ 123 w 198"/>
                <a:gd name="T37" fmla="*/ 4 h 54"/>
                <a:gd name="T38" fmla="*/ 133 w 198"/>
                <a:gd name="T39" fmla="*/ 4 h 54"/>
                <a:gd name="T40" fmla="*/ 146 w 198"/>
                <a:gd name="T41" fmla="*/ 0 h 54"/>
                <a:gd name="T42" fmla="*/ 162 w 198"/>
                <a:gd name="T43" fmla="*/ 0 h 54"/>
                <a:gd name="T44" fmla="*/ 175 w 198"/>
                <a:gd name="T45" fmla="*/ 0 h 54"/>
                <a:gd name="T46" fmla="*/ 185 w 198"/>
                <a:gd name="T47" fmla="*/ 0 h 54"/>
                <a:gd name="T48" fmla="*/ 198 w 198"/>
                <a:gd name="T49" fmla="*/ 0 h 54"/>
                <a:gd name="T50" fmla="*/ 198 w 198"/>
                <a:gd name="T51" fmla="*/ 54 h 54"/>
                <a:gd name="T52" fmla="*/ 0 w 198"/>
                <a:gd name="T53" fmla="*/ 54 h 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8" h="54">
                  <a:moveTo>
                    <a:pt x="0" y="54"/>
                  </a:moveTo>
                  <a:lnTo>
                    <a:pt x="0" y="51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6" y="41"/>
                  </a:lnTo>
                  <a:lnTo>
                    <a:pt x="9" y="37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27"/>
                  </a:lnTo>
                  <a:lnTo>
                    <a:pt x="32" y="24"/>
                  </a:lnTo>
                  <a:lnTo>
                    <a:pt x="42" y="21"/>
                  </a:lnTo>
                  <a:lnTo>
                    <a:pt x="48" y="17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0"/>
                  </a:lnTo>
                  <a:lnTo>
                    <a:pt x="87" y="7"/>
                  </a:lnTo>
                  <a:lnTo>
                    <a:pt x="97" y="7"/>
                  </a:lnTo>
                  <a:lnTo>
                    <a:pt x="110" y="4"/>
                  </a:lnTo>
                  <a:lnTo>
                    <a:pt x="123" y="4"/>
                  </a:lnTo>
                  <a:lnTo>
                    <a:pt x="133" y="4"/>
                  </a:lnTo>
                  <a:lnTo>
                    <a:pt x="146" y="0"/>
                  </a:lnTo>
                  <a:lnTo>
                    <a:pt x="162" y="0"/>
                  </a:lnTo>
                  <a:lnTo>
                    <a:pt x="175" y="0"/>
                  </a:lnTo>
                  <a:lnTo>
                    <a:pt x="185" y="0"/>
                  </a:lnTo>
                  <a:lnTo>
                    <a:pt x="198" y="0"/>
                  </a:lnTo>
                  <a:lnTo>
                    <a:pt x="19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FF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47" name="Freeform 47">
              <a:extLst>
                <a:ext uri="{FF2B5EF4-FFF2-40B4-BE49-F238E27FC236}">
                  <a16:creationId xmlns:a16="http://schemas.microsoft.com/office/drawing/2014/main" id="{3D4B4E56-12B9-424C-B4AD-3B6C63AE2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040"/>
              <a:ext cx="399" cy="112"/>
            </a:xfrm>
            <a:custGeom>
              <a:avLst/>
              <a:gdLst>
                <a:gd name="T0" fmla="*/ 399 w 399"/>
                <a:gd name="T1" fmla="*/ 4 h 112"/>
                <a:gd name="T2" fmla="*/ 393 w 399"/>
                <a:gd name="T3" fmla="*/ 10 h 112"/>
                <a:gd name="T4" fmla="*/ 386 w 399"/>
                <a:gd name="T5" fmla="*/ 17 h 112"/>
                <a:gd name="T6" fmla="*/ 377 w 399"/>
                <a:gd name="T7" fmla="*/ 24 h 112"/>
                <a:gd name="T8" fmla="*/ 360 w 399"/>
                <a:gd name="T9" fmla="*/ 31 h 112"/>
                <a:gd name="T10" fmla="*/ 341 w 399"/>
                <a:gd name="T11" fmla="*/ 37 h 112"/>
                <a:gd name="T12" fmla="*/ 321 w 399"/>
                <a:gd name="T13" fmla="*/ 41 h 112"/>
                <a:gd name="T14" fmla="*/ 299 w 399"/>
                <a:gd name="T15" fmla="*/ 48 h 112"/>
                <a:gd name="T16" fmla="*/ 273 w 399"/>
                <a:gd name="T17" fmla="*/ 51 h 112"/>
                <a:gd name="T18" fmla="*/ 247 w 399"/>
                <a:gd name="T19" fmla="*/ 51 h 112"/>
                <a:gd name="T20" fmla="*/ 221 w 399"/>
                <a:gd name="T21" fmla="*/ 54 h 112"/>
                <a:gd name="T22" fmla="*/ 191 w 399"/>
                <a:gd name="T23" fmla="*/ 54 h 112"/>
                <a:gd name="T24" fmla="*/ 165 w 399"/>
                <a:gd name="T25" fmla="*/ 54 h 112"/>
                <a:gd name="T26" fmla="*/ 136 w 399"/>
                <a:gd name="T27" fmla="*/ 51 h 112"/>
                <a:gd name="T28" fmla="*/ 110 w 399"/>
                <a:gd name="T29" fmla="*/ 48 h 112"/>
                <a:gd name="T30" fmla="*/ 87 w 399"/>
                <a:gd name="T31" fmla="*/ 44 h 112"/>
                <a:gd name="T32" fmla="*/ 65 w 399"/>
                <a:gd name="T33" fmla="*/ 41 h 112"/>
                <a:gd name="T34" fmla="*/ 45 w 399"/>
                <a:gd name="T35" fmla="*/ 34 h 112"/>
                <a:gd name="T36" fmla="*/ 29 w 399"/>
                <a:gd name="T37" fmla="*/ 27 h 112"/>
                <a:gd name="T38" fmla="*/ 16 w 399"/>
                <a:gd name="T39" fmla="*/ 21 h 112"/>
                <a:gd name="T40" fmla="*/ 6 w 399"/>
                <a:gd name="T41" fmla="*/ 14 h 112"/>
                <a:gd name="T42" fmla="*/ 0 w 399"/>
                <a:gd name="T43" fmla="*/ 7 h 112"/>
                <a:gd name="T44" fmla="*/ 0 w 399"/>
                <a:gd name="T45" fmla="*/ 0 h 112"/>
                <a:gd name="T46" fmla="*/ 0 w 399"/>
                <a:gd name="T47" fmla="*/ 61 h 112"/>
                <a:gd name="T48" fmla="*/ 3 w 399"/>
                <a:gd name="T49" fmla="*/ 68 h 112"/>
                <a:gd name="T50" fmla="*/ 9 w 399"/>
                <a:gd name="T51" fmla="*/ 75 h 112"/>
                <a:gd name="T52" fmla="*/ 22 w 399"/>
                <a:gd name="T53" fmla="*/ 81 h 112"/>
                <a:gd name="T54" fmla="*/ 35 w 399"/>
                <a:gd name="T55" fmla="*/ 88 h 112"/>
                <a:gd name="T56" fmla="*/ 55 w 399"/>
                <a:gd name="T57" fmla="*/ 95 h 112"/>
                <a:gd name="T58" fmla="*/ 74 w 399"/>
                <a:gd name="T59" fmla="*/ 98 h 112"/>
                <a:gd name="T60" fmla="*/ 97 w 399"/>
                <a:gd name="T61" fmla="*/ 105 h 112"/>
                <a:gd name="T62" fmla="*/ 123 w 399"/>
                <a:gd name="T63" fmla="*/ 108 h 112"/>
                <a:gd name="T64" fmla="*/ 149 w 399"/>
                <a:gd name="T65" fmla="*/ 108 h 112"/>
                <a:gd name="T66" fmla="*/ 178 w 399"/>
                <a:gd name="T67" fmla="*/ 112 h 112"/>
                <a:gd name="T68" fmla="*/ 204 w 399"/>
                <a:gd name="T69" fmla="*/ 112 h 112"/>
                <a:gd name="T70" fmla="*/ 234 w 399"/>
                <a:gd name="T71" fmla="*/ 112 h 112"/>
                <a:gd name="T72" fmla="*/ 260 w 399"/>
                <a:gd name="T73" fmla="*/ 108 h 112"/>
                <a:gd name="T74" fmla="*/ 286 w 399"/>
                <a:gd name="T75" fmla="*/ 105 h 112"/>
                <a:gd name="T76" fmla="*/ 312 w 399"/>
                <a:gd name="T77" fmla="*/ 102 h 112"/>
                <a:gd name="T78" fmla="*/ 331 w 399"/>
                <a:gd name="T79" fmla="*/ 98 h 112"/>
                <a:gd name="T80" fmla="*/ 351 w 399"/>
                <a:gd name="T81" fmla="*/ 91 h 112"/>
                <a:gd name="T82" fmla="*/ 367 w 399"/>
                <a:gd name="T83" fmla="*/ 85 h 112"/>
                <a:gd name="T84" fmla="*/ 380 w 399"/>
                <a:gd name="T85" fmla="*/ 78 h 112"/>
                <a:gd name="T86" fmla="*/ 390 w 399"/>
                <a:gd name="T87" fmla="*/ 71 h 112"/>
                <a:gd name="T88" fmla="*/ 396 w 399"/>
                <a:gd name="T89" fmla="*/ 64 h 112"/>
                <a:gd name="T90" fmla="*/ 399 w 399"/>
                <a:gd name="T91" fmla="*/ 58 h 1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399" h="112">
                  <a:moveTo>
                    <a:pt x="399" y="0"/>
                  </a:moveTo>
                  <a:lnTo>
                    <a:pt x="399" y="4"/>
                  </a:lnTo>
                  <a:lnTo>
                    <a:pt x="396" y="7"/>
                  </a:lnTo>
                  <a:lnTo>
                    <a:pt x="393" y="10"/>
                  </a:lnTo>
                  <a:lnTo>
                    <a:pt x="390" y="14"/>
                  </a:lnTo>
                  <a:lnTo>
                    <a:pt x="386" y="17"/>
                  </a:lnTo>
                  <a:lnTo>
                    <a:pt x="380" y="21"/>
                  </a:lnTo>
                  <a:lnTo>
                    <a:pt x="377" y="24"/>
                  </a:lnTo>
                  <a:lnTo>
                    <a:pt x="367" y="27"/>
                  </a:lnTo>
                  <a:lnTo>
                    <a:pt x="360" y="31"/>
                  </a:lnTo>
                  <a:lnTo>
                    <a:pt x="351" y="34"/>
                  </a:lnTo>
                  <a:lnTo>
                    <a:pt x="341" y="37"/>
                  </a:lnTo>
                  <a:lnTo>
                    <a:pt x="331" y="41"/>
                  </a:lnTo>
                  <a:lnTo>
                    <a:pt x="321" y="41"/>
                  </a:lnTo>
                  <a:lnTo>
                    <a:pt x="312" y="44"/>
                  </a:lnTo>
                  <a:lnTo>
                    <a:pt x="299" y="48"/>
                  </a:lnTo>
                  <a:lnTo>
                    <a:pt x="286" y="48"/>
                  </a:lnTo>
                  <a:lnTo>
                    <a:pt x="273" y="51"/>
                  </a:lnTo>
                  <a:lnTo>
                    <a:pt x="260" y="51"/>
                  </a:lnTo>
                  <a:lnTo>
                    <a:pt x="247" y="51"/>
                  </a:lnTo>
                  <a:lnTo>
                    <a:pt x="234" y="54"/>
                  </a:lnTo>
                  <a:lnTo>
                    <a:pt x="221" y="54"/>
                  </a:lnTo>
                  <a:lnTo>
                    <a:pt x="204" y="54"/>
                  </a:lnTo>
                  <a:lnTo>
                    <a:pt x="191" y="54"/>
                  </a:lnTo>
                  <a:lnTo>
                    <a:pt x="178" y="54"/>
                  </a:lnTo>
                  <a:lnTo>
                    <a:pt x="165" y="54"/>
                  </a:lnTo>
                  <a:lnTo>
                    <a:pt x="149" y="51"/>
                  </a:lnTo>
                  <a:lnTo>
                    <a:pt x="136" y="51"/>
                  </a:lnTo>
                  <a:lnTo>
                    <a:pt x="123" y="51"/>
                  </a:lnTo>
                  <a:lnTo>
                    <a:pt x="110" y="48"/>
                  </a:lnTo>
                  <a:lnTo>
                    <a:pt x="97" y="48"/>
                  </a:lnTo>
                  <a:lnTo>
                    <a:pt x="87" y="44"/>
                  </a:lnTo>
                  <a:lnTo>
                    <a:pt x="74" y="41"/>
                  </a:lnTo>
                  <a:lnTo>
                    <a:pt x="65" y="41"/>
                  </a:lnTo>
                  <a:lnTo>
                    <a:pt x="55" y="37"/>
                  </a:lnTo>
                  <a:lnTo>
                    <a:pt x="45" y="34"/>
                  </a:lnTo>
                  <a:lnTo>
                    <a:pt x="35" y="31"/>
                  </a:lnTo>
                  <a:lnTo>
                    <a:pt x="29" y="27"/>
                  </a:lnTo>
                  <a:lnTo>
                    <a:pt x="22" y="24"/>
                  </a:lnTo>
                  <a:lnTo>
                    <a:pt x="16" y="21"/>
                  </a:lnTo>
                  <a:lnTo>
                    <a:pt x="9" y="17"/>
                  </a:lnTo>
                  <a:lnTo>
                    <a:pt x="6" y="14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3" y="68"/>
                  </a:lnTo>
                  <a:lnTo>
                    <a:pt x="6" y="71"/>
                  </a:lnTo>
                  <a:lnTo>
                    <a:pt x="9" y="75"/>
                  </a:lnTo>
                  <a:lnTo>
                    <a:pt x="16" y="78"/>
                  </a:lnTo>
                  <a:lnTo>
                    <a:pt x="22" y="81"/>
                  </a:lnTo>
                  <a:lnTo>
                    <a:pt x="29" y="85"/>
                  </a:lnTo>
                  <a:lnTo>
                    <a:pt x="35" y="88"/>
                  </a:lnTo>
                  <a:lnTo>
                    <a:pt x="45" y="91"/>
                  </a:lnTo>
                  <a:lnTo>
                    <a:pt x="55" y="95"/>
                  </a:lnTo>
                  <a:lnTo>
                    <a:pt x="65" y="98"/>
                  </a:lnTo>
                  <a:lnTo>
                    <a:pt x="74" y="98"/>
                  </a:lnTo>
                  <a:lnTo>
                    <a:pt x="87" y="102"/>
                  </a:lnTo>
                  <a:lnTo>
                    <a:pt x="97" y="105"/>
                  </a:lnTo>
                  <a:lnTo>
                    <a:pt x="110" y="105"/>
                  </a:lnTo>
                  <a:lnTo>
                    <a:pt x="123" y="108"/>
                  </a:lnTo>
                  <a:lnTo>
                    <a:pt x="136" y="108"/>
                  </a:lnTo>
                  <a:lnTo>
                    <a:pt x="149" y="108"/>
                  </a:lnTo>
                  <a:lnTo>
                    <a:pt x="165" y="112"/>
                  </a:lnTo>
                  <a:lnTo>
                    <a:pt x="178" y="112"/>
                  </a:lnTo>
                  <a:lnTo>
                    <a:pt x="191" y="112"/>
                  </a:lnTo>
                  <a:lnTo>
                    <a:pt x="204" y="112"/>
                  </a:lnTo>
                  <a:lnTo>
                    <a:pt x="221" y="112"/>
                  </a:lnTo>
                  <a:lnTo>
                    <a:pt x="234" y="112"/>
                  </a:lnTo>
                  <a:lnTo>
                    <a:pt x="247" y="108"/>
                  </a:lnTo>
                  <a:lnTo>
                    <a:pt x="260" y="108"/>
                  </a:lnTo>
                  <a:lnTo>
                    <a:pt x="273" y="108"/>
                  </a:lnTo>
                  <a:lnTo>
                    <a:pt x="286" y="105"/>
                  </a:lnTo>
                  <a:lnTo>
                    <a:pt x="299" y="105"/>
                  </a:lnTo>
                  <a:lnTo>
                    <a:pt x="312" y="102"/>
                  </a:lnTo>
                  <a:lnTo>
                    <a:pt x="321" y="98"/>
                  </a:lnTo>
                  <a:lnTo>
                    <a:pt x="331" y="98"/>
                  </a:lnTo>
                  <a:lnTo>
                    <a:pt x="341" y="95"/>
                  </a:lnTo>
                  <a:lnTo>
                    <a:pt x="351" y="91"/>
                  </a:lnTo>
                  <a:lnTo>
                    <a:pt x="360" y="88"/>
                  </a:lnTo>
                  <a:lnTo>
                    <a:pt x="367" y="85"/>
                  </a:lnTo>
                  <a:lnTo>
                    <a:pt x="377" y="81"/>
                  </a:lnTo>
                  <a:lnTo>
                    <a:pt x="380" y="78"/>
                  </a:lnTo>
                  <a:lnTo>
                    <a:pt x="386" y="75"/>
                  </a:lnTo>
                  <a:lnTo>
                    <a:pt x="390" y="71"/>
                  </a:lnTo>
                  <a:lnTo>
                    <a:pt x="393" y="68"/>
                  </a:lnTo>
                  <a:lnTo>
                    <a:pt x="396" y="64"/>
                  </a:lnTo>
                  <a:lnTo>
                    <a:pt x="399" y="61"/>
                  </a:lnTo>
                  <a:lnTo>
                    <a:pt x="399" y="58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008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48" name="Freeform 48">
              <a:extLst>
                <a:ext uri="{FF2B5EF4-FFF2-40B4-BE49-F238E27FC236}">
                  <a16:creationId xmlns:a16="http://schemas.microsoft.com/office/drawing/2014/main" id="{8634209C-8477-4847-8305-4C21255E7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997"/>
              <a:ext cx="399" cy="108"/>
            </a:xfrm>
            <a:custGeom>
              <a:avLst/>
              <a:gdLst>
                <a:gd name="T0" fmla="*/ 214 w 399"/>
                <a:gd name="T1" fmla="*/ 0 h 108"/>
                <a:gd name="T2" fmla="*/ 240 w 399"/>
                <a:gd name="T3" fmla="*/ 0 h 108"/>
                <a:gd name="T4" fmla="*/ 266 w 399"/>
                <a:gd name="T5" fmla="*/ 4 h 108"/>
                <a:gd name="T6" fmla="*/ 289 w 399"/>
                <a:gd name="T7" fmla="*/ 4 h 108"/>
                <a:gd name="T8" fmla="*/ 315 w 399"/>
                <a:gd name="T9" fmla="*/ 10 h 108"/>
                <a:gd name="T10" fmla="*/ 334 w 399"/>
                <a:gd name="T11" fmla="*/ 14 h 108"/>
                <a:gd name="T12" fmla="*/ 354 w 399"/>
                <a:gd name="T13" fmla="*/ 21 h 108"/>
                <a:gd name="T14" fmla="*/ 370 w 399"/>
                <a:gd name="T15" fmla="*/ 27 h 108"/>
                <a:gd name="T16" fmla="*/ 383 w 399"/>
                <a:gd name="T17" fmla="*/ 31 h 108"/>
                <a:gd name="T18" fmla="*/ 390 w 399"/>
                <a:gd name="T19" fmla="*/ 37 h 108"/>
                <a:gd name="T20" fmla="*/ 396 w 399"/>
                <a:gd name="T21" fmla="*/ 48 h 108"/>
                <a:gd name="T22" fmla="*/ 399 w 399"/>
                <a:gd name="T23" fmla="*/ 54 h 108"/>
                <a:gd name="T24" fmla="*/ 396 w 399"/>
                <a:gd name="T25" fmla="*/ 61 h 108"/>
                <a:gd name="T26" fmla="*/ 390 w 399"/>
                <a:gd name="T27" fmla="*/ 68 h 108"/>
                <a:gd name="T28" fmla="*/ 383 w 399"/>
                <a:gd name="T29" fmla="*/ 75 h 108"/>
                <a:gd name="T30" fmla="*/ 370 w 399"/>
                <a:gd name="T31" fmla="*/ 81 h 108"/>
                <a:gd name="T32" fmla="*/ 354 w 399"/>
                <a:gd name="T33" fmla="*/ 88 h 108"/>
                <a:gd name="T34" fmla="*/ 334 w 399"/>
                <a:gd name="T35" fmla="*/ 91 h 108"/>
                <a:gd name="T36" fmla="*/ 315 w 399"/>
                <a:gd name="T37" fmla="*/ 98 h 108"/>
                <a:gd name="T38" fmla="*/ 289 w 399"/>
                <a:gd name="T39" fmla="*/ 102 h 108"/>
                <a:gd name="T40" fmla="*/ 266 w 399"/>
                <a:gd name="T41" fmla="*/ 105 h 108"/>
                <a:gd name="T42" fmla="*/ 240 w 399"/>
                <a:gd name="T43" fmla="*/ 105 h 108"/>
                <a:gd name="T44" fmla="*/ 214 w 399"/>
                <a:gd name="T45" fmla="*/ 108 h 108"/>
                <a:gd name="T46" fmla="*/ 185 w 399"/>
                <a:gd name="T47" fmla="*/ 108 h 108"/>
                <a:gd name="T48" fmla="*/ 156 w 399"/>
                <a:gd name="T49" fmla="*/ 105 h 108"/>
                <a:gd name="T50" fmla="*/ 130 w 399"/>
                <a:gd name="T51" fmla="*/ 105 h 108"/>
                <a:gd name="T52" fmla="*/ 107 w 399"/>
                <a:gd name="T53" fmla="*/ 102 h 108"/>
                <a:gd name="T54" fmla="*/ 84 w 399"/>
                <a:gd name="T55" fmla="*/ 98 h 108"/>
                <a:gd name="T56" fmla="*/ 61 w 399"/>
                <a:gd name="T57" fmla="*/ 91 h 108"/>
                <a:gd name="T58" fmla="*/ 42 w 399"/>
                <a:gd name="T59" fmla="*/ 88 h 108"/>
                <a:gd name="T60" fmla="*/ 29 w 399"/>
                <a:gd name="T61" fmla="*/ 81 h 108"/>
                <a:gd name="T62" fmla="*/ 16 w 399"/>
                <a:gd name="T63" fmla="*/ 75 h 108"/>
                <a:gd name="T64" fmla="*/ 6 w 399"/>
                <a:gd name="T65" fmla="*/ 68 h 108"/>
                <a:gd name="T66" fmla="*/ 0 w 399"/>
                <a:gd name="T67" fmla="*/ 61 h 108"/>
                <a:gd name="T68" fmla="*/ 0 w 399"/>
                <a:gd name="T69" fmla="*/ 54 h 108"/>
                <a:gd name="T70" fmla="*/ 198 w 399"/>
                <a:gd name="T71" fmla="*/ 0 h 1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99" h="108">
                  <a:moveTo>
                    <a:pt x="198" y="0"/>
                  </a:moveTo>
                  <a:lnTo>
                    <a:pt x="214" y="0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3" y="0"/>
                  </a:lnTo>
                  <a:lnTo>
                    <a:pt x="266" y="4"/>
                  </a:lnTo>
                  <a:lnTo>
                    <a:pt x="276" y="4"/>
                  </a:lnTo>
                  <a:lnTo>
                    <a:pt x="289" y="4"/>
                  </a:lnTo>
                  <a:lnTo>
                    <a:pt x="302" y="7"/>
                  </a:lnTo>
                  <a:lnTo>
                    <a:pt x="315" y="10"/>
                  </a:lnTo>
                  <a:lnTo>
                    <a:pt x="325" y="10"/>
                  </a:lnTo>
                  <a:lnTo>
                    <a:pt x="334" y="14"/>
                  </a:lnTo>
                  <a:lnTo>
                    <a:pt x="344" y="17"/>
                  </a:lnTo>
                  <a:lnTo>
                    <a:pt x="354" y="21"/>
                  </a:lnTo>
                  <a:lnTo>
                    <a:pt x="364" y="24"/>
                  </a:lnTo>
                  <a:lnTo>
                    <a:pt x="370" y="27"/>
                  </a:lnTo>
                  <a:lnTo>
                    <a:pt x="377" y="27"/>
                  </a:lnTo>
                  <a:lnTo>
                    <a:pt x="383" y="31"/>
                  </a:lnTo>
                  <a:lnTo>
                    <a:pt x="386" y="34"/>
                  </a:lnTo>
                  <a:lnTo>
                    <a:pt x="390" y="37"/>
                  </a:lnTo>
                  <a:lnTo>
                    <a:pt x="393" y="41"/>
                  </a:lnTo>
                  <a:lnTo>
                    <a:pt x="396" y="48"/>
                  </a:lnTo>
                  <a:lnTo>
                    <a:pt x="399" y="51"/>
                  </a:lnTo>
                  <a:lnTo>
                    <a:pt x="399" y="54"/>
                  </a:lnTo>
                  <a:lnTo>
                    <a:pt x="399" y="58"/>
                  </a:lnTo>
                  <a:lnTo>
                    <a:pt x="396" y="61"/>
                  </a:lnTo>
                  <a:lnTo>
                    <a:pt x="393" y="64"/>
                  </a:lnTo>
                  <a:lnTo>
                    <a:pt x="390" y="68"/>
                  </a:lnTo>
                  <a:lnTo>
                    <a:pt x="386" y="71"/>
                  </a:lnTo>
                  <a:lnTo>
                    <a:pt x="383" y="75"/>
                  </a:lnTo>
                  <a:lnTo>
                    <a:pt x="377" y="78"/>
                  </a:lnTo>
                  <a:lnTo>
                    <a:pt x="370" y="81"/>
                  </a:lnTo>
                  <a:lnTo>
                    <a:pt x="364" y="85"/>
                  </a:lnTo>
                  <a:lnTo>
                    <a:pt x="354" y="88"/>
                  </a:lnTo>
                  <a:lnTo>
                    <a:pt x="344" y="91"/>
                  </a:lnTo>
                  <a:lnTo>
                    <a:pt x="334" y="91"/>
                  </a:lnTo>
                  <a:lnTo>
                    <a:pt x="325" y="95"/>
                  </a:lnTo>
                  <a:lnTo>
                    <a:pt x="315" y="98"/>
                  </a:lnTo>
                  <a:lnTo>
                    <a:pt x="302" y="98"/>
                  </a:lnTo>
                  <a:lnTo>
                    <a:pt x="289" y="102"/>
                  </a:lnTo>
                  <a:lnTo>
                    <a:pt x="276" y="102"/>
                  </a:lnTo>
                  <a:lnTo>
                    <a:pt x="266" y="105"/>
                  </a:lnTo>
                  <a:lnTo>
                    <a:pt x="253" y="105"/>
                  </a:lnTo>
                  <a:lnTo>
                    <a:pt x="240" y="105"/>
                  </a:lnTo>
                  <a:lnTo>
                    <a:pt x="227" y="108"/>
                  </a:lnTo>
                  <a:lnTo>
                    <a:pt x="214" y="108"/>
                  </a:lnTo>
                  <a:lnTo>
                    <a:pt x="198" y="108"/>
                  </a:lnTo>
                  <a:lnTo>
                    <a:pt x="185" y="108"/>
                  </a:lnTo>
                  <a:lnTo>
                    <a:pt x="172" y="108"/>
                  </a:lnTo>
                  <a:lnTo>
                    <a:pt x="156" y="105"/>
                  </a:lnTo>
                  <a:lnTo>
                    <a:pt x="143" y="105"/>
                  </a:lnTo>
                  <a:lnTo>
                    <a:pt x="130" y="105"/>
                  </a:lnTo>
                  <a:lnTo>
                    <a:pt x="120" y="102"/>
                  </a:lnTo>
                  <a:lnTo>
                    <a:pt x="107" y="102"/>
                  </a:lnTo>
                  <a:lnTo>
                    <a:pt x="97" y="98"/>
                  </a:lnTo>
                  <a:lnTo>
                    <a:pt x="84" y="98"/>
                  </a:lnTo>
                  <a:lnTo>
                    <a:pt x="74" y="95"/>
                  </a:lnTo>
                  <a:lnTo>
                    <a:pt x="61" y="91"/>
                  </a:lnTo>
                  <a:lnTo>
                    <a:pt x="52" y="91"/>
                  </a:lnTo>
                  <a:lnTo>
                    <a:pt x="42" y="88"/>
                  </a:lnTo>
                  <a:lnTo>
                    <a:pt x="35" y="85"/>
                  </a:lnTo>
                  <a:lnTo>
                    <a:pt x="29" y="81"/>
                  </a:lnTo>
                  <a:lnTo>
                    <a:pt x="19" y="78"/>
                  </a:lnTo>
                  <a:lnTo>
                    <a:pt x="16" y="75"/>
                  </a:lnTo>
                  <a:lnTo>
                    <a:pt x="9" y="71"/>
                  </a:lnTo>
                  <a:lnTo>
                    <a:pt x="6" y="68"/>
                  </a:lnTo>
                  <a:lnTo>
                    <a:pt x="3" y="64"/>
                  </a:lnTo>
                  <a:lnTo>
                    <a:pt x="0" y="61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198" y="54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FF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49" name="Rectangle 49">
              <a:extLst>
                <a:ext uri="{FF2B5EF4-FFF2-40B4-BE49-F238E27FC236}">
                  <a16:creationId xmlns:a16="http://schemas.microsoft.com/office/drawing/2014/main" id="{C2BC3143-F4E9-4091-A8DA-AF4602134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1169"/>
              <a:ext cx="33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rgbClr val="669900"/>
                  </a:solidFill>
                  <a:latin typeface="Arial Black" panose="020B0A04020102020204" pitchFamily="34" charset="0"/>
                </a:rPr>
                <a:t>Salute</a:t>
              </a:r>
              <a:endParaRPr lang="it-IT" altLang="it-IT" sz="1200">
                <a:solidFill>
                  <a:srgbClr val="669900"/>
                </a:solidFill>
              </a:endParaRPr>
            </a:p>
          </p:txBody>
        </p:sp>
        <p:sp>
          <p:nvSpPr>
            <p:cNvPr id="34850" name="Rectangle 50">
              <a:extLst>
                <a:ext uri="{FF2B5EF4-FFF2-40B4-BE49-F238E27FC236}">
                  <a16:creationId xmlns:a16="http://schemas.microsoft.com/office/drawing/2014/main" id="{5596DEF9-AFB8-4F47-8CC1-7D5876C5C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1" y="845"/>
              <a:ext cx="43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rgbClr val="FF0000"/>
                  </a:solidFill>
                  <a:latin typeface="Arial Black" panose="020B0A04020102020204" pitchFamily="34" charset="0"/>
                </a:rPr>
                <a:t>Malattia</a:t>
              </a:r>
              <a:endParaRPr lang="it-IT" altLang="it-IT" sz="1200">
                <a:solidFill>
                  <a:srgbClr val="FF0000"/>
                </a:solidFill>
              </a:endParaRPr>
            </a:p>
          </p:txBody>
        </p:sp>
      </p:grpSp>
      <p:sp>
        <p:nvSpPr>
          <p:cNvPr id="34819" name="Text Box 16">
            <a:extLst>
              <a:ext uri="{FF2B5EF4-FFF2-40B4-BE49-F238E27FC236}">
                <a16:creationId xmlns:a16="http://schemas.microsoft.com/office/drawing/2014/main" id="{A5D07AEE-5007-4085-99ED-9FAEB46D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00" y="3078163"/>
            <a:ext cx="1473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66FF"/>
                </a:solidFill>
                <a:latin typeface="Arial Black" panose="020B0A04020102020204" pitchFamily="34" charset="0"/>
              </a:rPr>
              <a:t>Fattori genetici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66BEEB3A-8C9F-423D-82C1-27BB4EA36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550" y="4038600"/>
            <a:ext cx="2711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66FF"/>
                </a:solidFill>
                <a:latin typeface="Arial Black" panose="020B0A04020102020204" pitchFamily="34" charset="0"/>
              </a:rPr>
              <a:t>Fattori ambientali, stile di vita</a:t>
            </a:r>
            <a:endParaRPr lang="it-IT" altLang="it-IT" sz="220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4821" name="Line 20">
            <a:extLst>
              <a:ext uri="{FF2B5EF4-FFF2-40B4-BE49-F238E27FC236}">
                <a16:creationId xmlns:a16="http://schemas.microsoft.com/office/drawing/2014/main" id="{BBBEB1D9-0F81-4858-A94C-3FCD4A650824}"/>
              </a:ext>
            </a:extLst>
          </p:cNvPr>
          <p:cNvSpPr>
            <a:spLocks noChangeShapeType="1"/>
          </p:cNvSpPr>
          <p:nvPr/>
        </p:nvSpPr>
        <p:spPr bwMode="auto">
          <a:xfrm rot="-10799773">
            <a:off x="5638800" y="5178425"/>
            <a:ext cx="16795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4822" name="Group 56">
            <a:extLst>
              <a:ext uri="{FF2B5EF4-FFF2-40B4-BE49-F238E27FC236}">
                <a16:creationId xmlns:a16="http://schemas.microsoft.com/office/drawing/2014/main" id="{8260C18C-CFBA-4870-98A8-B6ADD84C4E0A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762000"/>
            <a:ext cx="931862" cy="1524000"/>
            <a:chOff x="4608" y="768"/>
            <a:chExt cx="587" cy="960"/>
          </a:xfrm>
        </p:grpSpPr>
        <p:graphicFrame>
          <p:nvGraphicFramePr>
            <p:cNvPr id="34844" name="Object 15">
              <a:extLst>
                <a:ext uri="{FF2B5EF4-FFF2-40B4-BE49-F238E27FC236}">
                  <a16:creationId xmlns:a16="http://schemas.microsoft.com/office/drawing/2014/main" id="{560F3043-FE0E-45C5-BC85-FAE1E306FC9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608" y="816"/>
            <a:ext cx="271" cy="8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Art" r:id="rId3" imgW="2828925" imgH="13134975" progId="MS_ClipArt_Gallery.2">
                    <p:embed/>
                  </p:oleObj>
                </mc:Choice>
                <mc:Fallback>
                  <p:oleObj name="ClipArt" r:id="rId3" imgW="2828925" imgH="13134975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8" y="816"/>
                          <a:ext cx="271" cy="8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45" name="Object 21">
              <a:extLst>
                <a:ext uri="{FF2B5EF4-FFF2-40B4-BE49-F238E27FC236}">
                  <a16:creationId xmlns:a16="http://schemas.microsoft.com/office/drawing/2014/main" id="{9BBE34CD-75C5-4230-A67D-3785DEAB891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6" y="768"/>
            <a:ext cx="299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Art" r:id="rId5" imgW="5133975" imgH="16487775" progId="MS_ClipArt_Gallery.2">
                    <p:embed/>
                  </p:oleObj>
                </mc:Choice>
                <mc:Fallback>
                  <p:oleObj name="ClipArt" r:id="rId5" imgW="5133975" imgH="16487775" progId="MS_ClipArt_Gallery.2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768"/>
                          <a:ext cx="299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4823" name="Text Box 22">
            <a:extLst>
              <a:ext uri="{FF2B5EF4-FFF2-40B4-BE49-F238E27FC236}">
                <a16:creationId xmlns:a16="http://schemas.microsoft.com/office/drawing/2014/main" id="{E2BFF2A3-5D33-42B8-B5C1-4E3BA8896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48200"/>
            <a:ext cx="1176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66FF"/>
                </a:solidFill>
                <a:latin typeface="Arial Black" panose="020B0A04020102020204" pitchFamily="34" charset="0"/>
              </a:rPr>
              <a:t>Trattamenti</a:t>
            </a:r>
            <a:endParaRPr lang="it-IT" altLang="it-IT" sz="220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4824" name="Text Box 23">
            <a:extLst>
              <a:ext uri="{FF2B5EF4-FFF2-40B4-BE49-F238E27FC236}">
                <a16:creationId xmlns:a16="http://schemas.microsoft.com/office/drawing/2014/main" id="{3109D26C-3F44-4D4C-A871-E48F99C1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668963"/>
            <a:ext cx="21828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66FF"/>
                </a:solidFill>
                <a:latin typeface="Arial Black" panose="020B0A04020102020204" pitchFamily="34" charset="0"/>
              </a:rPr>
              <a:t>Promozione della salute</a:t>
            </a:r>
            <a:endParaRPr lang="it-IT" altLang="it-IT" sz="220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4825" name="Text Box 24">
            <a:extLst>
              <a:ext uri="{FF2B5EF4-FFF2-40B4-BE49-F238E27FC236}">
                <a16:creationId xmlns:a16="http://schemas.microsoft.com/office/drawing/2014/main" id="{D8703DD4-572C-435E-89C9-6D731E43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821363"/>
            <a:ext cx="16779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66FF"/>
                </a:solidFill>
                <a:latin typeface="Arial Black" panose="020B0A04020102020204" pitchFamily="34" charset="0"/>
              </a:rPr>
              <a:t>Misure preventive</a:t>
            </a:r>
            <a:endParaRPr lang="it-IT" altLang="it-IT" sz="220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4826" name="Text Box 25">
            <a:extLst>
              <a:ext uri="{FF2B5EF4-FFF2-40B4-BE49-F238E27FC236}">
                <a16:creationId xmlns:a16="http://schemas.microsoft.com/office/drawing/2014/main" id="{E8F7BCE2-4B9D-43D4-90AF-4599BA55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73763"/>
            <a:ext cx="22669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0066FF"/>
                </a:solidFill>
                <a:latin typeface="Arial Black" panose="020B0A04020102020204" pitchFamily="34" charset="0"/>
              </a:rPr>
              <a:t>Servizi di igiene pubblica</a:t>
            </a:r>
            <a:endParaRPr lang="it-IT" altLang="it-IT" sz="2200">
              <a:solidFill>
                <a:srgbClr val="0066FF"/>
              </a:solidFill>
              <a:latin typeface="Arial Black" panose="020B0A04020102020204" pitchFamily="34" charset="0"/>
            </a:endParaRPr>
          </a:p>
        </p:txBody>
      </p:sp>
      <p:sp>
        <p:nvSpPr>
          <p:cNvPr id="34827" name="Line 26">
            <a:extLst>
              <a:ext uri="{FF2B5EF4-FFF2-40B4-BE49-F238E27FC236}">
                <a16:creationId xmlns:a16="http://schemas.microsoft.com/office/drawing/2014/main" id="{B7A319BE-DB93-452A-8A1E-7C033EC88E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00" y="54102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8" name="Line 27">
            <a:extLst>
              <a:ext uri="{FF2B5EF4-FFF2-40B4-BE49-F238E27FC236}">
                <a16:creationId xmlns:a16="http://schemas.microsoft.com/office/drawing/2014/main" id="{B3FCAB38-6ACC-4914-BAF2-E1F2D28D15AE}"/>
              </a:ext>
            </a:extLst>
          </p:cNvPr>
          <p:cNvSpPr>
            <a:spLocks noChangeShapeType="1"/>
          </p:cNvSpPr>
          <p:nvPr/>
        </p:nvSpPr>
        <p:spPr bwMode="auto">
          <a:xfrm rot="5376433" flipH="1" flipV="1">
            <a:off x="6363493" y="5828507"/>
            <a:ext cx="83661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4829" name="Line 31">
            <a:extLst>
              <a:ext uri="{FF2B5EF4-FFF2-40B4-BE49-F238E27FC236}">
                <a16:creationId xmlns:a16="http://schemas.microsoft.com/office/drawing/2014/main" id="{DCCBFF73-6EB0-48C7-B9C4-A95C227F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733800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4830" name="Group 54">
            <a:extLst>
              <a:ext uri="{FF2B5EF4-FFF2-40B4-BE49-F238E27FC236}">
                <a16:creationId xmlns:a16="http://schemas.microsoft.com/office/drawing/2014/main" id="{14938A7A-6EE0-434E-B07C-E37CDE6C9A5E}"/>
              </a:ext>
            </a:extLst>
          </p:cNvPr>
          <p:cNvGrpSpPr>
            <a:grpSpLocks/>
          </p:cNvGrpSpPr>
          <p:nvPr/>
        </p:nvGrpSpPr>
        <p:grpSpPr bwMode="auto">
          <a:xfrm>
            <a:off x="5564188" y="1846263"/>
            <a:ext cx="1831975" cy="1049337"/>
            <a:chOff x="4606" y="1680"/>
            <a:chExt cx="1154" cy="661"/>
          </a:xfrm>
        </p:grpSpPr>
        <p:sp>
          <p:nvSpPr>
            <p:cNvPr id="34840" name="Line 33">
              <a:extLst>
                <a:ext uri="{FF2B5EF4-FFF2-40B4-BE49-F238E27FC236}">
                  <a16:creationId xmlns:a16="http://schemas.microsoft.com/office/drawing/2014/main" id="{BED5BC6B-8672-47BB-B630-3E052A1AF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2112"/>
              <a:ext cx="11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41" name="Line 34">
              <a:extLst>
                <a:ext uri="{FF2B5EF4-FFF2-40B4-BE49-F238E27FC236}">
                  <a16:creationId xmlns:a16="http://schemas.microsoft.com/office/drawing/2014/main" id="{6366C164-DF51-4531-A75F-777E460893A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376433">
              <a:off x="4393" y="1891"/>
              <a:ext cx="431" cy="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4842" name="Text Box 35">
              <a:extLst>
                <a:ext uri="{FF2B5EF4-FFF2-40B4-BE49-F238E27FC236}">
                  <a16:creationId xmlns:a16="http://schemas.microsoft.com/office/drawing/2014/main" id="{E00CFA23-24E0-4814-86D2-51DB23563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2" y="2072"/>
              <a:ext cx="16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200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82981" name="Freeform 37">
              <a:extLst>
                <a:ext uri="{FF2B5EF4-FFF2-40B4-BE49-F238E27FC236}">
                  <a16:creationId xmlns:a16="http://schemas.microsoft.com/office/drawing/2014/main" id="{DD0DA640-0BC5-0B44-81E3-B09608322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1776"/>
              <a:ext cx="912" cy="320"/>
            </a:xfrm>
            <a:custGeom>
              <a:avLst/>
              <a:gdLst>
                <a:gd name="T0" fmla="*/ 0 w 912"/>
                <a:gd name="T1" fmla="*/ 320 h 320"/>
                <a:gd name="T2" fmla="*/ 144 w 912"/>
                <a:gd name="T3" fmla="*/ 128 h 320"/>
                <a:gd name="T4" fmla="*/ 240 w 912"/>
                <a:gd name="T5" fmla="*/ 128 h 320"/>
                <a:gd name="T6" fmla="*/ 336 w 912"/>
                <a:gd name="T7" fmla="*/ 224 h 320"/>
                <a:gd name="T8" fmla="*/ 480 w 912"/>
                <a:gd name="T9" fmla="*/ 224 h 320"/>
                <a:gd name="T10" fmla="*/ 528 w 912"/>
                <a:gd name="T11" fmla="*/ 32 h 320"/>
                <a:gd name="T12" fmla="*/ 672 w 912"/>
                <a:gd name="T13" fmla="*/ 32 h 320"/>
                <a:gd name="T14" fmla="*/ 720 w 912"/>
                <a:gd name="T15" fmla="*/ 224 h 320"/>
                <a:gd name="T16" fmla="*/ 912 w 912"/>
                <a:gd name="T17" fmla="*/ 224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2" h="320">
                  <a:moveTo>
                    <a:pt x="0" y="320"/>
                  </a:moveTo>
                  <a:cubicBezTo>
                    <a:pt x="52" y="240"/>
                    <a:pt x="104" y="160"/>
                    <a:pt x="144" y="128"/>
                  </a:cubicBezTo>
                  <a:cubicBezTo>
                    <a:pt x="184" y="96"/>
                    <a:pt x="208" y="112"/>
                    <a:pt x="240" y="128"/>
                  </a:cubicBezTo>
                  <a:cubicBezTo>
                    <a:pt x="272" y="144"/>
                    <a:pt x="296" y="208"/>
                    <a:pt x="336" y="224"/>
                  </a:cubicBezTo>
                  <a:cubicBezTo>
                    <a:pt x="376" y="240"/>
                    <a:pt x="448" y="256"/>
                    <a:pt x="480" y="224"/>
                  </a:cubicBezTo>
                  <a:cubicBezTo>
                    <a:pt x="512" y="192"/>
                    <a:pt x="496" y="64"/>
                    <a:pt x="528" y="32"/>
                  </a:cubicBezTo>
                  <a:cubicBezTo>
                    <a:pt x="560" y="0"/>
                    <a:pt x="640" y="0"/>
                    <a:pt x="672" y="32"/>
                  </a:cubicBezTo>
                  <a:cubicBezTo>
                    <a:pt x="704" y="64"/>
                    <a:pt x="680" y="192"/>
                    <a:pt x="720" y="224"/>
                  </a:cubicBezTo>
                  <a:cubicBezTo>
                    <a:pt x="760" y="256"/>
                    <a:pt x="680" y="248"/>
                    <a:pt x="912" y="224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/>
            </a:p>
          </p:txBody>
        </p:sp>
      </p:grpSp>
      <p:graphicFrame>
        <p:nvGraphicFramePr>
          <p:cNvPr id="34831" name="Object 55">
            <a:extLst>
              <a:ext uri="{FF2B5EF4-FFF2-40B4-BE49-F238E27FC236}">
                <a16:creationId xmlns:a16="http://schemas.microsoft.com/office/drawing/2014/main" id="{439C17C9-F17D-438D-917E-CC12C12A7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3788" y="381000"/>
          <a:ext cx="8667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7" imgW="10582275" imgH="13506450" progId="MS_ClipArt_Gallery.2">
                  <p:embed/>
                </p:oleObj>
              </mc:Choice>
              <mc:Fallback>
                <p:oleObj name="ClipArt" r:id="rId7" imgW="10582275" imgH="13506450" progId="MS_ClipArt_Gallery.2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381000"/>
                        <a:ext cx="866775" cy="110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61">
            <a:extLst>
              <a:ext uri="{FF2B5EF4-FFF2-40B4-BE49-F238E27FC236}">
                <a16:creationId xmlns:a16="http://schemas.microsoft.com/office/drawing/2014/main" id="{DE11AA4D-4DF6-4DC7-A1CB-05DD92BC0C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2971800"/>
          <a:ext cx="719138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9" imgW="6181725" imgH="9001125" progId="MS_ClipArt_Gallery.2">
                  <p:embed/>
                </p:oleObj>
              </mc:Choice>
              <mc:Fallback>
                <p:oleObj name="ClipArt" r:id="rId9" imgW="6181725" imgH="9001125" progId="MS_ClipArt_Gallery.2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971800"/>
                        <a:ext cx="719138" cy="1046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63">
            <a:extLst>
              <a:ext uri="{FF2B5EF4-FFF2-40B4-BE49-F238E27FC236}">
                <a16:creationId xmlns:a16="http://schemas.microsoft.com/office/drawing/2014/main" id="{BC89BCB0-5F05-410C-BF86-087406069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4400" y="3352800"/>
          <a:ext cx="5730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11" imgW="8067675" imgH="12239625" progId="MS_ClipArt_Gallery.2">
                  <p:embed/>
                </p:oleObj>
              </mc:Choice>
              <mc:Fallback>
                <p:oleObj name="ClipArt" r:id="rId11" imgW="8067675" imgH="12239625" progId="MS_ClipArt_Gallery.2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52800"/>
                        <a:ext cx="5730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64">
            <a:extLst>
              <a:ext uri="{FF2B5EF4-FFF2-40B4-BE49-F238E27FC236}">
                <a16:creationId xmlns:a16="http://schemas.microsoft.com/office/drawing/2014/main" id="{3728BE9B-6746-4D9B-84CB-88A15F9BA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10463" y="4897438"/>
          <a:ext cx="719137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13" imgW="6181725" imgH="9001125" progId="MS_ClipArt_Gallery.2">
                  <p:embed/>
                </p:oleObj>
              </mc:Choice>
              <mc:Fallback>
                <p:oleObj name="ClipArt" r:id="rId13" imgW="6181725" imgH="9001125" progId="MS_ClipArt_Gallery.2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4897438"/>
                        <a:ext cx="719137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65">
            <a:extLst>
              <a:ext uri="{FF2B5EF4-FFF2-40B4-BE49-F238E27FC236}">
                <a16:creationId xmlns:a16="http://schemas.microsoft.com/office/drawing/2014/main" id="{D3D87752-E112-4124-BD50-A1954A7D2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4768850"/>
          <a:ext cx="57308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14" imgW="8067675" imgH="12239625" progId="MS_ClipArt_Gallery.2">
                  <p:embed/>
                </p:oleObj>
              </mc:Choice>
              <mc:Fallback>
                <p:oleObj name="ClipArt" r:id="rId14" imgW="8067675" imgH="12239625" progId="MS_ClipArt_Gallery.2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768850"/>
                        <a:ext cx="573088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6" name="Text Box 66">
            <a:extLst>
              <a:ext uri="{FF2B5EF4-FFF2-40B4-BE49-F238E27FC236}">
                <a16:creationId xmlns:a16="http://schemas.microsoft.com/office/drawing/2014/main" id="{6AA91E2F-7176-4C8A-B656-5A5B7CFF5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4475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  <a:latin typeface="Comic Sans MS" panose="030F0702030302020204" pitchFamily="66" charset="0"/>
              </a:rPr>
              <a:t>EPIDEMIOLOGIA: OBIETTIVI</a:t>
            </a:r>
          </a:p>
        </p:txBody>
      </p:sp>
      <p:sp>
        <p:nvSpPr>
          <p:cNvPr id="34837" name="Text Box 67">
            <a:extLst>
              <a:ext uri="{FF2B5EF4-FFF2-40B4-BE49-F238E27FC236}">
                <a16:creationId xmlns:a16="http://schemas.microsoft.com/office/drawing/2014/main" id="{ED9CAF07-0EE9-4A09-9829-0D27F852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002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66FF"/>
                </a:solidFill>
                <a:latin typeface="Comic Sans MS" panose="030F0702030302020204" pitchFamily="66" charset="0"/>
              </a:rPr>
              <a:t>Descrivere stati di salute e di malattia nella popolazione</a:t>
            </a:r>
          </a:p>
        </p:txBody>
      </p:sp>
      <p:sp>
        <p:nvSpPr>
          <p:cNvPr id="34838" name="Text Box 68">
            <a:extLst>
              <a:ext uri="{FF2B5EF4-FFF2-40B4-BE49-F238E27FC236}">
                <a16:creationId xmlns:a16="http://schemas.microsoft.com/office/drawing/2014/main" id="{2FE87E6A-676F-48BC-802E-E405BD41E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52800"/>
            <a:ext cx="3886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669900"/>
                </a:solidFill>
                <a:latin typeface="Comic Sans MS" panose="030F0702030302020204" pitchFamily="66" charset="0"/>
              </a:rPr>
              <a:t>Individuare determinanti di salute e di malattia</a:t>
            </a:r>
          </a:p>
        </p:txBody>
      </p:sp>
      <p:sp>
        <p:nvSpPr>
          <p:cNvPr id="34839" name="Text Box 69">
            <a:extLst>
              <a:ext uri="{FF2B5EF4-FFF2-40B4-BE49-F238E27FC236}">
                <a16:creationId xmlns:a16="http://schemas.microsoft.com/office/drawing/2014/main" id="{9C89FBA3-C5C0-46AE-BF43-74948517E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993300"/>
                </a:solidFill>
                <a:latin typeface="Comic Sans MS" panose="030F0702030302020204" pitchFamily="66" charset="0"/>
              </a:rPr>
              <a:t>Valutare l</a:t>
            </a:r>
            <a:r>
              <a:rPr lang="ja-JP" altLang="it-IT" sz="2000" b="1">
                <a:solidFill>
                  <a:srgbClr val="993300"/>
                </a:solidFill>
              </a:rPr>
              <a:t>’</a:t>
            </a:r>
            <a:r>
              <a:rPr lang="it-IT" altLang="ja-JP" sz="2000" b="1">
                <a:solidFill>
                  <a:srgbClr val="993300"/>
                </a:solidFill>
                <a:latin typeface="Comic Sans MS" panose="030F0702030302020204" pitchFamily="66" charset="0"/>
              </a:rPr>
              <a:t>efficacia degli interventi sanitari (preventivi o curativi)</a:t>
            </a:r>
            <a:endParaRPr lang="it-IT" altLang="it-IT" sz="2000" b="1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F5DBA6-9AF9-4A8C-87F5-17D9A2DC3B75}"/>
              </a:ext>
            </a:extLst>
          </p:cNvPr>
          <p:cNvSpPr/>
          <p:nvPr/>
        </p:nvSpPr>
        <p:spPr>
          <a:xfrm>
            <a:off x="805543" y="6067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latin typeface="ComicSansMS"/>
              </a:rPr>
              <a:t>Tasso di mortalità</a:t>
            </a:r>
          </a:p>
          <a:p>
            <a:r>
              <a:rPr lang="it-IT" sz="2400" dirty="0">
                <a:latin typeface="ComicSansMS"/>
              </a:rPr>
              <a:t>N. morti su popolazione media</a:t>
            </a:r>
            <a:endParaRPr lang="it-IT" sz="2400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C4F3E67-34CE-4384-975D-2D9D62DC9239}"/>
              </a:ext>
            </a:extLst>
          </p:cNvPr>
          <p:cNvSpPr/>
          <p:nvPr/>
        </p:nvSpPr>
        <p:spPr>
          <a:xfrm>
            <a:off x="805542" y="1898510"/>
            <a:ext cx="78304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omicSansMS"/>
              </a:rPr>
              <a:t>LETALITÀ</a:t>
            </a:r>
          </a:p>
          <a:p>
            <a:pPr algn="just"/>
            <a:r>
              <a:rPr lang="it-IT" sz="2400" dirty="0">
                <a:latin typeface="ComicSansMS"/>
              </a:rPr>
              <a:t>Morti per una determinata causa X sul numero di nuovi casi di malattia per la stessa causa, ovvero il numero di casi fatali rispetto al numero totale degli eventi morbosi </a:t>
            </a:r>
          </a:p>
          <a:p>
            <a:pPr algn="just"/>
            <a:r>
              <a:rPr lang="it-IT" sz="2400" dirty="0">
                <a:latin typeface="ComicSansMS"/>
              </a:rPr>
              <a:t>Esprime la gravità (pericolosità) della forma morbosa  considerata </a:t>
            </a:r>
          </a:p>
          <a:p>
            <a:pPr algn="just"/>
            <a:endParaRPr lang="it-IT" sz="2400" dirty="0">
              <a:latin typeface="ComicSansMS"/>
            </a:endParaRPr>
          </a:p>
          <a:p>
            <a:pPr algn="just"/>
            <a:r>
              <a:rPr lang="it-IT" sz="2400" dirty="0">
                <a:latin typeface="ComicSansMS"/>
              </a:rPr>
              <a:t>Di difficile calcolo per le malattie a lungo decorso, in quanto in genere esiste uno sfasamento tra l’anno di insorgenza della patologia e l’anno di morte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07081206"/>
      </p:ext>
    </p:extLst>
  </p:cSld>
  <p:clrMapOvr>
    <a:masterClrMapping/>
  </p:clrMapOvr>
  <p:transition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F0B44F1-69EB-45B5-A355-96379E292DC4}"/>
              </a:ext>
            </a:extLst>
          </p:cNvPr>
          <p:cNvSpPr/>
          <p:nvPr/>
        </p:nvSpPr>
        <p:spPr>
          <a:xfrm>
            <a:off x="145144" y="667658"/>
            <a:ext cx="8548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latin typeface="ComicSansMS"/>
              </a:rPr>
              <a:t>MORTALITÀ INFANTILE</a:t>
            </a:r>
          </a:p>
          <a:p>
            <a:pPr algn="just"/>
            <a:endParaRPr lang="it-IT" sz="2400" dirty="0">
              <a:latin typeface="ComicSansMS"/>
            </a:endParaRPr>
          </a:p>
          <a:p>
            <a:r>
              <a:rPr lang="it-IT" sz="2400" dirty="0"/>
              <a:t>La mortalità infantile viene calcolata nel seguente modo</a:t>
            </a:r>
          </a:p>
          <a:p>
            <a:endParaRPr lang="it-IT" sz="2400" dirty="0"/>
          </a:p>
          <a:p>
            <a:r>
              <a:rPr lang="it-IT" sz="1600" dirty="0"/>
              <a:t>	Numero di decessi in un anno di bambini con meno di un anno di età</a:t>
            </a:r>
          </a:p>
          <a:p>
            <a:r>
              <a:rPr lang="it-IT" sz="1600" dirty="0"/>
              <a:t>	-------------------------------------------------- = ( x 10</a:t>
            </a:r>
            <a:r>
              <a:rPr lang="it-IT" sz="1600" baseline="30000" dirty="0"/>
              <a:t>n</a:t>
            </a:r>
            <a:r>
              <a:rPr lang="it-IT" sz="1600" dirty="0"/>
              <a:t>)</a:t>
            </a:r>
          </a:p>
          <a:p>
            <a:r>
              <a:rPr lang="it-IT" sz="1600" dirty="0"/>
              <a:t>	Numero di bambini nati vivi nello stesso anno</a:t>
            </a:r>
          </a:p>
        </p:txBody>
      </p:sp>
    </p:spTree>
    <p:extLst>
      <p:ext uri="{BB962C8B-B14F-4D97-AF65-F5344CB8AC3E}">
        <p14:creationId xmlns:p14="http://schemas.microsoft.com/office/powerpoint/2010/main" val="3390648459"/>
      </p:ext>
    </p:extLst>
  </p:cSld>
  <p:clrMapOvr>
    <a:masterClrMapping/>
  </p:clrMapOvr>
  <p:transition>
    <p:blinds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6099CB3-6F32-4250-B460-49D8E4C89085}"/>
              </a:ext>
            </a:extLst>
          </p:cNvPr>
          <p:cNvSpPr/>
          <p:nvPr/>
        </p:nvSpPr>
        <p:spPr>
          <a:xfrm>
            <a:off x="348343" y="741571"/>
            <a:ext cx="83602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latin typeface="ComicSansMS"/>
              </a:rPr>
              <a:t>Mortalità neonatale precoce</a:t>
            </a:r>
          </a:p>
          <a:p>
            <a:r>
              <a:rPr lang="it-IT" sz="2800" dirty="0">
                <a:latin typeface="ComicSansMS"/>
              </a:rPr>
              <a:t>Morti fra 0 e 7 giorni, sul totale dei nati vivi</a:t>
            </a:r>
          </a:p>
          <a:p>
            <a:endParaRPr lang="it-IT" sz="2800" dirty="0">
              <a:latin typeface="ComicSansMS"/>
            </a:endParaRPr>
          </a:p>
          <a:p>
            <a:r>
              <a:rPr lang="it-IT" sz="2800" b="1" dirty="0">
                <a:latin typeface="ComicSansMS"/>
              </a:rPr>
              <a:t>Mortalità neonatale</a:t>
            </a:r>
          </a:p>
          <a:p>
            <a:r>
              <a:rPr lang="it-IT" sz="2800" dirty="0">
                <a:latin typeface="ComicSansMS"/>
              </a:rPr>
              <a:t>Morti fra 0 e 28 giorni, sul totale dei nati vivi</a:t>
            </a:r>
          </a:p>
          <a:p>
            <a:endParaRPr lang="it-IT" sz="2800" dirty="0">
              <a:latin typeface="ComicSansMS"/>
            </a:endParaRPr>
          </a:p>
          <a:p>
            <a:r>
              <a:rPr lang="it-IT" sz="2800" b="1" dirty="0">
                <a:latin typeface="ComicSansMS"/>
              </a:rPr>
              <a:t>Mortalità infantile</a:t>
            </a:r>
          </a:p>
          <a:p>
            <a:r>
              <a:rPr lang="it-IT" sz="2800" dirty="0">
                <a:latin typeface="ComicSansMS"/>
              </a:rPr>
              <a:t>Morti fra 0 e 1 anno (0 – 5 anni), sul totale dei nati vivi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13375316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6">
            <a:extLst>
              <a:ext uri="{FF2B5EF4-FFF2-40B4-BE49-F238E27FC236}">
                <a16:creationId xmlns:a16="http://schemas.microsoft.com/office/drawing/2014/main" id="{2CF8C5BD-45B5-44FA-A03A-FC079C959222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81000"/>
            <a:ext cx="4300538" cy="5867400"/>
            <a:chOff x="2688" y="240"/>
            <a:chExt cx="2709" cy="3696"/>
          </a:xfrm>
        </p:grpSpPr>
        <p:sp>
          <p:nvSpPr>
            <p:cNvPr id="36871" name="Text Box 15">
              <a:extLst>
                <a:ext uri="{FF2B5EF4-FFF2-40B4-BE49-F238E27FC236}">
                  <a16:creationId xmlns:a16="http://schemas.microsoft.com/office/drawing/2014/main" id="{12E093E5-B2BF-4BD3-B597-80E8436C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571"/>
              <a:ext cx="13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rgbClr val="0066FF"/>
                  </a:solidFill>
                  <a:latin typeface="Arial Black" panose="020B0A04020102020204" pitchFamily="34" charset="0"/>
                </a:rPr>
                <a:t>Promozione della salute</a:t>
              </a:r>
              <a:endParaRPr lang="it-IT" altLang="it-IT" sz="2200">
                <a:solidFill>
                  <a:srgbClr val="0066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872" name="Text Box 16">
              <a:extLst>
                <a:ext uri="{FF2B5EF4-FFF2-40B4-BE49-F238E27FC236}">
                  <a16:creationId xmlns:a16="http://schemas.microsoft.com/office/drawing/2014/main" id="{44B6C14D-5C15-4DF3-9F5A-B13CEFBA4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667"/>
              <a:ext cx="10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rgbClr val="0066FF"/>
                  </a:solidFill>
                  <a:latin typeface="Arial Black" panose="020B0A04020102020204" pitchFamily="34" charset="0"/>
                </a:rPr>
                <a:t>Misure preventive</a:t>
              </a:r>
              <a:endParaRPr lang="it-IT" altLang="it-IT" sz="2200">
                <a:solidFill>
                  <a:srgbClr val="0066FF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873" name="Text Box 17">
              <a:extLst>
                <a:ext uri="{FF2B5EF4-FFF2-40B4-BE49-F238E27FC236}">
                  <a16:creationId xmlns:a16="http://schemas.microsoft.com/office/drawing/2014/main" id="{761CE853-67E8-4459-AE19-07CCF32B3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3763"/>
              <a:ext cx="14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1200">
                  <a:solidFill>
                    <a:srgbClr val="0066FF"/>
                  </a:solidFill>
                  <a:latin typeface="Arial Black" panose="020B0A04020102020204" pitchFamily="34" charset="0"/>
                </a:rPr>
                <a:t>Servizi di igiene pubblica</a:t>
              </a:r>
              <a:endParaRPr lang="it-IT" altLang="it-IT" sz="2200">
                <a:solidFill>
                  <a:srgbClr val="0066FF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36874" name="Group 35">
              <a:extLst>
                <a:ext uri="{FF2B5EF4-FFF2-40B4-BE49-F238E27FC236}">
                  <a16:creationId xmlns:a16="http://schemas.microsoft.com/office/drawing/2014/main" id="{1A44F54F-3934-4AC5-80A9-ED67613CE5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6" y="240"/>
              <a:ext cx="2581" cy="3695"/>
              <a:chOff x="2816" y="240"/>
              <a:chExt cx="2581" cy="3695"/>
            </a:xfrm>
          </p:grpSpPr>
          <p:grpSp>
            <p:nvGrpSpPr>
              <p:cNvPr id="36875" name="Group 2">
                <a:extLst>
                  <a:ext uri="{FF2B5EF4-FFF2-40B4-BE49-F238E27FC236}">
                    <a16:creationId xmlns:a16="http://schemas.microsoft.com/office/drawing/2014/main" id="{C31B912E-BF54-4C94-9903-BA1CBF99EB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32" y="653"/>
                <a:ext cx="1018" cy="439"/>
                <a:chOff x="2831" y="845"/>
                <a:chExt cx="1018" cy="439"/>
              </a:xfrm>
            </p:grpSpPr>
            <p:sp>
              <p:nvSpPr>
                <p:cNvPr id="36896" name="Freeform 3">
                  <a:extLst>
                    <a:ext uri="{FF2B5EF4-FFF2-40B4-BE49-F238E27FC236}">
                      <a16:creationId xmlns:a16="http://schemas.microsoft.com/office/drawing/2014/main" id="{D6531D36-C6E3-4369-BB1B-1642E59B6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" y="997"/>
                  <a:ext cx="198" cy="54"/>
                </a:xfrm>
                <a:custGeom>
                  <a:avLst/>
                  <a:gdLst>
                    <a:gd name="T0" fmla="*/ 0 w 198"/>
                    <a:gd name="T1" fmla="*/ 54 h 54"/>
                    <a:gd name="T2" fmla="*/ 0 w 198"/>
                    <a:gd name="T3" fmla="*/ 51 h 54"/>
                    <a:gd name="T4" fmla="*/ 0 w 198"/>
                    <a:gd name="T5" fmla="*/ 48 h 54"/>
                    <a:gd name="T6" fmla="*/ 3 w 198"/>
                    <a:gd name="T7" fmla="*/ 44 h 54"/>
                    <a:gd name="T8" fmla="*/ 6 w 198"/>
                    <a:gd name="T9" fmla="*/ 41 h 54"/>
                    <a:gd name="T10" fmla="*/ 9 w 198"/>
                    <a:gd name="T11" fmla="*/ 37 h 54"/>
                    <a:gd name="T12" fmla="*/ 16 w 198"/>
                    <a:gd name="T13" fmla="*/ 31 h 54"/>
                    <a:gd name="T14" fmla="*/ 19 w 198"/>
                    <a:gd name="T15" fmla="*/ 31 h 54"/>
                    <a:gd name="T16" fmla="*/ 26 w 198"/>
                    <a:gd name="T17" fmla="*/ 27 h 54"/>
                    <a:gd name="T18" fmla="*/ 32 w 198"/>
                    <a:gd name="T19" fmla="*/ 24 h 54"/>
                    <a:gd name="T20" fmla="*/ 42 w 198"/>
                    <a:gd name="T21" fmla="*/ 21 h 54"/>
                    <a:gd name="T22" fmla="*/ 48 w 198"/>
                    <a:gd name="T23" fmla="*/ 17 h 54"/>
                    <a:gd name="T24" fmla="*/ 58 w 198"/>
                    <a:gd name="T25" fmla="*/ 14 h 54"/>
                    <a:gd name="T26" fmla="*/ 68 w 198"/>
                    <a:gd name="T27" fmla="*/ 14 h 54"/>
                    <a:gd name="T28" fmla="*/ 78 w 198"/>
                    <a:gd name="T29" fmla="*/ 10 h 54"/>
                    <a:gd name="T30" fmla="*/ 87 w 198"/>
                    <a:gd name="T31" fmla="*/ 7 h 54"/>
                    <a:gd name="T32" fmla="*/ 97 w 198"/>
                    <a:gd name="T33" fmla="*/ 7 h 54"/>
                    <a:gd name="T34" fmla="*/ 110 w 198"/>
                    <a:gd name="T35" fmla="*/ 4 h 54"/>
                    <a:gd name="T36" fmla="*/ 123 w 198"/>
                    <a:gd name="T37" fmla="*/ 4 h 54"/>
                    <a:gd name="T38" fmla="*/ 133 w 198"/>
                    <a:gd name="T39" fmla="*/ 4 h 54"/>
                    <a:gd name="T40" fmla="*/ 146 w 198"/>
                    <a:gd name="T41" fmla="*/ 0 h 54"/>
                    <a:gd name="T42" fmla="*/ 162 w 198"/>
                    <a:gd name="T43" fmla="*/ 0 h 54"/>
                    <a:gd name="T44" fmla="*/ 175 w 198"/>
                    <a:gd name="T45" fmla="*/ 0 h 54"/>
                    <a:gd name="T46" fmla="*/ 185 w 198"/>
                    <a:gd name="T47" fmla="*/ 0 h 54"/>
                    <a:gd name="T48" fmla="*/ 198 w 198"/>
                    <a:gd name="T49" fmla="*/ 0 h 54"/>
                    <a:gd name="T50" fmla="*/ 198 w 198"/>
                    <a:gd name="T51" fmla="*/ 54 h 54"/>
                    <a:gd name="T52" fmla="*/ 0 w 198"/>
                    <a:gd name="T53" fmla="*/ 54 h 54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98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3" y="44"/>
                      </a:lnTo>
                      <a:lnTo>
                        <a:pt x="6" y="41"/>
                      </a:lnTo>
                      <a:lnTo>
                        <a:pt x="9" y="37"/>
                      </a:lnTo>
                      <a:lnTo>
                        <a:pt x="16" y="31"/>
                      </a:lnTo>
                      <a:lnTo>
                        <a:pt x="19" y="31"/>
                      </a:lnTo>
                      <a:lnTo>
                        <a:pt x="26" y="27"/>
                      </a:lnTo>
                      <a:lnTo>
                        <a:pt x="32" y="24"/>
                      </a:lnTo>
                      <a:lnTo>
                        <a:pt x="42" y="21"/>
                      </a:lnTo>
                      <a:lnTo>
                        <a:pt x="48" y="17"/>
                      </a:lnTo>
                      <a:lnTo>
                        <a:pt x="58" y="14"/>
                      </a:lnTo>
                      <a:lnTo>
                        <a:pt x="68" y="14"/>
                      </a:lnTo>
                      <a:lnTo>
                        <a:pt x="78" y="10"/>
                      </a:lnTo>
                      <a:lnTo>
                        <a:pt x="87" y="7"/>
                      </a:lnTo>
                      <a:lnTo>
                        <a:pt x="97" y="7"/>
                      </a:lnTo>
                      <a:lnTo>
                        <a:pt x="110" y="4"/>
                      </a:lnTo>
                      <a:lnTo>
                        <a:pt x="123" y="4"/>
                      </a:lnTo>
                      <a:lnTo>
                        <a:pt x="133" y="4"/>
                      </a:lnTo>
                      <a:lnTo>
                        <a:pt x="146" y="0"/>
                      </a:lnTo>
                      <a:lnTo>
                        <a:pt x="162" y="0"/>
                      </a:lnTo>
                      <a:lnTo>
                        <a:pt x="175" y="0"/>
                      </a:lnTo>
                      <a:lnTo>
                        <a:pt x="185" y="0"/>
                      </a:lnTo>
                      <a:lnTo>
                        <a:pt x="198" y="0"/>
                      </a:lnTo>
                      <a:lnTo>
                        <a:pt x="198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7" name="Freeform 4">
                  <a:extLst>
                    <a:ext uri="{FF2B5EF4-FFF2-40B4-BE49-F238E27FC236}">
                      <a16:creationId xmlns:a16="http://schemas.microsoft.com/office/drawing/2014/main" id="{672A2F64-68A9-4057-BC02-312830EC1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" y="1040"/>
                  <a:ext cx="399" cy="112"/>
                </a:xfrm>
                <a:custGeom>
                  <a:avLst/>
                  <a:gdLst>
                    <a:gd name="T0" fmla="*/ 399 w 399"/>
                    <a:gd name="T1" fmla="*/ 4 h 112"/>
                    <a:gd name="T2" fmla="*/ 393 w 399"/>
                    <a:gd name="T3" fmla="*/ 10 h 112"/>
                    <a:gd name="T4" fmla="*/ 386 w 399"/>
                    <a:gd name="T5" fmla="*/ 17 h 112"/>
                    <a:gd name="T6" fmla="*/ 377 w 399"/>
                    <a:gd name="T7" fmla="*/ 24 h 112"/>
                    <a:gd name="T8" fmla="*/ 360 w 399"/>
                    <a:gd name="T9" fmla="*/ 31 h 112"/>
                    <a:gd name="T10" fmla="*/ 341 w 399"/>
                    <a:gd name="T11" fmla="*/ 37 h 112"/>
                    <a:gd name="T12" fmla="*/ 321 w 399"/>
                    <a:gd name="T13" fmla="*/ 41 h 112"/>
                    <a:gd name="T14" fmla="*/ 299 w 399"/>
                    <a:gd name="T15" fmla="*/ 48 h 112"/>
                    <a:gd name="T16" fmla="*/ 273 w 399"/>
                    <a:gd name="T17" fmla="*/ 51 h 112"/>
                    <a:gd name="T18" fmla="*/ 247 w 399"/>
                    <a:gd name="T19" fmla="*/ 51 h 112"/>
                    <a:gd name="T20" fmla="*/ 221 w 399"/>
                    <a:gd name="T21" fmla="*/ 54 h 112"/>
                    <a:gd name="T22" fmla="*/ 191 w 399"/>
                    <a:gd name="T23" fmla="*/ 54 h 112"/>
                    <a:gd name="T24" fmla="*/ 165 w 399"/>
                    <a:gd name="T25" fmla="*/ 54 h 112"/>
                    <a:gd name="T26" fmla="*/ 136 w 399"/>
                    <a:gd name="T27" fmla="*/ 51 h 112"/>
                    <a:gd name="T28" fmla="*/ 110 w 399"/>
                    <a:gd name="T29" fmla="*/ 48 h 112"/>
                    <a:gd name="T30" fmla="*/ 87 w 399"/>
                    <a:gd name="T31" fmla="*/ 44 h 112"/>
                    <a:gd name="T32" fmla="*/ 65 w 399"/>
                    <a:gd name="T33" fmla="*/ 41 h 112"/>
                    <a:gd name="T34" fmla="*/ 45 w 399"/>
                    <a:gd name="T35" fmla="*/ 34 h 112"/>
                    <a:gd name="T36" fmla="*/ 29 w 399"/>
                    <a:gd name="T37" fmla="*/ 27 h 112"/>
                    <a:gd name="T38" fmla="*/ 16 w 399"/>
                    <a:gd name="T39" fmla="*/ 21 h 112"/>
                    <a:gd name="T40" fmla="*/ 6 w 399"/>
                    <a:gd name="T41" fmla="*/ 14 h 112"/>
                    <a:gd name="T42" fmla="*/ 0 w 399"/>
                    <a:gd name="T43" fmla="*/ 7 h 112"/>
                    <a:gd name="T44" fmla="*/ 0 w 399"/>
                    <a:gd name="T45" fmla="*/ 0 h 112"/>
                    <a:gd name="T46" fmla="*/ 0 w 399"/>
                    <a:gd name="T47" fmla="*/ 61 h 112"/>
                    <a:gd name="T48" fmla="*/ 3 w 399"/>
                    <a:gd name="T49" fmla="*/ 68 h 112"/>
                    <a:gd name="T50" fmla="*/ 9 w 399"/>
                    <a:gd name="T51" fmla="*/ 75 h 112"/>
                    <a:gd name="T52" fmla="*/ 22 w 399"/>
                    <a:gd name="T53" fmla="*/ 81 h 112"/>
                    <a:gd name="T54" fmla="*/ 35 w 399"/>
                    <a:gd name="T55" fmla="*/ 88 h 112"/>
                    <a:gd name="T56" fmla="*/ 55 w 399"/>
                    <a:gd name="T57" fmla="*/ 95 h 112"/>
                    <a:gd name="T58" fmla="*/ 74 w 399"/>
                    <a:gd name="T59" fmla="*/ 98 h 112"/>
                    <a:gd name="T60" fmla="*/ 97 w 399"/>
                    <a:gd name="T61" fmla="*/ 105 h 112"/>
                    <a:gd name="T62" fmla="*/ 123 w 399"/>
                    <a:gd name="T63" fmla="*/ 108 h 112"/>
                    <a:gd name="T64" fmla="*/ 149 w 399"/>
                    <a:gd name="T65" fmla="*/ 108 h 112"/>
                    <a:gd name="T66" fmla="*/ 178 w 399"/>
                    <a:gd name="T67" fmla="*/ 112 h 112"/>
                    <a:gd name="T68" fmla="*/ 204 w 399"/>
                    <a:gd name="T69" fmla="*/ 112 h 112"/>
                    <a:gd name="T70" fmla="*/ 234 w 399"/>
                    <a:gd name="T71" fmla="*/ 112 h 112"/>
                    <a:gd name="T72" fmla="*/ 260 w 399"/>
                    <a:gd name="T73" fmla="*/ 108 h 112"/>
                    <a:gd name="T74" fmla="*/ 286 w 399"/>
                    <a:gd name="T75" fmla="*/ 105 h 112"/>
                    <a:gd name="T76" fmla="*/ 312 w 399"/>
                    <a:gd name="T77" fmla="*/ 102 h 112"/>
                    <a:gd name="T78" fmla="*/ 331 w 399"/>
                    <a:gd name="T79" fmla="*/ 98 h 112"/>
                    <a:gd name="T80" fmla="*/ 351 w 399"/>
                    <a:gd name="T81" fmla="*/ 91 h 112"/>
                    <a:gd name="T82" fmla="*/ 367 w 399"/>
                    <a:gd name="T83" fmla="*/ 85 h 112"/>
                    <a:gd name="T84" fmla="*/ 380 w 399"/>
                    <a:gd name="T85" fmla="*/ 78 h 112"/>
                    <a:gd name="T86" fmla="*/ 390 w 399"/>
                    <a:gd name="T87" fmla="*/ 71 h 112"/>
                    <a:gd name="T88" fmla="*/ 396 w 399"/>
                    <a:gd name="T89" fmla="*/ 64 h 112"/>
                    <a:gd name="T90" fmla="*/ 399 w 399"/>
                    <a:gd name="T91" fmla="*/ 58 h 112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399" h="112">
                      <a:moveTo>
                        <a:pt x="399" y="0"/>
                      </a:moveTo>
                      <a:lnTo>
                        <a:pt x="399" y="4"/>
                      </a:lnTo>
                      <a:lnTo>
                        <a:pt x="396" y="7"/>
                      </a:lnTo>
                      <a:lnTo>
                        <a:pt x="393" y="10"/>
                      </a:lnTo>
                      <a:lnTo>
                        <a:pt x="390" y="14"/>
                      </a:lnTo>
                      <a:lnTo>
                        <a:pt x="386" y="17"/>
                      </a:lnTo>
                      <a:lnTo>
                        <a:pt x="380" y="21"/>
                      </a:lnTo>
                      <a:lnTo>
                        <a:pt x="377" y="24"/>
                      </a:lnTo>
                      <a:lnTo>
                        <a:pt x="367" y="27"/>
                      </a:lnTo>
                      <a:lnTo>
                        <a:pt x="360" y="31"/>
                      </a:lnTo>
                      <a:lnTo>
                        <a:pt x="351" y="34"/>
                      </a:lnTo>
                      <a:lnTo>
                        <a:pt x="341" y="37"/>
                      </a:lnTo>
                      <a:lnTo>
                        <a:pt x="331" y="41"/>
                      </a:lnTo>
                      <a:lnTo>
                        <a:pt x="321" y="41"/>
                      </a:lnTo>
                      <a:lnTo>
                        <a:pt x="312" y="44"/>
                      </a:lnTo>
                      <a:lnTo>
                        <a:pt x="299" y="48"/>
                      </a:lnTo>
                      <a:lnTo>
                        <a:pt x="286" y="48"/>
                      </a:lnTo>
                      <a:lnTo>
                        <a:pt x="273" y="51"/>
                      </a:lnTo>
                      <a:lnTo>
                        <a:pt x="260" y="51"/>
                      </a:lnTo>
                      <a:lnTo>
                        <a:pt x="247" y="51"/>
                      </a:lnTo>
                      <a:lnTo>
                        <a:pt x="234" y="54"/>
                      </a:lnTo>
                      <a:lnTo>
                        <a:pt x="221" y="54"/>
                      </a:lnTo>
                      <a:lnTo>
                        <a:pt x="204" y="54"/>
                      </a:lnTo>
                      <a:lnTo>
                        <a:pt x="191" y="54"/>
                      </a:lnTo>
                      <a:lnTo>
                        <a:pt x="178" y="54"/>
                      </a:lnTo>
                      <a:lnTo>
                        <a:pt x="165" y="54"/>
                      </a:lnTo>
                      <a:lnTo>
                        <a:pt x="149" y="51"/>
                      </a:lnTo>
                      <a:lnTo>
                        <a:pt x="136" y="51"/>
                      </a:lnTo>
                      <a:lnTo>
                        <a:pt x="123" y="51"/>
                      </a:lnTo>
                      <a:lnTo>
                        <a:pt x="110" y="48"/>
                      </a:lnTo>
                      <a:lnTo>
                        <a:pt x="97" y="48"/>
                      </a:lnTo>
                      <a:lnTo>
                        <a:pt x="87" y="44"/>
                      </a:lnTo>
                      <a:lnTo>
                        <a:pt x="74" y="41"/>
                      </a:lnTo>
                      <a:lnTo>
                        <a:pt x="65" y="41"/>
                      </a:lnTo>
                      <a:lnTo>
                        <a:pt x="55" y="37"/>
                      </a:lnTo>
                      <a:lnTo>
                        <a:pt x="45" y="34"/>
                      </a:lnTo>
                      <a:lnTo>
                        <a:pt x="35" y="31"/>
                      </a:lnTo>
                      <a:lnTo>
                        <a:pt x="29" y="27"/>
                      </a:lnTo>
                      <a:lnTo>
                        <a:pt x="22" y="24"/>
                      </a:lnTo>
                      <a:lnTo>
                        <a:pt x="16" y="21"/>
                      </a:lnTo>
                      <a:lnTo>
                        <a:pt x="9" y="17"/>
                      </a:lnTo>
                      <a:lnTo>
                        <a:pt x="6" y="14"/>
                      </a:lnTo>
                      <a:lnTo>
                        <a:pt x="3" y="10"/>
                      </a:lnTo>
                      <a:lnTo>
                        <a:pt x="0" y="7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58"/>
                      </a:lnTo>
                      <a:lnTo>
                        <a:pt x="0" y="61"/>
                      </a:lnTo>
                      <a:lnTo>
                        <a:pt x="0" y="64"/>
                      </a:lnTo>
                      <a:lnTo>
                        <a:pt x="3" y="68"/>
                      </a:lnTo>
                      <a:lnTo>
                        <a:pt x="6" y="71"/>
                      </a:lnTo>
                      <a:lnTo>
                        <a:pt x="9" y="75"/>
                      </a:lnTo>
                      <a:lnTo>
                        <a:pt x="16" y="78"/>
                      </a:lnTo>
                      <a:lnTo>
                        <a:pt x="22" y="81"/>
                      </a:lnTo>
                      <a:lnTo>
                        <a:pt x="29" y="85"/>
                      </a:lnTo>
                      <a:lnTo>
                        <a:pt x="35" y="88"/>
                      </a:lnTo>
                      <a:lnTo>
                        <a:pt x="45" y="91"/>
                      </a:lnTo>
                      <a:lnTo>
                        <a:pt x="55" y="95"/>
                      </a:lnTo>
                      <a:lnTo>
                        <a:pt x="65" y="98"/>
                      </a:lnTo>
                      <a:lnTo>
                        <a:pt x="74" y="98"/>
                      </a:lnTo>
                      <a:lnTo>
                        <a:pt x="87" y="102"/>
                      </a:lnTo>
                      <a:lnTo>
                        <a:pt x="97" y="105"/>
                      </a:lnTo>
                      <a:lnTo>
                        <a:pt x="110" y="105"/>
                      </a:lnTo>
                      <a:lnTo>
                        <a:pt x="123" y="108"/>
                      </a:lnTo>
                      <a:lnTo>
                        <a:pt x="136" y="108"/>
                      </a:lnTo>
                      <a:lnTo>
                        <a:pt x="149" y="108"/>
                      </a:lnTo>
                      <a:lnTo>
                        <a:pt x="165" y="112"/>
                      </a:lnTo>
                      <a:lnTo>
                        <a:pt x="178" y="112"/>
                      </a:lnTo>
                      <a:lnTo>
                        <a:pt x="191" y="112"/>
                      </a:lnTo>
                      <a:lnTo>
                        <a:pt x="204" y="112"/>
                      </a:lnTo>
                      <a:lnTo>
                        <a:pt x="221" y="112"/>
                      </a:lnTo>
                      <a:lnTo>
                        <a:pt x="234" y="112"/>
                      </a:lnTo>
                      <a:lnTo>
                        <a:pt x="247" y="108"/>
                      </a:lnTo>
                      <a:lnTo>
                        <a:pt x="260" y="108"/>
                      </a:lnTo>
                      <a:lnTo>
                        <a:pt x="273" y="108"/>
                      </a:lnTo>
                      <a:lnTo>
                        <a:pt x="286" y="105"/>
                      </a:lnTo>
                      <a:lnTo>
                        <a:pt x="299" y="105"/>
                      </a:lnTo>
                      <a:lnTo>
                        <a:pt x="312" y="102"/>
                      </a:lnTo>
                      <a:lnTo>
                        <a:pt x="321" y="98"/>
                      </a:lnTo>
                      <a:lnTo>
                        <a:pt x="331" y="98"/>
                      </a:lnTo>
                      <a:lnTo>
                        <a:pt x="341" y="95"/>
                      </a:lnTo>
                      <a:lnTo>
                        <a:pt x="351" y="91"/>
                      </a:lnTo>
                      <a:lnTo>
                        <a:pt x="360" y="88"/>
                      </a:lnTo>
                      <a:lnTo>
                        <a:pt x="367" y="85"/>
                      </a:lnTo>
                      <a:lnTo>
                        <a:pt x="377" y="81"/>
                      </a:lnTo>
                      <a:lnTo>
                        <a:pt x="380" y="78"/>
                      </a:lnTo>
                      <a:lnTo>
                        <a:pt x="386" y="75"/>
                      </a:lnTo>
                      <a:lnTo>
                        <a:pt x="390" y="71"/>
                      </a:lnTo>
                      <a:lnTo>
                        <a:pt x="393" y="68"/>
                      </a:lnTo>
                      <a:lnTo>
                        <a:pt x="396" y="64"/>
                      </a:lnTo>
                      <a:lnTo>
                        <a:pt x="399" y="61"/>
                      </a:lnTo>
                      <a:lnTo>
                        <a:pt x="399" y="58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8" name="Freeform 5">
                  <a:extLst>
                    <a:ext uri="{FF2B5EF4-FFF2-40B4-BE49-F238E27FC236}">
                      <a16:creationId xmlns:a16="http://schemas.microsoft.com/office/drawing/2014/main" id="{E60B11E3-4E59-4CEA-A711-8A251C2C8D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9" y="997"/>
                  <a:ext cx="399" cy="108"/>
                </a:xfrm>
                <a:custGeom>
                  <a:avLst/>
                  <a:gdLst>
                    <a:gd name="T0" fmla="*/ 214 w 399"/>
                    <a:gd name="T1" fmla="*/ 0 h 108"/>
                    <a:gd name="T2" fmla="*/ 240 w 399"/>
                    <a:gd name="T3" fmla="*/ 0 h 108"/>
                    <a:gd name="T4" fmla="*/ 266 w 399"/>
                    <a:gd name="T5" fmla="*/ 4 h 108"/>
                    <a:gd name="T6" fmla="*/ 289 w 399"/>
                    <a:gd name="T7" fmla="*/ 4 h 108"/>
                    <a:gd name="T8" fmla="*/ 315 w 399"/>
                    <a:gd name="T9" fmla="*/ 10 h 108"/>
                    <a:gd name="T10" fmla="*/ 334 w 399"/>
                    <a:gd name="T11" fmla="*/ 14 h 108"/>
                    <a:gd name="T12" fmla="*/ 354 w 399"/>
                    <a:gd name="T13" fmla="*/ 21 h 108"/>
                    <a:gd name="T14" fmla="*/ 370 w 399"/>
                    <a:gd name="T15" fmla="*/ 27 h 108"/>
                    <a:gd name="T16" fmla="*/ 383 w 399"/>
                    <a:gd name="T17" fmla="*/ 31 h 108"/>
                    <a:gd name="T18" fmla="*/ 390 w 399"/>
                    <a:gd name="T19" fmla="*/ 37 h 108"/>
                    <a:gd name="T20" fmla="*/ 396 w 399"/>
                    <a:gd name="T21" fmla="*/ 48 h 108"/>
                    <a:gd name="T22" fmla="*/ 399 w 399"/>
                    <a:gd name="T23" fmla="*/ 54 h 108"/>
                    <a:gd name="T24" fmla="*/ 396 w 399"/>
                    <a:gd name="T25" fmla="*/ 61 h 108"/>
                    <a:gd name="T26" fmla="*/ 390 w 399"/>
                    <a:gd name="T27" fmla="*/ 68 h 108"/>
                    <a:gd name="T28" fmla="*/ 383 w 399"/>
                    <a:gd name="T29" fmla="*/ 75 h 108"/>
                    <a:gd name="T30" fmla="*/ 370 w 399"/>
                    <a:gd name="T31" fmla="*/ 81 h 108"/>
                    <a:gd name="T32" fmla="*/ 354 w 399"/>
                    <a:gd name="T33" fmla="*/ 88 h 108"/>
                    <a:gd name="T34" fmla="*/ 334 w 399"/>
                    <a:gd name="T35" fmla="*/ 91 h 108"/>
                    <a:gd name="T36" fmla="*/ 315 w 399"/>
                    <a:gd name="T37" fmla="*/ 98 h 108"/>
                    <a:gd name="T38" fmla="*/ 289 w 399"/>
                    <a:gd name="T39" fmla="*/ 102 h 108"/>
                    <a:gd name="T40" fmla="*/ 266 w 399"/>
                    <a:gd name="T41" fmla="*/ 105 h 108"/>
                    <a:gd name="T42" fmla="*/ 240 w 399"/>
                    <a:gd name="T43" fmla="*/ 105 h 108"/>
                    <a:gd name="T44" fmla="*/ 214 w 399"/>
                    <a:gd name="T45" fmla="*/ 108 h 108"/>
                    <a:gd name="T46" fmla="*/ 185 w 399"/>
                    <a:gd name="T47" fmla="*/ 108 h 108"/>
                    <a:gd name="T48" fmla="*/ 156 w 399"/>
                    <a:gd name="T49" fmla="*/ 105 h 108"/>
                    <a:gd name="T50" fmla="*/ 130 w 399"/>
                    <a:gd name="T51" fmla="*/ 105 h 108"/>
                    <a:gd name="T52" fmla="*/ 107 w 399"/>
                    <a:gd name="T53" fmla="*/ 102 h 108"/>
                    <a:gd name="T54" fmla="*/ 84 w 399"/>
                    <a:gd name="T55" fmla="*/ 98 h 108"/>
                    <a:gd name="T56" fmla="*/ 61 w 399"/>
                    <a:gd name="T57" fmla="*/ 91 h 108"/>
                    <a:gd name="T58" fmla="*/ 42 w 399"/>
                    <a:gd name="T59" fmla="*/ 88 h 108"/>
                    <a:gd name="T60" fmla="*/ 29 w 399"/>
                    <a:gd name="T61" fmla="*/ 81 h 108"/>
                    <a:gd name="T62" fmla="*/ 16 w 399"/>
                    <a:gd name="T63" fmla="*/ 75 h 108"/>
                    <a:gd name="T64" fmla="*/ 6 w 399"/>
                    <a:gd name="T65" fmla="*/ 68 h 108"/>
                    <a:gd name="T66" fmla="*/ 0 w 399"/>
                    <a:gd name="T67" fmla="*/ 61 h 108"/>
                    <a:gd name="T68" fmla="*/ 0 w 399"/>
                    <a:gd name="T69" fmla="*/ 54 h 108"/>
                    <a:gd name="T70" fmla="*/ 198 w 399"/>
                    <a:gd name="T71" fmla="*/ 0 h 10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99" h="108">
                      <a:moveTo>
                        <a:pt x="198" y="0"/>
                      </a:moveTo>
                      <a:lnTo>
                        <a:pt x="214" y="0"/>
                      </a:lnTo>
                      <a:lnTo>
                        <a:pt x="227" y="0"/>
                      </a:lnTo>
                      <a:lnTo>
                        <a:pt x="240" y="0"/>
                      </a:lnTo>
                      <a:lnTo>
                        <a:pt x="253" y="0"/>
                      </a:lnTo>
                      <a:lnTo>
                        <a:pt x="266" y="4"/>
                      </a:lnTo>
                      <a:lnTo>
                        <a:pt x="276" y="4"/>
                      </a:lnTo>
                      <a:lnTo>
                        <a:pt x="289" y="4"/>
                      </a:lnTo>
                      <a:lnTo>
                        <a:pt x="302" y="7"/>
                      </a:lnTo>
                      <a:lnTo>
                        <a:pt x="315" y="10"/>
                      </a:lnTo>
                      <a:lnTo>
                        <a:pt x="325" y="10"/>
                      </a:lnTo>
                      <a:lnTo>
                        <a:pt x="334" y="14"/>
                      </a:lnTo>
                      <a:lnTo>
                        <a:pt x="344" y="17"/>
                      </a:lnTo>
                      <a:lnTo>
                        <a:pt x="354" y="21"/>
                      </a:lnTo>
                      <a:lnTo>
                        <a:pt x="364" y="24"/>
                      </a:lnTo>
                      <a:lnTo>
                        <a:pt x="370" y="27"/>
                      </a:lnTo>
                      <a:lnTo>
                        <a:pt x="377" y="27"/>
                      </a:lnTo>
                      <a:lnTo>
                        <a:pt x="383" y="31"/>
                      </a:lnTo>
                      <a:lnTo>
                        <a:pt x="386" y="34"/>
                      </a:lnTo>
                      <a:lnTo>
                        <a:pt x="390" y="37"/>
                      </a:lnTo>
                      <a:lnTo>
                        <a:pt x="393" y="41"/>
                      </a:lnTo>
                      <a:lnTo>
                        <a:pt x="396" y="48"/>
                      </a:lnTo>
                      <a:lnTo>
                        <a:pt x="399" y="51"/>
                      </a:lnTo>
                      <a:lnTo>
                        <a:pt x="399" y="54"/>
                      </a:lnTo>
                      <a:lnTo>
                        <a:pt x="399" y="58"/>
                      </a:lnTo>
                      <a:lnTo>
                        <a:pt x="396" y="61"/>
                      </a:lnTo>
                      <a:lnTo>
                        <a:pt x="393" y="64"/>
                      </a:lnTo>
                      <a:lnTo>
                        <a:pt x="390" y="68"/>
                      </a:lnTo>
                      <a:lnTo>
                        <a:pt x="386" y="71"/>
                      </a:lnTo>
                      <a:lnTo>
                        <a:pt x="383" y="75"/>
                      </a:lnTo>
                      <a:lnTo>
                        <a:pt x="377" y="78"/>
                      </a:lnTo>
                      <a:lnTo>
                        <a:pt x="370" y="81"/>
                      </a:lnTo>
                      <a:lnTo>
                        <a:pt x="364" y="85"/>
                      </a:lnTo>
                      <a:lnTo>
                        <a:pt x="354" y="88"/>
                      </a:lnTo>
                      <a:lnTo>
                        <a:pt x="344" y="91"/>
                      </a:lnTo>
                      <a:lnTo>
                        <a:pt x="334" y="91"/>
                      </a:lnTo>
                      <a:lnTo>
                        <a:pt x="325" y="95"/>
                      </a:lnTo>
                      <a:lnTo>
                        <a:pt x="315" y="98"/>
                      </a:lnTo>
                      <a:lnTo>
                        <a:pt x="302" y="98"/>
                      </a:lnTo>
                      <a:lnTo>
                        <a:pt x="289" y="102"/>
                      </a:lnTo>
                      <a:lnTo>
                        <a:pt x="276" y="102"/>
                      </a:lnTo>
                      <a:lnTo>
                        <a:pt x="266" y="105"/>
                      </a:lnTo>
                      <a:lnTo>
                        <a:pt x="253" y="105"/>
                      </a:lnTo>
                      <a:lnTo>
                        <a:pt x="240" y="105"/>
                      </a:lnTo>
                      <a:lnTo>
                        <a:pt x="227" y="108"/>
                      </a:lnTo>
                      <a:lnTo>
                        <a:pt x="214" y="108"/>
                      </a:lnTo>
                      <a:lnTo>
                        <a:pt x="198" y="108"/>
                      </a:lnTo>
                      <a:lnTo>
                        <a:pt x="185" y="108"/>
                      </a:lnTo>
                      <a:lnTo>
                        <a:pt x="172" y="108"/>
                      </a:lnTo>
                      <a:lnTo>
                        <a:pt x="156" y="105"/>
                      </a:lnTo>
                      <a:lnTo>
                        <a:pt x="143" y="105"/>
                      </a:lnTo>
                      <a:lnTo>
                        <a:pt x="130" y="105"/>
                      </a:lnTo>
                      <a:lnTo>
                        <a:pt x="120" y="102"/>
                      </a:lnTo>
                      <a:lnTo>
                        <a:pt x="107" y="102"/>
                      </a:lnTo>
                      <a:lnTo>
                        <a:pt x="97" y="98"/>
                      </a:lnTo>
                      <a:lnTo>
                        <a:pt x="84" y="98"/>
                      </a:lnTo>
                      <a:lnTo>
                        <a:pt x="74" y="95"/>
                      </a:lnTo>
                      <a:lnTo>
                        <a:pt x="61" y="91"/>
                      </a:lnTo>
                      <a:lnTo>
                        <a:pt x="52" y="91"/>
                      </a:lnTo>
                      <a:lnTo>
                        <a:pt x="42" y="88"/>
                      </a:lnTo>
                      <a:lnTo>
                        <a:pt x="35" y="85"/>
                      </a:lnTo>
                      <a:lnTo>
                        <a:pt x="29" y="81"/>
                      </a:lnTo>
                      <a:lnTo>
                        <a:pt x="19" y="78"/>
                      </a:lnTo>
                      <a:lnTo>
                        <a:pt x="16" y="75"/>
                      </a:lnTo>
                      <a:lnTo>
                        <a:pt x="9" y="71"/>
                      </a:lnTo>
                      <a:lnTo>
                        <a:pt x="6" y="68"/>
                      </a:lnTo>
                      <a:lnTo>
                        <a:pt x="3" y="64"/>
                      </a:lnTo>
                      <a:lnTo>
                        <a:pt x="0" y="61"/>
                      </a:lnTo>
                      <a:lnTo>
                        <a:pt x="0" y="58"/>
                      </a:lnTo>
                      <a:lnTo>
                        <a:pt x="0" y="54"/>
                      </a:lnTo>
                      <a:lnTo>
                        <a:pt x="198" y="54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36899" name="Rectangle 6">
                  <a:extLst>
                    <a:ext uri="{FF2B5EF4-FFF2-40B4-BE49-F238E27FC236}">
                      <a16:creationId xmlns:a16="http://schemas.microsoft.com/office/drawing/2014/main" id="{551E83F4-876A-4174-B289-8A67785CF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13" y="1169"/>
                  <a:ext cx="336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>
                      <a:solidFill>
                        <a:srgbClr val="669900"/>
                      </a:solidFill>
                      <a:latin typeface="Arial Black" panose="020B0A04020102020204" pitchFamily="34" charset="0"/>
                    </a:rPr>
                    <a:t>Salute</a:t>
                  </a:r>
                  <a:endParaRPr lang="it-IT" altLang="it-IT" sz="1200">
                    <a:solidFill>
                      <a:srgbClr val="669900"/>
                    </a:solidFill>
                  </a:endParaRPr>
                </a:p>
              </p:txBody>
            </p:sp>
            <p:sp>
              <p:nvSpPr>
                <p:cNvPr id="36900" name="Rectangle 7">
                  <a:extLst>
                    <a:ext uri="{FF2B5EF4-FFF2-40B4-BE49-F238E27FC236}">
                      <a16:creationId xmlns:a16="http://schemas.microsoft.com/office/drawing/2014/main" id="{EF5B7A68-803B-4412-A33A-7909FBE80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1" y="845"/>
                  <a:ext cx="433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1200">
                      <a:solidFill>
                        <a:srgbClr val="FF0000"/>
                      </a:solidFill>
                      <a:latin typeface="Arial Black" panose="020B0A04020102020204" pitchFamily="34" charset="0"/>
                    </a:rPr>
                    <a:t>Malattia</a:t>
                  </a:r>
                  <a:endParaRPr lang="it-IT" altLang="it-IT" sz="12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6876" name="Text Box 8">
                <a:extLst>
                  <a:ext uri="{FF2B5EF4-FFF2-40B4-BE49-F238E27FC236}">
                    <a16:creationId xmlns:a16="http://schemas.microsoft.com/office/drawing/2014/main" id="{9EF19434-8594-40B3-8292-476CC26736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6" y="1939"/>
                <a:ext cx="9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>
                    <a:solidFill>
                      <a:srgbClr val="0066FF"/>
                    </a:solidFill>
                    <a:latin typeface="Arial Black" panose="020B0A04020102020204" pitchFamily="34" charset="0"/>
                  </a:rPr>
                  <a:t>Fattori genetici</a:t>
                </a:r>
              </a:p>
            </p:txBody>
          </p:sp>
          <p:sp>
            <p:nvSpPr>
              <p:cNvPr id="36877" name="Text Box 9">
                <a:extLst>
                  <a:ext uri="{FF2B5EF4-FFF2-40B4-BE49-F238E27FC236}">
                    <a16:creationId xmlns:a16="http://schemas.microsoft.com/office/drawing/2014/main" id="{CB6ACC5A-5770-4BDB-AD11-2573813AA9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2" y="2544"/>
                <a:ext cx="17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>
                    <a:solidFill>
                      <a:srgbClr val="0066FF"/>
                    </a:solidFill>
                    <a:latin typeface="Arial Black" panose="020B0A04020102020204" pitchFamily="34" charset="0"/>
                  </a:rPr>
                  <a:t>Fattori ambientali, stile di vita</a:t>
                </a:r>
                <a:endParaRPr lang="it-IT" altLang="it-IT" sz="2200">
                  <a:solidFill>
                    <a:srgbClr val="0066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6878" name="Line 10">
                <a:extLst>
                  <a:ext uri="{FF2B5EF4-FFF2-40B4-BE49-F238E27FC236}">
                    <a16:creationId xmlns:a16="http://schemas.microsoft.com/office/drawing/2014/main" id="{1F14B47D-9E40-464E-9E40-8DF7F5A52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10799773">
                <a:off x="3552" y="3262"/>
                <a:ext cx="1058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36879" name="Group 11">
                <a:extLst>
                  <a:ext uri="{FF2B5EF4-FFF2-40B4-BE49-F238E27FC236}">
                    <a16:creationId xmlns:a16="http://schemas.microsoft.com/office/drawing/2014/main" id="{51E2DD79-144F-4377-B7F7-31ACE88BFD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05" y="480"/>
                <a:ext cx="587" cy="960"/>
                <a:chOff x="4608" y="768"/>
                <a:chExt cx="587" cy="960"/>
              </a:xfrm>
            </p:grpSpPr>
            <p:graphicFrame>
              <p:nvGraphicFramePr>
                <p:cNvPr id="36894" name="Object 12">
                  <a:extLst>
                    <a:ext uri="{FF2B5EF4-FFF2-40B4-BE49-F238E27FC236}">
                      <a16:creationId xmlns:a16="http://schemas.microsoft.com/office/drawing/2014/main" id="{76757F06-74AD-4AEF-88C0-F303843A7D26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608" y="816"/>
                <a:ext cx="271" cy="8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Art" r:id="rId3" imgW="2828925" imgH="13134975" progId="MS_ClipArt_Gallery.2">
                        <p:embed/>
                      </p:oleObj>
                    </mc:Choice>
                    <mc:Fallback>
                      <p:oleObj name="ClipArt" r:id="rId3" imgW="2828925" imgH="13134975" progId="MS_ClipArt_Gallery.2">
                        <p:embed/>
                        <p:pic>
                          <p:nvPicPr>
                            <p:cNvPr id="0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08" y="816"/>
                              <a:ext cx="271" cy="8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6895" name="Object 13">
                  <a:extLst>
                    <a:ext uri="{FF2B5EF4-FFF2-40B4-BE49-F238E27FC236}">
                      <a16:creationId xmlns:a16="http://schemas.microsoft.com/office/drawing/2014/main" id="{A0977478-CF3E-46FC-A243-F901C3208F5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896" y="768"/>
                <a:ext cx="299" cy="9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Art" r:id="rId5" imgW="5133975" imgH="16487775" progId="MS_ClipArt_Gallery.2">
                        <p:embed/>
                      </p:oleObj>
                    </mc:Choice>
                    <mc:Fallback>
                      <p:oleObj name="ClipArt" r:id="rId5" imgW="5133975" imgH="16487775" progId="MS_ClipArt_Gallery.2">
                        <p:embed/>
                        <p:pic>
                          <p:nvPicPr>
                            <p:cNvPr id="0" name="Object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896" y="768"/>
                              <a:ext cx="299" cy="9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6880" name="Text Box 14">
                <a:extLst>
                  <a:ext uri="{FF2B5EF4-FFF2-40B4-BE49-F238E27FC236}">
                    <a16:creationId xmlns:a16="http://schemas.microsoft.com/office/drawing/2014/main" id="{D5EEECB5-B009-457E-A137-349374F9C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928"/>
                <a:ext cx="74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it-IT" altLang="it-IT" sz="1200">
                    <a:solidFill>
                      <a:srgbClr val="0066FF"/>
                    </a:solidFill>
                    <a:latin typeface="Arial Black" panose="020B0A04020102020204" pitchFamily="34" charset="0"/>
                  </a:rPr>
                  <a:t>Trattamenti</a:t>
                </a:r>
                <a:endParaRPr lang="it-IT" altLang="it-IT" sz="2200">
                  <a:solidFill>
                    <a:srgbClr val="0066FF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6881" name="Line 18">
                <a:extLst>
                  <a:ext uri="{FF2B5EF4-FFF2-40B4-BE49-F238E27FC236}">
                    <a16:creationId xmlns:a16="http://schemas.microsoft.com/office/drawing/2014/main" id="{BC6777E3-6600-493E-8567-D9F27BCB7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3408"/>
                <a:ext cx="57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882" name="Line 19">
                <a:extLst>
                  <a:ext uri="{FF2B5EF4-FFF2-40B4-BE49-F238E27FC236}">
                    <a16:creationId xmlns:a16="http://schemas.microsoft.com/office/drawing/2014/main" id="{AB9900E6-DFA1-4301-AD36-0F2B53CA4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376433" flipH="1" flipV="1">
                <a:off x="4008" y="3672"/>
                <a:ext cx="527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36883" name="Line 20">
                <a:extLst>
                  <a:ext uri="{FF2B5EF4-FFF2-40B4-BE49-F238E27FC236}">
                    <a16:creationId xmlns:a16="http://schemas.microsoft.com/office/drawing/2014/main" id="{EA323EDD-363E-41A4-81E0-5CDD841EB1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352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36884" name="Group 21">
                <a:extLst>
                  <a:ext uri="{FF2B5EF4-FFF2-40B4-BE49-F238E27FC236}">
                    <a16:creationId xmlns:a16="http://schemas.microsoft.com/office/drawing/2014/main" id="{2D1D277E-48A9-4A6A-B667-E20BFAA0B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05" y="1163"/>
                <a:ext cx="1154" cy="661"/>
                <a:chOff x="4606" y="1680"/>
                <a:chExt cx="1154" cy="661"/>
              </a:xfrm>
            </p:grpSpPr>
            <p:sp>
              <p:nvSpPr>
                <p:cNvPr id="36890" name="Line 22">
                  <a:extLst>
                    <a:ext uri="{FF2B5EF4-FFF2-40B4-BE49-F238E27FC236}">
                      <a16:creationId xmlns:a16="http://schemas.microsoft.com/office/drawing/2014/main" id="{40058031-40DC-4BBC-8B2C-C8B7D00E53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08" y="211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6891" name="Line 23">
                  <a:extLst>
                    <a:ext uri="{FF2B5EF4-FFF2-40B4-BE49-F238E27FC236}">
                      <a16:creationId xmlns:a16="http://schemas.microsoft.com/office/drawing/2014/main" id="{1DCD2B52-361A-47AE-81FA-646481617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-5376433">
                  <a:off x="4393" y="1891"/>
                  <a:ext cx="431" cy="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36892" name="Text Box 24">
                  <a:extLst>
                    <a:ext uri="{FF2B5EF4-FFF2-40B4-BE49-F238E27FC236}">
                      <a16:creationId xmlns:a16="http://schemas.microsoft.com/office/drawing/2014/main" id="{9160E8EF-E704-477E-B644-29ADDC3788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62" y="2072"/>
                  <a:ext cx="165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it-IT" altLang="it-IT" sz="2200">
                      <a:solidFill>
                        <a:srgbClr val="FF0000"/>
                      </a:solidFill>
                    </a:rPr>
                    <a:t>t</a:t>
                  </a:r>
                </a:p>
              </p:txBody>
            </p:sp>
            <p:sp>
              <p:nvSpPr>
                <p:cNvPr id="285721" name="Freeform 25">
                  <a:extLst>
                    <a:ext uri="{FF2B5EF4-FFF2-40B4-BE49-F238E27FC236}">
                      <a16:creationId xmlns:a16="http://schemas.microsoft.com/office/drawing/2014/main" id="{BC8C34F6-4B30-A240-A73F-509FF183F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8" y="1776"/>
                  <a:ext cx="912" cy="320"/>
                </a:xfrm>
                <a:custGeom>
                  <a:avLst/>
                  <a:gdLst>
                    <a:gd name="T0" fmla="*/ 0 w 912"/>
                    <a:gd name="T1" fmla="*/ 320 h 320"/>
                    <a:gd name="T2" fmla="*/ 144 w 912"/>
                    <a:gd name="T3" fmla="*/ 128 h 320"/>
                    <a:gd name="T4" fmla="*/ 240 w 912"/>
                    <a:gd name="T5" fmla="*/ 128 h 320"/>
                    <a:gd name="T6" fmla="*/ 336 w 912"/>
                    <a:gd name="T7" fmla="*/ 224 h 320"/>
                    <a:gd name="T8" fmla="*/ 480 w 912"/>
                    <a:gd name="T9" fmla="*/ 224 h 320"/>
                    <a:gd name="T10" fmla="*/ 528 w 912"/>
                    <a:gd name="T11" fmla="*/ 32 h 320"/>
                    <a:gd name="T12" fmla="*/ 672 w 912"/>
                    <a:gd name="T13" fmla="*/ 32 h 320"/>
                    <a:gd name="T14" fmla="*/ 720 w 912"/>
                    <a:gd name="T15" fmla="*/ 224 h 320"/>
                    <a:gd name="T16" fmla="*/ 912 w 912"/>
                    <a:gd name="T17" fmla="*/ 224 h 3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12" h="320">
                      <a:moveTo>
                        <a:pt x="0" y="320"/>
                      </a:moveTo>
                      <a:cubicBezTo>
                        <a:pt x="52" y="240"/>
                        <a:pt x="104" y="160"/>
                        <a:pt x="144" y="128"/>
                      </a:cubicBezTo>
                      <a:cubicBezTo>
                        <a:pt x="184" y="96"/>
                        <a:pt x="208" y="112"/>
                        <a:pt x="240" y="128"/>
                      </a:cubicBezTo>
                      <a:cubicBezTo>
                        <a:pt x="272" y="144"/>
                        <a:pt x="296" y="208"/>
                        <a:pt x="336" y="224"/>
                      </a:cubicBezTo>
                      <a:cubicBezTo>
                        <a:pt x="376" y="240"/>
                        <a:pt x="448" y="256"/>
                        <a:pt x="480" y="224"/>
                      </a:cubicBezTo>
                      <a:cubicBezTo>
                        <a:pt x="512" y="192"/>
                        <a:pt x="496" y="64"/>
                        <a:pt x="528" y="32"/>
                      </a:cubicBezTo>
                      <a:cubicBezTo>
                        <a:pt x="560" y="0"/>
                        <a:pt x="640" y="0"/>
                        <a:pt x="672" y="32"/>
                      </a:cubicBezTo>
                      <a:cubicBezTo>
                        <a:pt x="704" y="64"/>
                        <a:pt x="680" y="192"/>
                        <a:pt x="720" y="224"/>
                      </a:cubicBezTo>
                      <a:cubicBezTo>
                        <a:pt x="760" y="256"/>
                        <a:pt x="680" y="248"/>
                        <a:pt x="912" y="224"/>
                      </a:cubicBezTo>
                    </a:path>
                  </a:pathLst>
                </a:cu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it-IT"/>
                </a:p>
              </p:txBody>
            </p:sp>
          </p:grpSp>
          <p:graphicFrame>
            <p:nvGraphicFramePr>
              <p:cNvPr id="36885" name="Object 26">
                <a:extLst>
                  <a:ext uri="{FF2B5EF4-FFF2-40B4-BE49-F238E27FC236}">
                    <a16:creationId xmlns:a16="http://schemas.microsoft.com/office/drawing/2014/main" id="{0A36B6A1-C5D7-4E55-B1DC-FCAEF8801A9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89" y="240"/>
              <a:ext cx="546" cy="6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7" imgW="10582275" imgH="13506450" progId="MS_ClipArt_Gallery.2">
                      <p:embed/>
                    </p:oleObj>
                  </mc:Choice>
                  <mc:Fallback>
                    <p:oleObj name="ClipArt" r:id="rId7" imgW="10582275" imgH="13506450" progId="MS_ClipArt_Gallery.2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89" y="240"/>
                            <a:ext cx="546" cy="69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6" name="Object 27">
                <a:extLst>
                  <a:ext uri="{FF2B5EF4-FFF2-40B4-BE49-F238E27FC236}">
                    <a16:creationId xmlns:a16="http://schemas.microsoft.com/office/drawing/2014/main" id="{A832341D-2DD3-48E8-AAB0-34831E308E1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04" y="1872"/>
              <a:ext cx="453" cy="6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9" imgW="6181725" imgH="9001125" progId="MS_ClipArt_Gallery.2">
                      <p:embed/>
                    </p:oleObj>
                  </mc:Choice>
                  <mc:Fallback>
                    <p:oleObj name="ClipArt" r:id="rId9" imgW="6181725" imgH="9001125" progId="MS_ClipArt_Gallery.2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1872"/>
                            <a:ext cx="453" cy="6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7" name="Object 28">
                <a:extLst>
                  <a:ext uri="{FF2B5EF4-FFF2-40B4-BE49-F238E27FC236}">
                    <a16:creationId xmlns:a16="http://schemas.microsoft.com/office/drawing/2014/main" id="{7E9839FA-85F7-4C96-9128-FAE8777BCD3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76" y="2112"/>
              <a:ext cx="361" cy="5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11" imgW="8067675" imgH="12239625" progId="MS_ClipArt_Gallery.2">
                      <p:embed/>
                    </p:oleObj>
                  </mc:Choice>
                  <mc:Fallback>
                    <p:oleObj name="ClipArt" r:id="rId11" imgW="8067675" imgH="12239625" progId="MS_ClipArt_Gallery.2">
                      <p:embed/>
                      <p:pic>
                        <p:nvPicPr>
                          <p:cNvPr id="0" name="Object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6" y="2112"/>
                            <a:ext cx="361" cy="5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8" name="Object 29">
                <a:extLst>
                  <a:ext uri="{FF2B5EF4-FFF2-40B4-BE49-F238E27FC236}">
                    <a16:creationId xmlns:a16="http://schemas.microsoft.com/office/drawing/2014/main" id="{A3FE0BE1-135E-4A47-91DD-F98ECEE8500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31" y="3085"/>
              <a:ext cx="453" cy="6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13" imgW="6181725" imgH="9001125" progId="MS_ClipArt_Gallery.2">
                      <p:embed/>
                    </p:oleObj>
                  </mc:Choice>
                  <mc:Fallback>
                    <p:oleObj name="ClipArt" r:id="rId13" imgW="6181725" imgH="9001125" progId="MS_ClipArt_Gallery.2">
                      <p:embed/>
                      <p:pic>
                        <p:nvPicPr>
                          <p:cNvPr id="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1" y="3085"/>
                            <a:ext cx="453" cy="6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6889" name="Object 30">
                <a:extLst>
                  <a:ext uri="{FF2B5EF4-FFF2-40B4-BE49-F238E27FC236}">
                    <a16:creationId xmlns:a16="http://schemas.microsoft.com/office/drawing/2014/main" id="{3254456A-28F1-4DD7-A07E-764E76ABFA5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024" y="3004"/>
              <a:ext cx="361" cy="5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lipArt" r:id="rId14" imgW="8067675" imgH="12239625" progId="MS_ClipArt_Gallery.2">
                      <p:embed/>
                    </p:oleObj>
                  </mc:Choice>
                  <mc:Fallback>
                    <p:oleObj name="ClipArt" r:id="rId14" imgW="8067675" imgH="12239625" progId="MS_ClipArt_Gallery.2">
                      <p:embed/>
                      <p:pic>
                        <p:nvPicPr>
                          <p:cNvPr id="0" name="Object 3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24" y="3004"/>
                            <a:ext cx="361" cy="5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36867" name="Text Box 31">
            <a:extLst>
              <a:ext uri="{FF2B5EF4-FFF2-40B4-BE49-F238E27FC236}">
                <a16:creationId xmlns:a16="http://schemas.microsoft.com/office/drawing/2014/main" id="{6EACDDF8-CEE2-4356-9982-3B94554CB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44475"/>
            <a:ext cx="3581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 b="1">
                <a:solidFill>
                  <a:srgbClr val="FF3300"/>
                </a:solidFill>
                <a:latin typeface="Comic Sans MS" panose="030F0702030302020204" pitchFamily="66" charset="0"/>
              </a:rPr>
              <a:t>EPIDEMIOLOGIA: MODELLI DI STUDIO</a:t>
            </a:r>
          </a:p>
        </p:txBody>
      </p:sp>
      <p:sp>
        <p:nvSpPr>
          <p:cNvPr id="36868" name="Text Box 32">
            <a:extLst>
              <a:ext uri="{FF2B5EF4-FFF2-40B4-BE49-F238E27FC236}">
                <a16:creationId xmlns:a16="http://schemas.microsoft.com/office/drawing/2014/main" id="{D03896C0-87A7-4D56-9DA5-A9894CDD8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12925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0066FF"/>
                </a:solidFill>
                <a:latin typeface="Comic Sans MS" panose="030F0702030302020204" pitchFamily="66" charset="0"/>
              </a:rPr>
              <a:t>STUDI DESCRITTIVI</a:t>
            </a:r>
          </a:p>
        </p:txBody>
      </p:sp>
      <p:sp>
        <p:nvSpPr>
          <p:cNvPr id="36869" name="Text Box 33">
            <a:extLst>
              <a:ext uri="{FF2B5EF4-FFF2-40B4-BE49-F238E27FC236}">
                <a16:creationId xmlns:a16="http://schemas.microsoft.com/office/drawing/2014/main" id="{19A20DF1-9B0E-48BA-BCF4-2BAE0BB61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528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669900"/>
                </a:solidFill>
                <a:latin typeface="Comic Sans MS" panose="030F0702030302020204" pitchFamily="66" charset="0"/>
              </a:rPr>
              <a:t>STUDI ANALITICI</a:t>
            </a:r>
          </a:p>
        </p:txBody>
      </p:sp>
      <p:sp>
        <p:nvSpPr>
          <p:cNvPr id="36870" name="Text Box 34">
            <a:extLst>
              <a:ext uri="{FF2B5EF4-FFF2-40B4-BE49-F238E27FC236}">
                <a16:creationId xmlns:a16="http://schemas.microsoft.com/office/drawing/2014/main" id="{DA9D7BE2-AD93-42A8-A8B0-FA3E3A91B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000" b="1">
                <a:solidFill>
                  <a:srgbClr val="993300"/>
                </a:solidFill>
                <a:latin typeface="Comic Sans MS" panose="030F0702030302020204" pitchFamily="66" charset="0"/>
              </a:rPr>
              <a:t>STUDI SPERIMENTALI</a:t>
            </a: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5CEFB6CC-17C3-4123-A87A-27320F58A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307975"/>
            <a:ext cx="716438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solidFill>
                  <a:srgbClr val="FF33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Poem by Rudyard Kipling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2000">
                <a:solidFill>
                  <a:srgbClr val="FF33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following the story "Elephant's Child" in "</a:t>
            </a:r>
            <a:r>
              <a:rPr lang="en-GB" altLang="it-IT" sz="2000" b="1">
                <a:solidFill>
                  <a:srgbClr val="FF33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Just So Stories</a:t>
            </a:r>
            <a:r>
              <a:rPr lang="en-GB" altLang="it-IT" sz="2000">
                <a:solidFill>
                  <a:srgbClr val="FF33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"</a:t>
            </a:r>
            <a:endParaRPr lang="it-IT" altLang="it-IT" sz="20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it-IT" altLang="it-IT" sz="2000">
              <a:solidFill>
                <a:srgbClr val="FF33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8915" name="Rectangle 6">
            <a:extLst>
              <a:ext uri="{FF2B5EF4-FFF2-40B4-BE49-F238E27FC236}">
                <a16:creationId xmlns:a16="http://schemas.microsoft.com/office/drawing/2014/main" id="{5A2CE570-00BD-4DF4-9027-201CC32D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079500"/>
            <a:ext cx="4713288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it-IT" sz="1800">
                <a:latin typeface="Comic Sans MS" panose="030F0702030302020204" pitchFamily="66" charset="0"/>
              </a:rPr>
              <a:t>I keep six honest serving-men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(They taught me all I knew);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Their names are </a:t>
            </a:r>
            <a:r>
              <a:rPr lang="en-GB" altLang="it-IT" sz="1800" b="1">
                <a:latin typeface="Comic Sans MS" panose="030F0702030302020204" pitchFamily="66" charset="0"/>
              </a:rPr>
              <a:t>What</a:t>
            </a:r>
            <a:r>
              <a:rPr lang="en-GB" altLang="it-IT" sz="1800">
                <a:latin typeface="Comic Sans MS" panose="030F0702030302020204" pitchFamily="66" charset="0"/>
              </a:rPr>
              <a:t> and </a:t>
            </a:r>
            <a:r>
              <a:rPr lang="en-GB" altLang="it-IT" sz="1800" b="1">
                <a:latin typeface="Comic Sans MS" panose="030F0702030302020204" pitchFamily="66" charset="0"/>
              </a:rPr>
              <a:t>Why</a:t>
            </a:r>
            <a:r>
              <a:rPr lang="en-GB" altLang="it-IT" sz="1800">
                <a:latin typeface="Comic Sans MS" panose="030F0702030302020204" pitchFamily="66" charset="0"/>
              </a:rPr>
              <a:t> and </a:t>
            </a:r>
            <a:r>
              <a:rPr lang="en-GB" altLang="it-IT" sz="1800" b="1">
                <a:latin typeface="Comic Sans MS" panose="030F0702030302020204" pitchFamily="66" charset="0"/>
              </a:rPr>
              <a:t>When</a:t>
            </a:r>
            <a:br>
              <a:rPr lang="en-GB" altLang="it-IT" sz="1800" b="1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And </a:t>
            </a:r>
            <a:r>
              <a:rPr lang="en-GB" altLang="it-IT" sz="1800" b="1">
                <a:latin typeface="Comic Sans MS" panose="030F0702030302020204" pitchFamily="66" charset="0"/>
              </a:rPr>
              <a:t>How</a:t>
            </a:r>
            <a:r>
              <a:rPr lang="en-GB" altLang="it-IT" sz="1800">
                <a:latin typeface="Comic Sans MS" panose="030F0702030302020204" pitchFamily="66" charset="0"/>
              </a:rPr>
              <a:t> and </a:t>
            </a:r>
            <a:r>
              <a:rPr lang="en-GB" altLang="it-IT" sz="1800" b="1">
                <a:latin typeface="Comic Sans MS" panose="030F0702030302020204" pitchFamily="66" charset="0"/>
              </a:rPr>
              <a:t>Where</a:t>
            </a:r>
            <a:r>
              <a:rPr lang="en-GB" altLang="it-IT" sz="1800">
                <a:latin typeface="Comic Sans MS" panose="030F0702030302020204" pitchFamily="66" charset="0"/>
              </a:rPr>
              <a:t> and </a:t>
            </a:r>
            <a:r>
              <a:rPr lang="en-GB" altLang="it-IT" sz="1800" b="1">
                <a:latin typeface="Comic Sans MS" panose="030F0702030302020204" pitchFamily="66" charset="0"/>
              </a:rPr>
              <a:t>Who</a:t>
            </a:r>
            <a:r>
              <a:rPr lang="en-GB" altLang="it-IT" sz="1800">
                <a:latin typeface="Comic Sans MS" panose="030F0702030302020204" pitchFamily="66" charset="0"/>
              </a:rPr>
              <a:t>.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I send them over land and sea,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I send them east and west;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But after they have worked for me,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I give them all a rest.</a:t>
            </a:r>
            <a:endParaRPr lang="it-IT" altLang="it-IT" sz="180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it-IT" sz="1800">
                <a:latin typeface="Comic Sans MS" panose="030F0702030302020204" pitchFamily="66" charset="0"/>
              </a:rPr>
              <a:t>I let them rest from nine till five,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For I am busy then,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As well as breakfast, lunch, and tea,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For they are hungry men.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But different folk have different views;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I know a person small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She keeps ten million serving-men,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Who get no rest at all!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She sends em abroad on her own affairs,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From the second she opens her eyes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One million Hows, Two million Wheres,</a:t>
            </a:r>
            <a:br>
              <a:rPr lang="en-GB" altLang="it-IT" sz="1800">
                <a:latin typeface="Comic Sans MS" panose="030F0702030302020204" pitchFamily="66" charset="0"/>
              </a:rPr>
            </a:br>
            <a:r>
              <a:rPr lang="en-GB" altLang="it-IT" sz="1800">
                <a:latin typeface="Comic Sans MS" panose="030F0702030302020204" pitchFamily="66" charset="0"/>
              </a:rPr>
              <a:t>  And seven million Whys!</a:t>
            </a: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1B2ED2F-BF17-46EA-9F75-FD1C3BC8E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0000"/>
                </a:solidFill>
                <a:latin typeface="Comic Sans MS" panose="030F0702030302020204" pitchFamily="66" charset="0"/>
              </a:rPr>
              <a:t>STUDI DESCRITTIVI</a:t>
            </a:r>
            <a:endParaRPr lang="it-IT" altLang="it-IT" sz="2400" b="1">
              <a:latin typeface="Comic Sans MS" panose="030F0702030302020204" pitchFamily="66" charset="0"/>
            </a:endParaRP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4989375D-77E3-48D5-8458-4435A1F0D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4563" y="3513138"/>
            <a:ext cx="2230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omic Sans MS" panose="030F0702030302020204" pitchFamily="66" charset="0"/>
              </a:rPr>
              <a:t>OBIETTIVI</a:t>
            </a:r>
            <a:endParaRPr lang="it-IT" altLang="it-IT" sz="2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1152347B-9394-4D8B-A210-820ABB769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1066800"/>
            <a:ext cx="3055937" cy="1470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Calcolare i tassi di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mortalità o incidenza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grezzi, specifici 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standardizzati</a:t>
            </a:r>
          </a:p>
        </p:txBody>
      </p:sp>
      <p:sp>
        <p:nvSpPr>
          <p:cNvPr id="39941" name="Text Box 6">
            <a:extLst>
              <a:ext uri="{FF2B5EF4-FFF2-40B4-BE49-F238E27FC236}">
                <a16:creationId xmlns:a16="http://schemas.microsoft.com/office/drawing/2014/main" id="{DB0BD6C0-C6E2-4553-9EFE-3A2817CD9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3733800" cy="1804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Illustrare il quadro della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distribuzione delle varie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malattie in rapporto a tempo,spazio e caratteristiche individuali</a:t>
            </a:r>
          </a:p>
        </p:txBody>
      </p:sp>
      <p:sp>
        <p:nvSpPr>
          <p:cNvPr id="39942" name="Rectangle 7">
            <a:extLst>
              <a:ext uri="{FF2B5EF4-FFF2-40B4-BE49-F238E27FC236}">
                <a16:creationId xmlns:a16="http://schemas.microsoft.com/office/drawing/2014/main" id="{3C96AAE0-67AF-42EE-A2EE-3133B751D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2400" b="1">
              <a:latin typeface="Comic Sans MS" panose="030F0702030302020204" pitchFamily="66" charset="0"/>
            </a:endParaRPr>
          </a:p>
        </p:txBody>
      </p:sp>
      <p:sp>
        <p:nvSpPr>
          <p:cNvPr id="39943" name="Text Box 9">
            <a:extLst>
              <a:ext uri="{FF2B5EF4-FFF2-40B4-BE49-F238E27FC236}">
                <a16:creationId xmlns:a16="http://schemas.microsoft.com/office/drawing/2014/main" id="{0042B00E-F7DF-44FA-A365-77EBE4F5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724400"/>
            <a:ext cx="4038600" cy="1804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200" b="1">
                <a:solidFill>
                  <a:srgbClr val="0000FF"/>
                </a:solidFill>
                <a:latin typeface="Comic Sans MS" panose="030F0702030302020204" pitchFamily="66" charset="0"/>
              </a:rPr>
              <a:t>Ipotizzare, anche attraverso correlazioni </a:t>
            </a:r>
            <a:r>
              <a:rPr lang="ja-JP" altLang="it-IT" sz="2200" b="1">
                <a:solidFill>
                  <a:srgbClr val="0000FF"/>
                </a:solidFill>
              </a:rPr>
              <a:t>“</a:t>
            </a:r>
            <a:r>
              <a:rPr lang="it-IT" altLang="ja-JP" sz="2200" b="1">
                <a:solidFill>
                  <a:srgbClr val="0000FF"/>
                </a:solidFill>
                <a:latin typeface="Comic Sans MS" panose="030F0702030302020204" pitchFamily="66" charset="0"/>
              </a:rPr>
              <a:t>ecologiche</a:t>
            </a:r>
            <a:r>
              <a:rPr lang="ja-JP" altLang="it-IT" sz="2200" b="1">
                <a:solidFill>
                  <a:srgbClr val="0000FF"/>
                </a:solidFill>
              </a:rPr>
              <a:t>”</a:t>
            </a:r>
            <a:r>
              <a:rPr lang="it-IT" altLang="ja-JP" sz="2200" b="1">
                <a:solidFill>
                  <a:srgbClr val="0000FF"/>
                </a:solidFill>
                <a:latin typeface="Comic Sans MS" panose="030F0702030302020204" pitchFamily="66" charset="0"/>
              </a:rPr>
              <a:t>, l</a:t>
            </a:r>
            <a:r>
              <a:rPr lang="ja-JP" altLang="it-IT" sz="2200" b="1">
                <a:solidFill>
                  <a:srgbClr val="0000FF"/>
                </a:solidFill>
              </a:rPr>
              <a:t>’</a:t>
            </a:r>
            <a:r>
              <a:rPr lang="it-IT" altLang="ja-JP" sz="2200" b="1">
                <a:solidFill>
                  <a:srgbClr val="0000FF"/>
                </a:solidFill>
                <a:latin typeface="Comic Sans MS" panose="030F0702030302020204" pitchFamily="66" charset="0"/>
              </a:rPr>
              <a:t>associazione tra malattie e fattori di rischio</a:t>
            </a:r>
            <a:endParaRPr lang="it-IT" altLang="it-IT" sz="22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4" name="Rectangle 10">
            <a:extLst>
              <a:ext uri="{FF2B5EF4-FFF2-40B4-BE49-F238E27FC236}">
                <a16:creationId xmlns:a16="http://schemas.microsoft.com/office/drawing/2014/main" id="{9628E981-17A1-4286-B2BE-1DDA1069C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352800"/>
            <a:ext cx="2590800" cy="838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it-IT" sz="2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5" name="Line 12">
            <a:extLst>
              <a:ext uri="{FF2B5EF4-FFF2-40B4-BE49-F238E27FC236}">
                <a16:creationId xmlns:a16="http://schemas.microsoft.com/office/drawing/2014/main" id="{0A2DB1AE-D8CA-4E78-932B-47A820657B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38400" y="3276600"/>
            <a:ext cx="68580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6" name="Line 13">
            <a:extLst>
              <a:ext uri="{FF2B5EF4-FFF2-40B4-BE49-F238E27FC236}">
                <a16:creationId xmlns:a16="http://schemas.microsoft.com/office/drawing/2014/main" id="{61AF0F5E-C0D4-4057-ADEE-21E73D151E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590800"/>
            <a:ext cx="38100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9947" name="Line 14">
            <a:extLst>
              <a:ext uri="{FF2B5EF4-FFF2-40B4-BE49-F238E27FC236}">
                <a16:creationId xmlns:a16="http://schemas.microsoft.com/office/drawing/2014/main" id="{49DCAD81-23CE-437A-9130-87924A760C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343400"/>
            <a:ext cx="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7B4DD19-C058-DC0F-BDFA-B461BC20E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00674"/>
      </p:ext>
    </p:extLst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2A471C2B-C077-4D3D-90B8-94CFB23C3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Comic Sans MS" panose="030F0702030302020204" pitchFamily="66" charset="0"/>
              </a:rPr>
              <a:t>STUDI DESCRITTIVI: METODOLOGIA</a:t>
            </a:r>
            <a:endParaRPr lang="it-IT" altLang="it-IT" sz="2400" b="1">
              <a:latin typeface="Comic Sans MS" panose="030F0702030302020204" pitchFamily="66" charset="0"/>
            </a:endParaRP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4EECDAAF-7484-47EA-90D8-3474D18B0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14400"/>
            <a:ext cx="815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b="1">
                <a:solidFill>
                  <a:srgbClr val="669900"/>
                </a:solidFill>
                <a:latin typeface="Comic Sans MS" panose="030F0702030302020204" pitchFamily="66" charset="0"/>
              </a:rPr>
              <a:t>FONTI DI DATI</a:t>
            </a:r>
            <a:endParaRPr lang="it-IT" altLang="it-IT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Schede di morte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Notifiche malattie infettive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Registri di patologia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Schede di dimissione ospedaliera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Dati demografici (natalità, dati censimentari e di movimenti della popolazione)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Altro</a:t>
            </a: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285BF5D9-2BDE-44E3-BF03-5814EA23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962400"/>
            <a:ext cx="815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it-IT" altLang="it-IT" sz="2000" b="1">
                <a:solidFill>
                  <a:srgbClr val="669900"/>
                </a:solidFill>
                <a:latin typeface="Comic Sans MS" panose="030F0702030302020204" pitchFamily="66" charset="0"/>
              </a:rPr>
              <a:t>TIPOLOGIE PRINCIPALI</a:t>
            </a:r>
            <a:endParaRPr lang="it-IT" altLang="it-IT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Studi descrittivi propriamente detti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Studi ecologici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Studi su popolazioni migranti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Descrizione casi di malattia (case reports)</a:t>
            </a:r>
          </a:p>
          <a:p>
            <a:pPr eaLnBrk="1" hangingPunct="1"/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Descrizione serie di casi di malattia (case series)</a:t>
            </a:r>
          </a:p>
          <a:p>
            <a:pPr eaLnBrk="1" hangingPunct="1">
              <a:buFontTx/>
              <a:buNone/>
            </a:pPr>
            <a:endParaRPr lang="it-IT" altLang="it-IT" sz="20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40">
            <a:extLst>
              <a:ext uri="{FF2B5EF4-FFF2-40B4-BE49-F238E27FC236}">
                <a16:creationId xmlns:a16="http://schemas.microsoft.com/office/drawing/2014/main" id="{21B7361F-74EB-49AE-B615-7AF4373DE29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4450"/>
            <a:ext cx="7848600" cy="11306175"/>
            <a:chOff x="431" y="73"/>
            <a:chExt cx="4944" cy="7122"/>
          </a:xfrm>
        </p:grpSpPr>
        <p:pic>
          <p:nvPicPr>
            <p:cNvPr id="43011" name="Picture 37" descr="File0001">
              <a:extLst>
                <a:ext uri="{FF2B5EF4-FFF2-40B4-BE49-F238E27FC236}">
                  <a16:creationId xmlns:a16="http://schemas.microsoft.com/office/drawing/2014/main" id="{BDDEA9EF-CAC7-4559-AD59-4B06379B77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3"/>
              <a:ext cx="4941" cy="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2" name="Rectangle 39">
              <a:extLst>
                <a:ext uri="{FF2B5EF4-FFF2-40B4-BE49-F238E27FC236}">
                  <a16:creationId xmlns:a16="http://schemas.microsoft.com/office/drawing/2014/main" id="{EDE41416-5852-42E0-A8CD-F1E4697E8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4320"/>
              <a:ext cx="4944" cy="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</p:grpSp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96409CB-AB42-46F0-93BD-02CDD27E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286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  <a:latin typeface="Comic Sans MS" panose="030F0702030302020204" pitchFamily="66" charset="0"/>
              </a:rPr>
              <a:t>STUDI DESCRITTIVI: ESEMPIO (CASE SERIES)</a:t>
            </a:r>
            <a:endParaRPr lang="it-IT" altLang="it-IT" sz="2400" b="1">
              <a:latin typeface="Comic Sans MS" panose="030F0702030302020204" pitchFamily="66" charset="0"/>
            </a:endParaRPr>
          </a:p>
        </p:txBody>
      </p:sp>
      <p:grpSp>
        <p:nvGrpSpPr>
          <p:cNvPr id="45059" name="Group 17">
            <a:extLst>
              <a:ext uri="{FF2B5EF4-FFF2-40B4-BE49-F238E27FC236}">
                <a16:creationId xmlns:a16="http://schemas.microsoft.com/office/drawing/2014/main" id="{892DAFA3-9243-44D0-88B7-E48A890ED7E7}"/>
              </a:ext>
            </a:extLst>
          </p:cNvPr>
          <p:cNvGrpSpPr>
            <a:grpSpLocks/>
          </p:cNvGrpSpPr>
          <p:nvPr/>
        </p:nvGrpSpPr>
        <p:grpSpPr bwMode="auto">
          <a:xfrm>
            <a:off x="881063" y="1676400"/>
            <a:ext cx="7119937" cy="1006475"/>
            <a:chOff x="555" y="1056"/>
            <a:chExt cx="4485" cy="634"/>
          </a:xfrm>
        </p:grpSpPr>
        <p:sp>
          <p:nvSpPr>
            <p:cNvPr id="45071" name="Text Box 3">
              <a:extLst>
                <a:ext uri="{FF2B5EF4-FFF2-40B4-BE49-F238E27FC236}">
                  <a16:creationId xmlns:a16="http://schemas.microsoft.com/office/drawing/2014/main" id="{1C75BFDE-1B79-4B1A-89E3-43ABB14A7E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" y="1094"/>
              <a:ext cx="4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CHI</a:t>
              </a:r>
            </a:p>
          </p:txBody>
        </p:sp>
        <p:sp>
          <p:nvSpPr>
            <p:cNvPr id="45072" name="Text Box 6">
              <a:extLst>
                <a:ext uri="{FF2B5EF4-FFF2-40B4-BE49-F238E27FC236}">
                  <a16:creationId xmlns:a16="http://schemas.microsoft.com/office/drawing/2014/main" id="{4F644C83-4F3E-4EE0-B669-8FB5BB932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1056"/>
              <a:ext cx="3363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omosessuali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sesso: maschile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00FF"/>
                  </a:solidFill>
                  <a:latin typeface="Comic Sans MS" panose="030F0702030302020204" pitchFamily="66" charset="0"/>
                </a:rPr>
                <a:t>età: 26 - 51 (media 39 anni)</a:t>
              </a:r>
            </a:p>
          </p:txBody>
        </p:sp>
      </p:grpSp>
      <p:grpSp>
        <p:nvGrpSpPr>
          <p:cNvPr id="45060" name="Group 18">
            <a:extLst>
              <a:ext uri="{FF2B5EF4-FFF2-40B4-BE49-F238E27FC236}">
                <a16:creationId xmlns:a16="http://schemas.microsoft.com/office/drawing/2014/main" id="{0E843695-F0F8-45EE-9FBB-FB2584669031}"/>
              </a:ext>
            </a:extLst>
          </p:cNvPr>
          <p:cNvGrpSpPr>
            <a:grpSpLocks/>
          </p:cNvGrpSpPr>
          <p:nvPr/>
        </p:nvGrpSpPr>
        <p:grpSpPr bwMode="auto">
          <a:xfrm>
            <a:off x="768350" y="3032125"/>
            <a:ext cx="4729163" cy="701675"/>
            <a:chOff x="484" y="1910"/>
            <a:chExt cx="2979" cy="442"/>
          </a:xfrm>
        </p:grpSpPr>
        <p:sp>
          <p:nvSpPr>
            <p:cNvPr id="45069" name="Text Box 4">
              <a:extLst>
                <a:ext uri="{FF2B5EF4-FFF2-40B4-BE49-F238E27FC236}">
                  <a16:creationId xmlns:a16="http://schemas.microsoft.com/office/drawing/2014/main" id="{C03419A1-BD0C-416B-9D70-4C7A41288C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" y="1920"/>
              <a:ext cx="5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6666"/>
                  </a:solidFill>
                  <a:latin typeface="Comic Sans MS" panose="030F0702030302020204" pitchFamily="66" charset="0"/>
                </a:rPr>
                <a:t>DOVE</a:t>
              </a:r>
            </a:p>
          </p:txBody>
        </p:sp>
        <p:sp>
          <p:nvSpPr>
            <p:cNvPr id="45070" name="Text Box 7">
              <a:extLst>
                <a:ext uri="{FF2B5EF4-FFF2-40B4-BE49-F238E27FC236}">
                  <a16:creationId xmlns:a16="http://schemas.microsoft.com/office/drawing/2014/main" id="{8D961119-5AA2-4508-AE31-4AD2610E0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1910"/>
              <a:ext cx="178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6666"/>
                  </a:solidFill>
                  <a:latin typeface="Comic Sans MS" panose="030F0702030302020204" pitchFamily="66" charset="0"/>
                </a:rPr>
                <a:t>New York City (20)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006666"/>
                  </a:solidFill>
                  <a:latin typeface="Comic Sans MS" panose="030F0702030302020204" pitchFamily="66" charset="0"/>
                </a:rPr>
                <a:t>California (6)</a:t>
              </a:r>
            </a:p>
          </p:txBody>
        </p:sp>
      </p:grpSp>
      <p:grpSp>
        <p:nvGrpSpPr>
          <p:cNvPr id="45061" name="Group 19">
            <a:extLst>
              <a:ext uri="{FF2B5EF4-FFF2-40B4-BE49-F238E27FC236}">
                <a16:creationId xmlns:a16="http://schemas.microsoft.com/office/drawing/2014/main" id="{D6317989-C366-4DBA-AC98-EB3B704FA31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038600"/>
            <a:ext cx="8453438" cy="396875"/>
            <a:chOff x="336" y="2544"/>
            <a:chExt cx="5325" cy="250"/>
          </a:xfrm>
        </p:grpSpPr>
        <p:sp>
          <p:nvSpPr>
            <p:cNvPr id="45067" name="Text Box 5">
              <a:extLst>
                <a:ext uri="{FF2B5EF4-FFF2-40B4-BE49-F238E27FC236}">
                  <a16:creationId xmlns:a16="http://schemas.microsoft.com/office/drawing/2014/main" id="{1E76D435-DFA8-4F35-998A-F31DF378D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544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QUANDO</a:t>
              </a:r>
            </a:p>
          </p:txBody>
        </p:sp>
        <p:sp>
          <p:nvSpPr>
            <p:cNvPr id="45068" name="Text Box 8">
              <a:extLst>
                <a:ext uri="{FF2B5EF4-FFF2-40B4-BE49-F238E27FC236}">
                  <a16:creationId xmlns:a16="http://schemas.microsoft.com/office/drawing/2014/main" id="{A56E62EB-7ED1-4272-AA2F-DC4E3E613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2544"/>
              <a:ext cx="39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3300"/>
                  </a:solidFill>
                  <a:latin typeface="Comic Sans MS" panose="030F0702030302020204" pitchFamily="66" charset="0"/>
                </a:rPr>
                <a:t>26 casi gennaio 1979-giugno 1981 (30 mesi)</a:t>
              </a:r>
            </a:p>
          </p:txBody>
        </p:sp>
      </p:grpSp>
      <p:sp>
        <p:nvSpPr>
          <p:cNvPr id="45062" name="Text Box 9">
            <a:extLst>
              <a:ext uri="{FF2B5EF4-FFF2-40B4-BE49-F238E27FC236}">
                <a16:creationId xmlns:a16="http://schemas.microsoft.com/office/drawing/2014/main" id="{D4C43BDB-47F4-4D5B-B69A-AA63262E6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6019800"/>
            <a:ext cx="9236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 i="1">
                <a:solidFill>
                  <a:srgbClr val="FF3300"/>
                </a:solidFill>
                <a:latin typeface="Comic Sans MS" panose="030F0702030302020204" pitchFamily="66" charset="0"/>
              </a:rPr>
              <a:t>Kaposi</a:t>
            </a:r>
            <a:r>
              <a:rPr lang="ja-JP" altLang="it-IT" sz="2000" b="1" i="1">
                <a:solidFill>
                  <a:srgbClr val="FF3300"/>
                </a:solidFill>
              </a:rPr>
              <a:t>’</a:t>
            </a:r>
            <a:r>
              <a:rPr lang="it-IT" altLang="ja-JP" sz="2000" b="1" i="1">
                <a:solidFill>
                  <a:srgbClr val="FF3300"/>
                </a:solidFill>
                <a:latin typeface="Comic Sans MS" panose="030F0702030302020204" pitchFamily="66" charset="0"/>
              </a:rPr>
              <a:t>s sarcoma and Pneumocystis pneumonia among homosexual men. New York City and California. MMWR, 30:305; 1981</a:t>
            </a:r>
            <a:endParaRPr lang="it-IT" altLang="it-IT" sz="2000" b="1" i="1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063" name="Rectangle 13">
            <a:extLst>
              <a:ext uri="{FF2B5EF4-FFF2-40B4-BE49-F238E27FC236}">
                <a16:creationId xmlns:a16="http://schemas.microsoft.com/office/drawing/2014/main" id="{51A51002-8D05-49B7-AD7A-42AE4239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95800"/>
            <a:ext cx="8534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estrema rarità del sarcoma di Kaposi nel periodo 1960-1979 al di sotto dei 50 anni di età</a:t>
            </a:r>
          </a:p>
          <a:p>
            <a:pPr>
              <a:buFontTx/>
              <a:buNone/>
            </a:pP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polmonite da </a:t>
            </a:r>
            <a:r>
              <a:rPr lang="it-IT" altLang="it-IT" sz="2000" b="1" i="1">
                <a:solidFill>
                  <a:srgbClr val="0000FF"/>
                </a:solidFill>
                <a:latin typeface="Comic Sans MS" panose="030F0702030302020204" pitchFamily="66" charset="0"/>
              </a:rPr>
              <a:t>Pneumocystis carinii </a:t>
            </a:r>
            <a:r>
              <a:rPr lang="it-IT" altLang="it-IT" sz="2000" b="1">
                <a:solidFill>
                  <a:srgbClr val="0000FF"/>
                </a:solidFill>
                <a:latin typeface="Comic Sans MS" panose="030F0702030302020204" pitchFamily="66" charset="0"/>
              </a:rPr>
              <a:t>osservata soprattutto nei soggetti anziani sottoposti a chemioterapia tumorale</a:t>
            </a:r>
          </a:p>
        </p:txBody>
      </p:sp>
      <p:grpSp>
        <p:nvGrpSpPr>
          <p:cNvPr id="45064" name="Group 16">
            <a:extLst>
              <a:ext uri="{FF2B5EF4-FFF2-40B4-BE49-F238E27FC236}">
                <a16:creationId xmlns:a16="http://schemas.microsoft.com/office/drawing/2014/main" id="{C78C1C4D-97B2-4A71-8720-A2834583B077}"/>
              </a:ext>
            </a:extLst>
          </p:cNvPr>
          <p:cNvGrpSpPr>
            <a:grpSpLocks/>
          </p:cNvGrpSpPr>
          <p:nvPr/>
        </p:nvGrpSpPr>
        <p:grpSpPr bwMode="auto">
          <a:xfrm>
            <a:off x="536575" y="1050925"/>
            <a:ext cx="7464425" cy="396875"/>
            <a:chOff x="338" y="662"/>
            <a:chExt cx="4702" cy="250"/>
          </a:xfrm>
        </p:grpSpPr>
        <p:sp>
          <p:nvSpPr>
            <p:cNvPr id="45065" name="Text Box 14">
              <a:extLst>
                <a:ext uri="{FF2B5EF4-FFF2-40B4-BE49-F238E27FC236}">
                  <a16:creationId xmlns:a16="http://schemas.microsoft.com/office/drawing/2014/main" id="{1861F882-CDE6-4828-8C4E-2FDF3BFDF1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662"/>
              <a:ext cx="8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993300"/>
                  </a:solidFill>
                  <a:latin typeface="Comic Sans MS" panose="030F0702030302020204" pitchFamily="66" charset="0"/>
                </a:rPr>
                <a:t>QUANTO</a:t>
              </a:r>
            </a:p>
          </p:txBody>
        </p:sp>
        <p:sp>
          <p:nvSpPr>
            <p:cNvPr id="45066" name="Text Box 15">
              <a:extLst>
                <a:ext uri="{FF2B5EF4-FFF2-40B4-BE49-F238E27FC236}">
                  <a16:creationId xmlns:a16="http://schemas.microsoft.com/office/drawing/2014/main" id="{1B846D67-18B5-4A6A-9DBB-AB9493B635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" y="662"/>
              <a:ext cx="33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993300"/>
                  </a:solidFill>
                  <a:latin typeface="Comic Sans MS" panose="030F0702030302020204" pitchFamily="66" charset="0"/>
                </a:rPr>
                <a:t>26 casi di sarcoma di Kaposi</a:t>
              </a:r>
            </a:p>
          </p:txBody>
        </p:sp>
      </p:grpSp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1484</Words>
  <Application>Microsoft Macintosh PowerPoint</Application>
  <PresentationFormat>Presentazione su schermo (4:3)</PresentationFormat>
  <Paragraphs>190</Paragraphs>
  <Slides>22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Comic Sans MS</vt:lpstr>
      <vt:lpstr>ComicSansMS</vt:lpstr>
      <vt:lpstr>Times New Roman</vt:lpstr>
      <vt:lpstr>Struttura predefinita</vt:lpstr>
      <vt:lpstr>ClipArt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MISURE DI FREQUENZA DI MALATTIA Tipi di misure quantitative</vt:lpstr>
      <vt:lpstr>PREVALENZA</vt:lpstr>
      <vt:lpstr>PREVALENZA</vt:lpstr>
      <vt:lpstr>INCIDENZA CUMULATIVA</vt:lpstr>
      <vt:lpstr>INCIDENZA CUMULATIVA</vt:lpstr>
      <vt:lpstr>TASSO DI INCIDENZA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Windows</dc:creator>
  <cp:lastModifiedBy>Corrado De Vito</cp:lastModifiedBy>
  <cp:revision>160</cp:revision>
  <cp:lastPrinted>2001-10-18T09:58:42Z</cp:lastPrinted>
  <dcterms:created xsi:type="dcterms:W3CDTF">2001-01-27T08:38:30Z</dcterms:created>
  <dcterms:modified xsi:type="dcterms:W3CDTF">2024-04-10T05:14:27Z</dcterms:modified>
</cp:coreProperties>
</file>