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5D9E2-3DBC-4D39-8250-FFEC28726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88033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70819-2E58-4EAE-8D1B-18C7F520F2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88237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4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4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58F7B-8C9A-47A0-8365-500165EFC04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45159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028"/>
            <a:ext cx="10363200" cy="147042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C846D-B2C6-4618-B82E-A7F4FE805C1A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451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033017-8B01-4D3D-BDA7-CABE0986E4ED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32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2379" y="44065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2379" y="2906316"/>
            <a:ext cx="103632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CED133-8E96-46BE-A564-06C9A33DB1DA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64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4613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31467" y="1981200"/>
            <a:ext cx="504613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15840E-718D-4E85-A934-A4234D71E1A3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730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5035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1" y="1534716"/>
            <a:ext cx="5387623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1" y="2175272"/>
            <a:ext cx="5387623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4780" y="1534716"/>
            <a:ext cx="5387621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4780" y="2175272"/>
            <a:ext cx="5387621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5967F2-6710-4E43-A881-0DC96AA44A15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69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EE1F8-BBE0-4ADB-9F77-C637D0A34F2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75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783B08-DC79-43B7-8AD3-C3D10A29C63F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893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2654"/>
            <a:ext cx="401037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6" y="272654"/>
            <a:ext cx="681566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1434704"/>
            <a:ext cx="401037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3CDE38-3EA7-41C4-A720-A1F006420C0D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190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30A35-27F5-4031-AE80-39CFBA717E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05142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90423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90423" y="613172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90423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F0142-E107-48FC-8424-29EE0C382130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00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DA15B-4655-4764-A6B1-C89E5738CE0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127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01467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34F575-C942-4C1C-AD8A-D585577FBAF7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731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21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86B40-7D01-46BC-B01F-61461D39998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3331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C4EB5-A788-4017-9E66-189D2862748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97413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8EA5E-E037-467A-B07D-F8E326CC3A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19010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227BE-E2A2-4902-815A-BDBF30F0D3C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6309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48CAE-6FEC-44A6-AE8C-12BF793EE21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74770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1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45" y="273058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13" y="1435108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83B87-1BD7-4C11-A00C-45AF7F8F2C2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54015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338C4-9AAC-4B90-8F4E-0326CFE7B1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89749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21FFCB0-4E54-4E1E-A1A0-CA84AE5978C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1972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1" hangingPunct="1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/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B1EE4C80-1BD1-4DA1-997A-8219C2DC913A}" type="slidenum">
              <a:rPr lang="it-IT" altLang="it-IT">
                <a:solidFill>
                  <a:srgbClr val="000000"/>
                </a:solidFill>
              </a:rPr>
              <a:pPr eaLnBrk="1" hangingPunct="1"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48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oleObject" Target="../embeddings/oleObject2.bin"/><Relationship Id="rId2" Type="http://schemas.microsoft.com/office/2007/relationships/media" Target="../media/media2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m4a"/><Relationship Id="rId7" Type="http://schemas.openxmlformats.org/officeDocument/2006/relationships/oleObject" Target="../embeddings/oleObject4.bin"/><Relationship Id="rId2" Type="http://schemas.microsoft.com/office/2007/relationships/media" Target="../media/media3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rgbClr val="66FF33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val 2"/>
          <p:cNvSpPr>
            <a:spLocks noChangeArrowheads="1"/>
          </p:cNvSpPr>
          <p:nvPr/>
        </p:nvSpPr>
        <p:spPr bwMode="auto">
          <a:xfrm>
            <a:off x="2941647" y="257183"/>
            <a:ext cx="2887663" cy="241617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6627" name="Oval 3"/>
          <p:cNvSpPr>
            <a:spLocks noChangeArrowheads="1"/>
          </p:cNvSpPr>
          <p:nvPr/>
        </p:nvSpPr>
        <p:spPr bwMode="auto">
          <a:xfrm>
            <a:off x="2941647" y="3643321"/>
            <a:ext cx="2887663" cy="2416175"/>
          </a:xfrm>
          <a:prstGeom prst="ellipse">
            <a:avLst/>
          </a:prstGeom>
          <a:noFill/>
          <a:ln w="5715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6628" name="Freeform 4"/>
          <p:cNvSpPr>
            <a:spLocks/>
          </p:cNvSpPr>
          <p:nvPr/>
        </p:nvSpPr>
        <p:spPr bwMode="auto">
          <a:xfrm>
            <a:off x="2625727" y="3482977"/>
            <a:ext cx="3517900" cy="2852738"/>
          </a:xfrm>
          <a:custGeom>
            <a:avLst/>
            <a:gdLst>
              <a:gd name="T0" fmla="*/ 534180830 w 3694"/>
              <a:gd name="T1" fmla="*/ 872712753 h 3194"/>
              <a:gd name="T2" fmla="*/ 652988522 w 3694"/>
              <a:gd name="T3" fmla="*/ 228947855 h 3194"/>
              <a:gd name="T4" fmla="*/ 969507146 w 3694"/>
              <a:gd name="T5" fmla="*/ 37492873 h 3194"/>
              <a:gd name="T6" fmla="*/ 1088314838 w 3694"/>
              <a:gd name="T7" fmla="*/ 3191244 h 3194"/>
              <a:gd name="T8" fmla="*/ 1424784736 w 3694"/>
              <a:gd name="T9" fmla="*/ 19943264 h 3194"/>
              <a:gd name="T10" fmla="*/ 1464690140 w 3694"/>
              <a:gd name="T11" fmla="*/ 72592983 h 3194"/>
              <a:gd name="T12" fmla="*/ 1504594593 w 3694"/>
              <a:gd name="T13" fmla="*/ 193847745 h 3194"/>
              <a:gd name="T14" fmla="*/ 1583497833 w 3694"/>
              <a:gd name="T15" fmla="*/ 298349593 h 3194"/>
              <a:gd name="T16" fmla="*/ 1801160991 w 3694"/>
              <a:gd name="T17" fmla="*/ 437951552 h 3194"/>
              <a:gd name="T18" fmla="*/ 1860111052 w 3694"/>
              <a:gd name="T19" fmla="*/ 472254074 h 3194"/>
              <a:gd name="T20" fmla="*/ 2018823196 w 3694"/>
              <a:gd name="T21" fmla="*/ 489803682 h 3194"/>
              <a:gd name="T22" fmla="*/ 2147483647 w 3694"/>
              <a:gd name="T23" fmla="*/ 472254074 h 3194"/>
              <a:gd name="T24" fmla="*/ 2147483647 w 3694"/>
              <a:gd name="T25" fmla="*/ 560003902 h 3194"/>
              <a:gd name="T26" fmla="*/ 2147483647 w 3694"/>
              <a:gd name="T27" fmla="*/ 629406534 h 3194"/>
              <a:gd name="T28" fmla="*/ 2147483647 w 3694"/>
              <a:gd name="T29" fmla="*/ 681258664 h 3194"/>
              <a:gd name="T30" fmla="*/ 2147483647 w 3694"/>
              <a:gd name="T31" fmla="*/ 733908382 h 3194"/>
              <a:gd name="T32" fmla="*/ 2147483647 w 3694"/>
              <a:gd name="T33" fmla="*/ 1133569474 h 3194"/>
              <a:gd name="T34" fmla="*/ 2147483647 w 3694"/>
              <a:gd name="T35" fmla="*/ 1238071322 h 3194"/>
              <a:gd name="T36" fmla="*/ 2147483647 w 3694"/>
              <a:gd name="T37" fmla="*/ 1308271542 h 3194"/>
              <a:gd name="T38" fmla="*/ 2147483647 w 3694"/>
              <a:gd name="T39" fmla="*/ 1342573171 h 3194"/>
              <a:gd name="T40" fmla="*/ 2147483647 w 3694"/>
              <a:gd name="T41" fmla="*/ 1447075912 h 3194"/>
              <a:gd name="T42" fmla="*/ 2147483647 w 3694"/>
              <a:gd name="T43" fmla="*/ 1603429891 h 3194"/>
              <a:gd name="T44" fmla="*/ 2147483647 w 3694"/>
              <a:gd name="T45" fmla="*/ 1620980393 h 3194"/>
              <a:gd name="T46" fmla="*/ 2147483647 w 3694"/>
              <a:gd name="T47" fmla="*/ 1690382131 h 3194"/>
              <a:gd name="T48" fmla="*/ 2147483647 w 3694"/>
              <a:gd name="T49" fmla="*/ 1899386722 h 3194"/>
              <a:gd name="T50" fmla="*/ 2147483647 w 3694"/>
              <a:gd name="T51" fmla="*/ 1952036440 h 3194"/>
              <a:gd name="T52" fmla="*/ 2147483647 w 3694"/>
              <a:gd name="T53" fmla="*/ 2003888570 h 3194"/>
              <a:gd name="T54" fmla="*/ 2147483647 w 3694"/>
              <a:gd name="T55" fmla="*/ 2147483647 h 3194"/>
              <a:gd name="T56" fmla="*/ 2147483647 w 3694"/>
              <a:gd name="T57" fmla="*/ 2147483647 h 3194"/>
              <a:gd name="T58" fmla="*/ 2147483647 w 3694"/>
              <a:gd name="T59" fmla="*/ 2147483647 h 3194"/>
              <a:gd name="T60" fmla="*/ 2038776375 w 3694"/>
              <a:gd name="T61" fmla="*/ 2147483647 h 3194"/>
              <a:gd name="T62" fmla="*/ 1365834674 w 3694"/>
              <a:gd name="T63" fmla="*/ 2147483647 h 3194"/>
              <a:gd name="T64" fmla="*/ 1305977044 w 3694"/>
              <a:gd name="T65" fmla="*/ 2147483647 h 3194"/>
              <a:gd name="T66" fmla="*/ 1286932387 w 3694"/>
              <a:gd name="T67" fmla="*/ 2143490529 h 3194"/>
              <a:gd name="T68" fmla="*/ 1168124695 w 3694"/>
              <a:gd name="T69" fmla="*/ 2038988680 h 3194"/>
              <a:gd name="T70" fmla="*/ 950461537 w 3694"/>
              <a:gd name="T71" fmla="*/ 1847534591 h 3194"/>
              <a:gd name="T72" fmla="*/ 890603906 w 3694"/>
              <a:gd name="T73" fmla="*/ 1829984090 h 3194"/>
              <a:gd name="T74" fmla="*/ 356423076 w 3694"/>
              <a:gd name="T75" fmla="*/ 1794883980 h 3194"/>
              <a:gd name="T76" fmla="*/ 237615384 w 3694"/>
              <a:gd name="T77" fmla="*/ 1743031850 h 3194"/>
              <a:gd name="T78" fmla="*/ 198617548 w 3694"/>
              <a:gd name="T79" fmla="*/ 1690382131 h 3194"/>
              <a:gd name="T80" fmla="*/ 79809856 w 3694"/>
              <a:gd name="T81" fmla="*/ 1569127369 h 3194"/>
              <a:gd name="T82" fmla="*/ 0 w 3694"/>
              <a:gd name="T83" fmla="*/ 1411975802 h 3194"/>
              <a:gd name="T84" fmla="*/ 19952226 w 3694"/>
              <a:gd name="T85" fmla="*/ 1342573171 h 3194"/>
              <a:gd name="T86" fmla="*/ 79809856 w 3694"/>
              <a:gd name="T87" fmla="*/ 1308271542 h 3194"/>
              <a:gd name="T88" fmla="*/ 316518624 w 3694"/>
              <a:gd name="T89" fmla="*/ 1238071322 h 3194"/>
              <a:gd name="T90" fmla="*/ 416280707 w 3694"/>
              <a:gd name="T91" fmla="*/ 1220521714 h 3194"/>
              <a:gd name="T92" fmla="*/ 534180830 w 3694"/>
              <a:gd name="T93" fmla="*/ 1186219192 h 3194"/>
              <a:gd name="T94" fmla="*/ 633942912 w 3694"/>
              <a:gd name="T95" fmla="*/ 1081717343 h 3194"/>
              <a:gd name="T96" fmla="*/ 613990686 w 3694"/>
              <a:gd name="T97" fmla="*/ 925362471 h 3194"/>
              <a:gd name="T98" fmla="*/ 554133056 w 3694"/>
              <a:gd name="T99" fmla="*/ 820860622 h 3194"/>
              <a:gd name="T100" fmla="*/ 534180830 w 3694"/>
              <a:gd name="T101" fmla="*/ 872712753 h 319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3694" h="3194">
                <a:moveTo>
                  <a:pt x="589" y="1094"/>
                </a:moveTo>
                <a:cubicBezTo>
                  <a:pt x="607" y="618"/>
                  <a:pt x="525" y="581"/>
                  <a:pt x="720" y="287"/>
                </a:cubicBezTo>
                <a:cubicBezTo>
                  <a:pt x="766" y="218"/>
                  <a:pt x="981" y="86"/>
                  <a:pt x="1069" y="47"/>
                </a:cubicBezTo>
                <a:cubicBezTo>
                  <a:pt x="1111" y="28"/>
                  <a:pt x="1200" y="4"/>
                  <a:pt x="1200" y="4"/>
                </a:cubicBezTo>
                <a:cubicBezTo>
                  <a:pt x="1324" y="11"/>
                  <a:pt x="1450" y="0"/>
                  <a:pt x="1571" y="25"/>
                </a:cubicBezTo>
                <a:cubicBezTo>
                  <a:pt x="1597" y="30"/>
                  <a:pt x="1605" y="67"/>
                  <a:pt x="1615" y="91"/>
                </a:cubicBezTo>
                <a:cubicBezTo>
                  <a:pt x="1638" y="143"/>
                  <a:pt x="1631" y="193"/>
                  <a:pt x="1659" y="243"/>
                </a:cubicBezTo>
                <a:cubicBezTo>
                  <a:pt x="1684" y="289"/>
                  <a:pt x="1717" y="330"/>
                  <a:pt x="1746" y="374"/>
                </a:cubicBezTo>
                <a:cubicBezTo>
                  <a:pt x="1809" y="469"/>
                  <a:pt x="1888" y="500"/>
                  <a:pt x="1986" y="549"/>
                </a:cubicBezTo>
                <a:cubicBezTo>
                  <a:pt x="2009" y="561"/>
                  <a:pt x="2026" y="585"/>
                  <a:pt x="2051" y="592"/>
                </a:cubicBezTo>
                <a:cubicBezTo>
                  <a:pt x="2108" y="607"/>
                  <a:pt x="2168" y="607"/>
                  <a:pt x="2226" y="614"/>
                </a:cubicBezTo>
                <a:cubicBezTo>
                  <a:pt x="2567" y="602"/>
                  <a:pt x="2893" y="563"/>
                  <a:pt x="3229" y="592"/>
                </a:cubicBezTo>
                <a:cubicBezTo>
                  <a:pt x="3380" y="630"/>
                  <a:pt x="3290" y="600"/>
                  <a:pt x="3491" y="702"/>
                </a:cubicBezTo>
                <a:cubicBezTo>
                  <a:pt x="3538" y="726"/>
                  <a:pt x="3622" y="789"/>
                  <a:pt x="3622" y="789"/>
                </a:cubicBezTo>
                <a:cubicBezTo>
                  <a:pt x="3629" y="811"/>
                  <a:pt x="3634" y="834"/>
                  <a:pt x="3644" y="854"/>
                </a:cubicBezTo>
                <a:cubicBezTo>
                  <a:pt x="3656" y="878"/>
                  <a:pt x="3687" y="894"/>
                  <a:pt x="3688" y="920"/>
                </a:cubicBezTo>
                <a:cubicBezTo>
                  <a:pt x="3694" y="1087"/>
                  <a:pt x="3679" y="1254"/>
                  <a:pt x="3666" y="1421"/>
                </a:cubicBezTo>
                <a:cubicBezTo>
                  <a:pt x="3660" y="1496"/>
                  <a:pt x="3626" y="1497"/>
                  <a:pt x="3579" y="1552"/>
                </a:cubicBezTo>
                <a:cubicBezTo>
                  <a:pt x="3555" y="1580"/>
                  <a:pt x="3539" y="1614"/>
                  <a:pt x="3513" y="1640"/>
                </a:cubicBezTo>
                <a:cubicBezTo>
                  <a:pt x="3495" y="1658"/>
                  <a:pt x="3467" y="1666"/>
                  <a:pt x="3448" y="1683"/>
                </a:cubicBezTo>
                <a:cubicBezTo>
                  <a:pt x="3402" y="1724"/>
                  <a:pt x="3361" y="1770"/>
                  <a:pt x="3317" y="1814"/>
                </a:cubicBezTo>
                <a:cubicBezTo>
                  <a:pt x="3228" y="1903"/>
                  <a:pt x="3017" y="1972"/>
                  <a:pt x="2902" y="2010"/>
                </a:cubicBezTo>
                <a:cubicBezTo>
                  <a:pt x="2880" y="2017"/>
                  <a:pt x="2856" y="2019"/>
                  <a:pt x="2837" y="2032"/>
                </a:cubicBezTo>
                <a:cubicBezTo>
                  <a:pt x="2793" y="2061"/>
                  <a:pt x="2706" y="2119"/>
                  <a:pt x="2706" y="2119"/>
                </a:cubicBezTo>
                <a:cubicBezTo>
                  <a:pt x="2677" y="2206"/>
                  <a:pt x="2648" y="2294"/>
                  <a:pt x="2619" y="2381"/>
                </a:cubicBezTo>
                <a:cubicBezTo>
                  <a:pt x="2612" y="2403"/>
                  <a:pt x="2604" y="2425"/>
                  <a:pt x="2597" y="2447"/>
                </a:cubicBezTo>
                <a:cubicBezTo>
                  <a:pt x="2590" y="2469"/>
                  <a:pt x="2575" y="2512"/>
                  <a:pt x="2575" y="2512"/>
                </a:cubicBezTo>
                <a:cubicBezTo>
                  <a:pt x="2568" y="2636"/>
                  <a:pt x="2565" y="2760"/>
                  <a:pt x="2553" y="2883"/>
                </a:cubicBezTo>
                <a:cubicBezTo>
                  <a:pt x="2551" y="2906"/>
                  <a:pt x="2545" y="2930"/>
                  <a:pt x="2531" y="2948"/>
                </a:cubicBezTo>
                <a:cubicBezTo>
                  <a:pt x="2493" y="2997"/>
                  <a:pt x="2460" y="3064"/>
                  <a:pt x="2400" y="3079"/>
                </a:cubicBezTo>
                <a:cubicBezTo>
                  <a:pt x="2342" y="3094"/>
                  <a:pt x="2248" y="3188"/>
                  <a:pt x="2248" y="3188"/>
                </a:cubicBezTo>
                <a:cubicBezTo>
                  <a:pt x="1993" y="3181"/>
                  <a:pt x="1759" y="3194"/>
                  <a:pt x="1506" y="3166"/>
                </a:cubicBezTo>
                <a:cubicBezTo>
                  <a:pt x="1483" y="3163"/>
                  <a:pt x="1442" y="3059"/>
                  <a:pt x="1440" y="3036"/>
                </a:cubicBezTo>
                <a:cubicBezTo>
                  <a:pt x="1428" y="2920"/>
                  <a:pt x="1454" y="2798"/>
                  <a:pt x="1419" y="2687"/>
                </a:cubicBezTo>
                <a:cubicBezTo>
                  <a:pt x="1400" y="2628"/>
                  <a:pt x="1332" y="2600"/>
                  <a:pt x="1288" y="2556"/>
                </a:cubicBezTo>
                <a:cubicBezTo>
                  <a:pt x="1207" y="2475"/>
                  <a:pt x="1144" y="2380"/>
                  <a:pt x="1048" y="2316"/>
                </a:cubicBezTo>
                <a:cubicBezTo>
                  <a:pt x="1029" y="2303"/>
                  <a:pt x="1005" y="2299"/>
                  <a:pt x="982" y="2294"/>
                </a:cubicBezTo>
                <a:cubicBezTo>
                  <a:pt x="798" y="2257"/>
                  <a:pt x="562" y="2259"/>
                  <a:pt x="393" y="2250"/>
                </a:cubicBezTo>
                <a:cubicBezTo>
                  <a:pt x="342" y="2233"/>
                  <a:pt x="302" y="2225"/>
                  <a:pt x="262" y="2185"/>
                </a:cubicBezTo>
                <a:cubicBezTo>
                  <a:pt x="243" y="2166"/>
                  <a:pt x="234" y="2140"/>
                  <a:pt x="219" y="2119"/>
                </a:cubicBezTo>
                <a:cubicBezTo>
                  <a:pt x="152" y="2025"/>
                  <a:pt x="164" y="2043"/>
                  <a:pt x="88" y="1967"/>
                </a:cubicBezTo>
                <a:cubicBezTo>
                  <a:pt x="64" y="1895"/>
                  <a:pt x="24" y="1842"/>
                  <a:pt x="0" y="1770"/>
                </a:cubicBezTo>
                <a:cubicBezTo>
                  <a:pt x="7" y="1741"/>
                  <a:pt x="5" y="1708"/>
                  <a:pt x="22" y="1683"/>
                </a:cubicBezTo>
                <a:cubicBezTo>
                  <a:pt x="37" y="1661"/>
                  <a:pt x="64" y="1651"/>
                  <a:pt x="88" y="1640"/>
                </a:cubicBezTo>
                <a:cubicBezTo>
                  <a:pt x="155" y="1610"/>
                  <a:pt x="272" y="1567"/>
                  <a:pt x="349" y="1552"/>
                </a:cubicBezTo>
                <a:cubicBezTo>
                  <a:pt x="386" y="1545"/>
                  <a:pt x="423" y="1540"/>
                  <a:pt x="459" y="1530"/>
                </a:cubicBezTo>
                <a:cubicBezTo>
                  <a:pt x="503" y="1518"/>
                  <a:pt x="589" y="1487"/>
                  <a:pt x="589" y="1487"/>
                </a:cubicBezTo>
                <a:cubicBezTo>
                  <a:pt x="604" y="1472"/>
                  <a:pt x="696" y="1388"/>
                  <a:pt x="699" y="1356"/>
                </a:cubicBezTo>
                <a:cubicBezTo>
                  <a:pt x="705" y="1290"/>
                  <a:pt x="688" y="1225"/>
                  <a:pt x="677" y="1160"/>
                </a:cubicBezTo>
                <a:cubicBezTo>
                  <a:pt x="674" y="1144"/>
                  <a:pt x="637" y="1029"/>
                  <a:pt x="611" y="1029"/>
                </a:cubicBezTo>
                <a:cubicBezTo>
                  <a:pt x="588" y="1029"/>
                  <a:pt x="596" y="1072"/>
                  <a:pt x="589" y="1094"/>
                </a:cubicBezTo>
                <a:close/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4175125" y="3268664"/>
            <a:ext cx="320916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00"/>
                </a:solidFill>
              </a:rPr>
              <a:t>N</a:t>
            </a:r>
            <a:endParaRPr lang="it-IT" altLang="it-IT" sz="2300">
              <a:solidFill>
                <a:srgbClr val="000000"/>
              </a:solidFill>
            </a:endParaRP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5364163" y="3525839"/>
            <a:ext cx="320916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00"/>
                </a:solidFill>
              </a:rPr>
              <a:t>N</a:t>
            </a:r>
            <a:endParaRPr lang="it-IT" altLang="it-IT" sz="2300">
              <a:solidFill>
                <a:srgbClr val="000000"/>
              </a:solidFill>
            </a:endParaRP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5867400" y="4975226"/>
            <a:ext cx="320916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00"/>
                </a:solidFill>
              </a:rPr>
              <a:t>N</a:t>
            </a:r>
            <a:endParaRPr lang="it-IT" altLang="it-IT" sz="2300">
              <a:solidFill>
                <a:srgbClr val="000000"/>
              </a:solidFill>
            </a:endParaRP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3581400" y="5918201"/>
            <a:ext cx="320916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00"/>
                </a:solidFill>
              </a:rPr>
              <a:t>N</a:t>
            </a:r>
            <a:endParaRPr lang="it-IT" altLang="it-IT" sz="2300">
              <a:solidFill>
                <a:srgbClr val="000000"/>
              </a:solidFill>
            </a:endParaRP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2895600" y="5532440"/>
            <a:ext cx="320916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00"/>
                </a:solidFill>
              </a:rPr>
              <a:t>N</a:t>
            </a:r>
            <a:endParaRPr lang="it-IT" altLang="it-IT" sz="2300">
              <a:solidFill>
                <a:srgbClr val="000000"/>
              </a:solidFill>
            </a:endParaRP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2540000" y="4468814"/>
            <a:ext cx="320916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00"/>
                </a:solidFill>
              </a:rPr>
              <a:t>N</a:t>
            </a:r>
            <a:endParaRPr lang="it-IT" altLang="it-IT" sz="2300">
              <a:solidFill>
                <a:srgbClr val="000000"/>
              </a:solidFill>
            </a:endParaRP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2849563" y="3697289"/>
            <a:ext cx="320916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00"/>
                </a:solidFill>
              </a:rPr>
              <a:t>N</a:t>
            </a:r>
            <a:endParaRPr lang="it-IT" altLang="it-IT" sz="2300">
              <a:solidFill>
                <a:srgbClr val="000000"/>
              </a:solidFill>
            </a:endParaRP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3170239" y="3089276"/>
            <a:ext cx="320916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FF0000"/>
                </a:solidFill>
              </a:rPr>
              <a:t>V</a:t>
            </a:r>
            <a:endParaRPr lang="it-IT" altLang="it-IT" sz="2300">
              <a:solidFill>
                <a:srgbClr val="000000"/>
              </a:solidFill>
            </a:endParaRPr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6278563" y="4203701"/>
            <a:ext cx="320916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FF0000"/>
                </a:solidFill>
              </a:rPr>
              <a:t>V</a:t>
            </a:r>
            <a:endParaRPr lang="it-IT" altLang="it-IT" sz="2300">
              <a:solidFill>
                <a:srgbClr val="000000"/>
              </a:solidFill>
            </a:endParaRP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4860925" y="5018090"/>
            <a:ext cx="320916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FF0000"/>
                </a:solidFill>
              </a:rPr>
              <a:t>V</a:t>
            </a:r>
            <a:endParaRPr lang="it-IT" altLang="it-IT" sz="2300">
              <a:solidFill>
                <a:srgbClr val="000000"/>
              </a:solidFill>
            </a:endParaRPr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4906963" y="6218240"/>
            <a:ext cx="320916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FF0000"/>
                </a:solidFill>
              </a:rPr>
              <a:t>V</a:t>
            </a:r>
            <a:endParaRPr lang="it-IT" altLang="it-IT" sz="2300">
              <a:solidFill>
                <a:srgbClr val="000000"/>
              </a:solidFill>
            </a:endParaRP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3810000" y="5275265"/>
            <a:ext cx="320916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FF0000"/>
                </a:solidFill>
              </a:rPr>
              <a:t>V</a:t>
            </a:r>
            <a:endParaRPr lang="it-IT" altLang="it-IT" sz="2300">
              <a:solidFill>
                <a:srgbClr val="000000"/>
              </a:solidFill>
            </a:endParaRPr>
          </a:p>
        </p:txBody>
      </p:sp>
      <p:sp>
        <p:nvSpPr>
          <p:cNvPr id="26641" name="Text Box 17"/>
          <p:cNvSpPr txBox="1">
            <a:spLocks noChangeArrowheads="1"/>
          </p:cNvSpPr>
          <p:nvPr/>
        </p:nvSpPr>
        <p:spPr bwMode="auto">
          <a:xfrm>
            <a:off x="3306763" y="4546601"/>
            <a:ext cx="320916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FF0000"/>
                </a:solidFill>
              </a:rPr>
              <a:t>V</a:t>
            </a:r>
            <a:endParaRPr lang="it-IT" altLang="it-IT" sz="2300">
              <a:solidFill>
                <a:srgbClr val="000000"/>
              </a:solidFill>
            </a:endParaRPr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5181600" y="5789615"/>
            <a:ext cx="320916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00"/>
                </a:solidFill>
              </a:rPr>
              <a:t>N</a:t>
            </a:r>
            <a:endParaRPr lang="it-IT" altLang="it-IT" sz="2300">
              <a:solidFill>
                <a:srgbClr val="000000"/>
              </a:solidFill>
            </a:endParaRPr>
          </a:p>
        </p:txBody>
      </p:sp>
      <p:sp>
        <p:nvSpPr>
          <p:cNvPr id="26643" name="Oval 19"/>
          <p:cNvSpPr>
            <a:spLocks noChangeArrowheads="1"/>
          </p:cNvSpPr>
          <p:nvPr/>
        </p:nvSpPr>
        <p:spPr bwMode="auto">
          <a:xfrm>
            <a:off x="5410202" y="3943353"/>
            <a:ext cx="92075" cy="85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6644" name="Oval 20"/>
          <p:cNvSpPr>
            <a:spLocks noChangeArrowheads="1"/>
          </p:cNvSpPr>
          <p:nvPr/>
        </p:nvSpPr>
        <p:spPr bwMode="auto">
          <a:xfrm>
            <a:off x="4130675" y="3600453"/>
            <a:ext cx="90488" cy="85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6645" name="Oval 21"/>
          <p:cNvSpPr>
            <a:spLocks noChangeArrowheads="1"/>
          </p:cNvSpPr>
          <p:nvPr/>
        </p:nvSpPr>
        <p:spPr bwMode="auto">
          <a:xfrm>
            <a:off x="5775326" y="5057778"/>
            <a:ext cx="92075" cy="85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6646" name="Oval 22"/>
          <p:cNvSpPr>
            <a:spLocks noChangeArrowheads="1"/>
          </p:cNvSpPr>
          <p:nvPr/>
        </p:nvSpPr>
        <p:spPr bwMode="auto">
          <a:xfrm>
            <a:off x="5045075" y="5829303"/>
            <a:ext cx="90488" cy="85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6647" name="Text Box 23"/>
          <p:cNvSpPr txBox="1">
            <a:spLocks noChangeArrowheads="1"/>
          </p:cNvSpPr>
          <p:nvPr/>
        </p:nvSpPr>
        <p:spPr bwMode="auto">
          <a:xfrm>
            <a:off x="5913438" y="171451"/>
            <a:ext cx="3219451" cy="774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>
                <a:solidFill>
                  <a:srgbClr val="FF0000"/>
                </a:solidFill>
              </a:rPr>
              <a:t>Anello di filo elastico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>
                <a:solidFill>
                  <a:srgbClr val="FF0000"/>
                </a:solidFill>
              </a:rPr>
              <a:t>(Acciaio)</a:t>
            </a:r>
            <a:endParaRPr lang="it-IT" altLang="it-IT" sz="2600">
              <a:solidFill>
                <a:srgbClr val="000000"/>
              </a:solidFill>
            </a:endParaRPr>
          </a:p>
        </p:txBody>
      </p:sp>
      <p:grpSp>
        <p:nvGrpSpPr>
          <p:cNvPr id="26648" name="Group 24"/>
          <p:cNvGrpSpPr>
            <a:grpSpLocks/>
          </p:cNvGrpSpPr>
          <p:nvPr/>
        </p:nvGrpSpPr>
        <p:grpSpPr bwMode="auto">
          <a:xfrm>
            <a:off x="6096001" y="2486025"/>
            <a:ext cx="517525" cy="685800"/>
            <a:chOff x="4640" y="2400"/>
            <a:chExt cx="400" cy="669"/>
          </a:xfrm>
        </p:grpSpPr>
        <p:sp>
          <p:nvSpPr>
            <p:cNvPr id="26650" name="Rectangle 25"/>
            <p:cNvSpPr>
              <a:spLocks noChangeArrowheads="1"/>
            </p:cNvSpPr>
            <p:nvPr/>
          </p:nvSpPr>
          <p:spPr bwMode="auto">
            <a:xfrm rot="1093293">
              <a:off x="4944" y="2592"/>
              <a:ext cx="96" cy="48"/>
            </a:xfrm>
            <a:prstGeom prst="rect">
              <a:avLst/>
            </a:prstGeom>
            <a:solidFill>
              <a:srgbClr val="009999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6651" name="Rectangle 26"/>
            <p:cNvSpPr>
              <a:spLocks noChangeArrowheads="1"/>
            </p:cNvSpPr>
            <p:nvPr/>
          </p:nvSpPr>
          <p:spPr bwMode="auto">
            <a:xfrm rot="799580">
              <a:off x="4800" y="2400"/>
              <a:ext cx="48" cy="96"/>
            </a:xfrm>
            <a:prstGeom prst="rect">
              <a:avLst/>
            </a:prstGeom>
            <a:solidFill>
              <a:srgbClr val="CC6600"/>
            </a:solidFill>
            <a:ln w="1905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6652" name="Oval 27"/>
            <p:cNvSpPr>
              <a:spLocks noChangeArrowheads="1"/>
            </p:cNvSpPr>
            <p:nvPr/>
          </p:nvSpPr>
          <p:spPr bwMode="auto">
            <a:xfrm rot="1116584">
              <a:off x="4640" y="2493"/>
              <a:ext cx="96" cy="576"/>
            </a:xfrm>
            <a:prstGeom prst="ellipse">
              <a:avLst/>
            </a:prstGeom>
            <a:solidFill>
              <a:srgbClr val="CC66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6653" name="Rectangle 28"/>
            <p:cNvSpPr>
              <a:spLocks noChangeArrowheads="1"/>
            </p:cNvSpPr>
            <p:nvPr/>
          </p:nvSpPr>
          <p:spPr bwMode="auto">
            <a:xfrm rot="1025030">
              <a:off x="4704" y="2448"/>
              <a:ext cx="288" cy="144"/>
            </a:xfrm>
            <a:prstGeom prst="rect">
              <a:avLst/>
            </a:prstGeom>
            <a:solidFill>
              <a:srgbClr val="009999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sp>
        <p:nvSpPr>
          <p:cNvPr id="26649" name="AutoShape 29"/>
          <p:cNvSpPr>
            <a:spLocks noChangeArrowheads="1"/>
          </p:cNvSpPr>
          <p:nvPr/>
        </p:nvSpPr>
        <p:spPr bwMode="auto">
          <a:xfrm rot="14094251">
            <a:off x="5601494" y="2212183"/>
            <a:ext cx="514350" cy="182563"/>
          </a:xfrm>
          <a:prstGeom prst="rightArrow">
            <a:avLst>
              <a:gd name="adj1" fmla="val 50000"/>
              <a:gd name="adj2" fmla="val 7043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53337" tIns="26668" rIns="53337" bIns="26668" anchor="ctr"/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140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7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56"/>
    </mc:Choice>
    <mc:Fallback xmlns="">
      <p:transition spd="slow" advTm="138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/>
          <p:cNvSpPr txBox="1">
            <a:spLocks noChangeArrowheads="1"/>
          </p:cNvSpPr>
          <p:nvPr/>
        </p:nvSpPr>
        <p:spPr bwMode="auto">
          <a:xfrm>
            <a:off x="1940254" y="513398"/>
            <a:ext cx="8019305" cy="85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 dirty="0">
                <a:solidFill>
                  <a:srgbClr val="FF0000"/>
                </a:solidFill>
              </a:rPr>
              <a:t>In caso contrario, l’onda si distrugge per interferenza 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600" b="1" dirty="0">
                <a:solidFill>
                  <a:srgbClr val="FF0000"/>
                </a:solidFill>
              </a:rPr>
              <a:t>non è più stazionaria</a:t>
            </a:r>
            <a:endParaRPr lang="it-IT" altLang="it-IT" sz="2600" dirty="0">
              <a:solidFill>
                <a:srgbClr val="000000"/>
              </a:solidFill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2425633" y="4320073"/>
            <a:ext cx="3150324" cy="2046287"/>
            <a:chOff x="-5559107" y="882651"/>
            <a:chExt cx="3150326" cy="2046287"/>
          </a:xfrm>
        </p:grpSpPr>
        <p:grpSp>
          <p:nvGrpSpPr>
            <p:cNvPr id="4" name="Gruppo 3"/>
            <p:cNvGrpSpPr/>
            <p:nvPr/>
          </p:nvGrpSpPr>
          <p:grpSpPr>
            <a:xfrm>
              <a:off x="-5559107" y="882651"/>
              <a:ext cx="3150326" cy="2046287"/>
              <a:chOff x="201613" y="782638"/>
              <a:chExt cx="3150326" cy="2046287"/>
            </a:xfrm>
          </p:grpSpPr>
          <p:graphicFrame>
            <p:nvGraphicFramePr>
              <p:cNvPr id="6" name="Object 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01613" y="782638"/>
              <a:ext cx="1927225" cy="20462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6" name="Image" r:id="rId5" imgW="14079774" imgH="14943876" progId="Photoshop.Image.4">
                      <p:embed/>
                    </p:oleObj>
                  </mc:Choice>
                  <mc:Fallback>
                    <p:oleObj name="Image" r:id="rId5" imgW="14079774" imgH="14943876" progId="Photoshop.Image.4">
                      <p:embed/>
                      <p:pic>
                        <p:nvPicPr>
                          <p:cNvPr id="6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1613" y="782638"/>
                            <a:ext cx="1927225" cy="204628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" name="Text Box 15"/>
              <p:cNvSpPr txBox="1">
                <a:spLocks noChangeArrowheads="1"/>
              </p:cNvSpPr>
              <p:nvPr/>
            </p:nvSpPr>
            <p:spPr bwMode="auto">
              <a:xfrm>
                <a:off x="1096962" y="1668463"/>
                <a:ext cx="216720" cy="3924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FF0000"/>
                    </a:solidFill>
                    <a:latin typeface="Arial" charset="0"/>
                  </a:rPr>
                  <a:t>r</a:t>
                </a:r>
              </a:p>
            </p:txBody>
          </p:sp>
          <p:sp>
            <p:nvSpPr>
              <p:cNvPr id="8" name="Text Box 16"/>
              <p:cNvSpPr txBox="1">
                <a:spLocks noChangeArrowheads="1"/>
              </p:cNvSpPr>
              <p:nvPr/>
            </p:nvSpPr>
            <p:spPr bwMode="auto">
              <a:xfrm>
                <a:off x="1831976" y="2108200"/>
                <a:ext cx="1519963" cy="3924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3337" tIns="26668" rIns="53337" bIns="26668">
                <a:spAutoFit/>
              </a:bodyPr>
              <a:lstStyle>
                <a:lvl1pPr defTabSz="5334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334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334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334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334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334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dirty="0">
                    <a:solidFill>
                      <a:srgbClr val="006600"/>
                    </a:solidFill>
                    <a:latin typeface="Arial" charset="0"/>
                  </a:rPr>
                  <a:t>Stazionaria</a:t>
                </a:r>
              </a:p>
            </p:txBody>
          </p:sp>
        </p:grpSp>
        <p:sp>
          <p:nvSpPr>
            <p:cNvPr id="5" name="Oval 6"/>
            <p:cNvSpPr>
              <a:spLocks noChangeArrowheads="1"/>
            </p:cNvSpPr>
            <p:nvPr/>
          </p:nvSpPr>
          <p:spPr bwMode="auto">
            <a:xfrm>
              <a:off x="-5441632" y="1207771"/>
              <a:ext cx="1555750" cy="1371600"/>
            </a:xfrm>
            <a:prstGeom prst="ellips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3985993" y="1829288"/>
            <a:ext cx="5661384" cy="2014537"/>
            <a:chOff x="3362325" y="814388"/>
            <a:chExt cx="5661385" cy="2014537"/>
          </a:xfrm>
        </p:grpSpPr>
        <p:grpSp>
          <p:nvGrpSpPr>
            <p:cNvPr id="10" name="Gruppo 9"/>
            <p:cNvGrpSpPr/>
            <p:nvPr/>
          </p:nvGrpSpPr>
          <p:grpSpPr>
            <a:xfrm>
              <a:off x="3362325" y="814388"/>
              <a:ext cx="2100263" cy="2014537"/>
              <a:chOff x="3362325" y="814388"/>
              <a:chExt cx="2100263" cy="2014537"/>
            </a:xfrm>
          </p:grpSpPr>
          <p:graphicFrame>
            <p:nvGraphicFramePr>
              <p:cNvPr id="15" name="Object 3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362325" y="814388"/>
              <a:ext cx="2100263" cy="201453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7" name="Image" r:id="rId7" imgW="13978115" imgH="13406283" progId="Photoshop.Image.4">
                      <p:embed/>
                    </p:oleObj>
                  </mc:Choice>
                  <mc:Fallback>
                    <p:oleObj name="Image" r:id="rId7" imgW="13978115" imgH="13406283" progId="Photoshop.Image.4">
                      <p:embed/>
                      <p:pic>
                        <p:nvPicPr>
                          <p:cNvPr id="15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62325" y="814388"/>
                            <a:ext cx="2100263" cy="201453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" name="Oval 7"/>
              <p:cNvSpPr>
                <a:spLocks noChangeArrowheads="1"/>
              </p:cNvSpPr>
              <p:nvPr/>
            </p:nvSpPr>
            <p:spPr bwMode="auto">
              <a:xfrm>
                <a:off x="3565525" y="1131888"/>
                <a:ext cx="1646238" cy="1457325"/>
              </a:xfrm>
              <a:prstGeom prst="ellipse">
                <a:avLst/>
              </a:prstGeom>
              <a:noFill/>
              <a:ln w="38100">
                <a:solidFill>
                  <a:srgbClr val="00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" name="AutoShape 12"/>
            <p:cNvSpPr>
              <a:spLocks noChangeArrowheads="1"/>
            </p:cNvSpPr>
            <p:nvPr/>
          </p:nvSpPr>
          <p:spPr bwMode="auto">
            <a:xfrm rot="19320361">
              <a:off x="3992563" y="1208088"/>
              <a:ext cx="163512" cy="222250"/>
            </a:xfrm>
            <a:prstGeom prst="downArrow">
              <a:avLst>
                <a:gd name="adj1" fmla="val 50000"/>
                <a:gd name="adj2" fmla="val 33981"/>
              </a:avLst>
            </a:prstGeom>
            <a:solidFill>
              <a:schemeClr val="accent1"/>
            </a:solidFill>
            <a:ln w="9525">
              <a:solidFill>
                <a:srgbClr val="9933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2" name="AutoShape 13"/>
            <p:cNvSpPr>
              <a:spLocks noChangeArrowheads="1"/>
            </p:cNvSpPr>
            <p:nvPr/>
          </p:nvSpPr>
          <p:spPr bwMode="auto">
            <a:xfrm rot="19231368" flipV="1">
              <a:off x="3910013" y="947738"/>
              <a:ext cx="153987" cy="241300"/>
            </a:xfrm>
            <a:prstGeom prst="downArrow">
              <a:avLst>
                <a:gd name="adj1" fmla="val 50000"/>
                <a:gd name="adj2" fmla="val 39175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5243513" y="976313"/>
              <a:ext cx="3780197" cy="5278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dirty="0">
                  <a:solidFill>
                    <a:srgbClr val="FF0000"/>
                  </a:solidFill>
                  <a:latin typeface="Arial" charset="0"/>
                </a:rPr>
                <a:t>Opposizione di fase: l’onda si</a:t>
              </a:r>
            </a:p>
            <a:p>
              <a:pPr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dirty="0">
                  <a:solidFill>
                    <a:srgbClr val="FF0000"/>
                  </a:solidFill>
                  <a:latin typeface="Arial" charset="0"/>
                </a:rPr>
                <a:t>distrugge</a:t>
              </a:r>
            </a:p>
          </p:txBody>
        </p:sp>
        <p:sp>
          <p:nvSpPr>
            <p:cNvPr id="14" name="Text Box 17"/>
            <p:cNvSpPr txBox="1">
              <a:spLocks noChangeArrowheads="1"/>
            </p:cNvSpPr>
            <p:nvPr/>
          </p:nvSpPr>
          <p:spPr bwMode="auto">
            <a:xfrm>
              <a:off x="5349875" y="2076450"/>
              <a:ext cx="2116279" cy="392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006600"/>
                  </a:solidFill>
                  <a:latin typeface="Arial" charset="0"/>
                </a:rPr>
                <a:t>Non Stazionaria</a:t>
              </a:r>
            </a:p>
          </p:txBody>
        </p:sp>
      </p:grp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8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56"/>
    </mc:Choice>
    <mc:Fallback xmlns="">
      <p:transition spd="slow" advTm="30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4274346" y="1371363"/>
            <a:ext cx="3246437" cy="814388"/>
            <a:chOff x="2999406" y="3523170"/>
            <a:chExt cx="3246437" cy="814388"/>
          </a:xfrm>
        </p:grpSpPr>
        <p:sp>
          <p:nvSpPr>
            <p:cNvPr id="27671" name="Rectangle 23"/>
            <p:cNvSpPr>
              <a:spLocks noChangeArrowheads="1"/>
            </p:cNvSpPr>
            <p:nvPr/>
          </p:nvSpPr>
          <p:spPr bwMode="auto">
            <a:xfrm>
              <a:off x="2999406" y="3523170"/>
              <a:ext cx="3246437" cy="814388"/>
            </a:xfrm>
            <a:prstGeom prst="rect">
              <a:avLst/>
            </a:prstGeom>
            <a:solidFill>
              <a:srgbClr val="000066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7672" name="Text Box 24"/>
            <p:cNvSpPr txBox="1">
              <a:spLocks noChangeArrowheads="1"/>
            </p:cNvSpPr>
            <p:nvPr/>
          </p:nvSpPr>
          <p:spPr bwMode="auto">
            <a:xfrm>
              <a:off x="3190874" y="3551238"/>
              <a:ext cx="926587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u="sng" dirty="0">
                  <a:solidFill>
                    <a:srgbClr val="FFFF99"/>
                  </a:solidFill>
                </a:rPr>
                <a:t>2 </a:t>
              </a:r>
              <a:r>
                <a:rPr lang="it-IT" altLang="it-IT" sz="2300" b="1" u="sng" dirty="0">
                  <a:solidFill>
                    <a:srgbClr val="FFFF99"/>
                  </a:solidFill>
                  <a:latin typeface="Symbol" pitchFamily="18" charset="2"/>
                </a:rPr>
                <a:t>p </a:t>
              </a:r>
              <a:r>
                <a:rPr lang="it-IT" altLang="it-IT" sz="2300" b="1" u="sng" dirty="0">
                  <a:solidFill>
                    <a:srgbClr val="FFFF99"/>
                  </a:solidFill>
                </a:rPr>
                <a:t>r</a:t>
              </a:r>
              <a:r>
                <a:rPr lang="it-IT" altLang="it-IT" sz="2300" b="1" dirty="0">
                  <a:solidFill>
                    <a:srgbClr val="FFFF99"/>
                  </a:solidFill>
                </a:rPr>
                <a:t> </a:t>
              </a:r>
              <a:r>
                <a:rPr lang="it-IT" altLang="it-IT" sz="2300" b="1" baseline="-25000" dirty="0">
                  <a:solidFill>
                    <a:srgbClr val="FFFF99"/>
                  </a:solidFill>
                </a:rPr>
                <a:t>=</a:t>
              </a:r>
              <a:endParaRPr lang="it-IT" altLang="it-IT" sz="2300" b="1" u="sng" baseline="-25000" dirty="0">
                <a:solidFill>
                  <a:srgbClr val="FFFF99"/>
                </a:solidFill>
              </a:endParaRPr>
            </a:p>
          </p:txBody>
        </p:sp>
        <p:sp>
          <p:nvSpPr>
            <p:cNvPr id="27673" name="Text Box 25"/>
            <p:cNvSpPr txBox="1">
              <a:spLocks noChangeArrowheads="1"/>
            </p:cNvSpPr>
            <p:nvPr/>
          </p:nvSpPr>
          <p:spPr bwMode="auto">
            <a:xfrm>
              <a:off x="4012169" y="3659188"/>
              <a:ext cx="2088322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dirty="0">
                  <a:solidFill>
                    <a:srgbClr val="FFFF99"/>
                  </a:solidFill>
                </a:rPr>
                <a:t>n;     2 </a:t>
              </a:r>
              <a:r>
                <a:rPr lang="it-IT" altLang="it-IT" sz="2300" b="1" dirty="0">
                  <a:solidFill>
                    <a:srgbClr val="FFFF99"/>
                  </a:solidFill>
                  <a:latin typeface="Symbol" pitchFamily="18" charset="2"/>
                </a:rPr>
                <a:t>p </a:t>
              </a:r>
              <a:r>
                <a:rPr lang="it-IT" altLang="it-IT" sz="2300" b="1" dirty="0">
                  <a:solidFill>
                    <a:srgbClr val="FFFF99"/>
                  </a:solidFill>
                </a:rPr>
                <a:t>r = n</a:t>
              </a:r>
              <a:r>
                <a:rPr lang="it-IT" altLang="it-IT" sz="2300" b="1" dirty="0">
                  <a:solidFill>
                    <a:srgbClr val="FFFF99"/>
                  </a:solidFill>
                  <a:latin typeface="Symbol" pitchFamily="18" charset="2"/>
                </a:rPr>
                <a:t>l</a:t>
              </a:r>
              <a:endParaRPr lang="it-IT" altLang="it-IT" sz="2300" b="1" dirty="0">
                <a:solidFill>
                  <a:srgbClr val="FFFF99"/>
                </a:solidFill>
              </a:endParaRPr>
            </a:p>
          </p:txBody>
        </p:sp>
        <p:sp>
          <p:nvSpPr>
            <p:cNvPr id="27675" name="Rectangle 27"/>
            <p:cNvSpPr>
              <a:spLocks noChangeArrowheads="1"/>
            </p:cNvSpPr>
            <p:nvPr/>
          </p:nvSpPr>
          <p:spPr bwMode="auto">
            <a:xfrm>
              <a:off x="3425825" y="3844925"/>
              <a:ext cx="269620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dirty="0">
                  <a:solidFill>
                    <a:srgbClr val="FFFF99"/>
                  </a:solidFill>
                  <a:latin typeface="Symbol" pitchFamily="18" charset="2"/>
                </a:rPr>
                <a:t>l</a:t>
              </a:r>
            </a:p>
          </p:txBody>
        </p:sp>
      </p:grpSp>
      <p:sp>
        <p:nvSpPr>
          <p:cNvPr id="27676" name="Text Box 28"/>
          <p:cNvSpPr txBox="1">
            <a:spLocks noChangeArrowheads="1"/>
          </p:cNvSpPr>
          <p:nvPr/>
        </p:nvSpPr>
        <p:spPr bwMode="auto">
          <a:xfrm>
            <a:off x="5446713" y="3703640"/>
            <a:ext cx="276032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FFFF99"/>
                </a:solidFill>
              </a:rPr>
              <a:t>=</a:t>
            </a:r>
          </a:p>
        </p:txBody>
      </p:sp>
      <p:sp>
        <p:nvSpPr>
          <p:cNvPr id="27677" name="Text Box 29"/>
          <p:cNvSpPr txBox="1">
            <a:spLocks noChangeArrowheads="1"/>
          </p:cNvSpPr>
          <p:nvPr/>
        </p:nvSpPr>
        <p:spPr bwMode="auto">
          <a:xfrm>
            <a:off x="1658939" y="2608898"/>
            <a:ext cx="5663724" cy="40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FF0000"/>
                </a:solidFill>
                <a:latin typeface="Arial" charset="0"/>
              </a:rPr>
              <a:t>Sono possibili </a:t>
            </a:r>
            <a:r>
              <a:rPr lang="it-IT" altLang="it-IT" sz="2300" b="1" u="sng" dirty="0">
                <a:solidFill>
                  <a:srgbClr val="FF0000"/>
                </a:solidFill>
                <a:latin typeface="Arial" charset="0"/>
              </a:rPr>
              <a:t>infinite</a:t>
            </a:r>
            <a:r>
              <a:rPr lang="it-IT" altLang="it-IT" sz="2300" b="1" dirty="0">
                <a:solidFill>
                  <a:srgbClr val="FF0000"/>
                </a:solidFill>
                <a:latin typeface="Arial" charset="0"/>
              </a:rPr>
              <a:t> onde stazionarie:</a:t>
            </a:r>
            <a:endParaRPr lang="it-IT" altLang="it-IT" sz="23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2927041" y="3715712"/>
            <a:ext cx="2465360" cy="1839726"/>
            <a:chOff x="1666875" y="4905375"/>
            <a:chExt cx="2465361" cy="1839725"/>
          </a:xfrm>
        </p:grpSpPr>
        <p:graphicFrame>
          <p:nvGraphicFramePr>
            <p:cNvPr id="27652" name="Object 4"/>
            <p:cNvGraphicFramePr>
              <a:graphicFrameLocks noChangeAspect="1"/>
            </p:cNvGraphicFramePr>
            <p:nvPr>
              <p:extLst/>
            </p:nvPr>
          </p:nvGraphicFramePr>
          <p:xfrm>
            <a:off x="1666875" y="4905375"/>
            <a:ext cx="1838325" cy="1731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0" name="Image" r:id="rId5" imgW="13368161" imgH="12593011" progId="Photoshop.Image.4">
                    <p:embed/>
                  </p:oleObj>
                </mc:Choice>
                <mc:Fallback>
                  <p:oleObj name="Image" r:id="rId5" imgW="13368161" imgH="12593011" progId="Photoshop.Image.4">
                    <p:embed/>
                    <p:pic>
                      <p:nvPicPr>
                        <p:cNvPr id="27652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66875" y="4905375"/>
                          <a:ext cx="1838325" cy="17319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656" name="Oval 8"/>
            <p:cNvSpPr>
              <a:spLocks noChangeArrowheads="1"/>
            </p:cNvSpPr>
            <p:nvPr/>
          </p:nvSpPr>
          <p:spPr bwMode="auto">
            <a:xfrm>
              <a:off x="1792288" y="5222875"/>
              <a:ext cx="1554162" cy="1371600"/>
            </a:xfrm>
            <a:prstGeom prst="ellips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7678" name="Text Box 30"/>
            <p:cNvSpPr txBox="1">
              <a:spLocks noChangeArrowheads="1"/>
            </p:cNvSpPr>
            <p:nvPr/>
          </p:nvSpPr>
          <p:spPr bwMode="auto">
            <a:xfrm>
              <a:off x="3346450" y="6337300"/>
              <a:ext cx="785786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0000"/>
                  </a:solidFill>
                  <a:latin typeface="Arial" charset="0"/>
                </a:rPr>
                <a:t>n = 4</a:t>
              </a: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6785619" y="3563312"/>
            <a:ext cx="2511399" cy="1858776"/>
            <a:chOff x="5049838" y="4843463"/>
            <a:chExt cx="2511398" cy="1858775"/>
          </a:xfrm>
        </p:grpSpPr>
        <p:graphicFrame>
          <p:nvGraphicFramePr>
            <p:cNvPr id="27653" name="Object 5"/>
            <p:cNvGraphicFramePr>
              <a:graphicFrameLocks noChangeAspect="1"/>
            </p:cNvGraphicFramePr>
            <p:nvPr>
              <p:extLst/>
            </p:nvPr>
          </p:nvGraphicFramePr>
          <p:xfrm>
            <a:off x="5049838" y="4843463"/>
            <a:ext cx="1798637" cy="1712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1" name="Image" r:id="rId7" imgW="13012354" imgH="12389693" progId="Photoshop.Image.4">
                    <p:embed/>
                  </p:oleObj>
                </mc:Choice>
                <mc:Fallback>
                  <p:oleObj name="Image" r:id="rId7" imgW="13012354" imgH="12389693" progId="Photoshop.Image.4">
                    <p:embed/>
                    <p:pic>
                      <p:nvPicPr>
                        <p:cNvPr id="27653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49838" y="4843463"/>
                          <a:ext cx="1798637" cy="17129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657" name="Oval 9"/>
            <p:cNvSpPr>
              <a:spLocks noChangeArrowheads="1"/>
            </p:cNvSpPr>
            <p:nvPr/>
          </p:nvSpPr>
          <p:spPr bwMode="auto">
            <a:xfrm>
              <a:off x="5175250" y="5137150"/>
              <a:ext cx="1555750" cy="1371600"/>
            </a:xfrm>
            <a:prstGeom prst="ellips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7659" name="Oval 11"/>
            <p:cNvSpPr>
              <a:spLocks noChangeArrowheads="1"/>
            </p:cNvSpPr>
            <p:nvPr/>
          </p:nvSpPr>
          <p:spPr bwMode="auto">
            <a:xfrm>
              <a:off x="5907088" y="5822950"/>
              <a:ext cx="92075" cy="8572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27679" name="Text Box 31"/>
            <p:cNvSpPr txBox="1">
              <a:spLocks noChangeArrowheads="1"/>
            </p:cNvSpPr>
            <p:nvPr/>
          </p:nvSpPr>
          <p:spPr bwMode="auto">
            <a:xfrm>
              <a:off x="6775450" y="6294438"/>
              <a:ext cx="785786" cy="407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0000"/>
                  </a:solidFill>
                  <a:latin typeface="Arial" charset="0"/>
                </a:rPr>
                <a:t>n = 3</a:t>
              </a: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1507332" y="556908"/>
            <a:ext cx="8919973" cy="665947"/>
            <a:chOff x="79375" y="2871788"/>
            <a:chExt cx="8919969" cy="665947"/>
          </a:xfrm>
        </p:grpSpPr>
        <p:sp>
          <p:nvSpPr>
            <p:cNvPr id="27666" name="Text Box 18"/>
            <p:cNvSpPr txBox="1">
              <a:spLocks noChangeArrowheads="1"/>
            </p:cNvSpPr>
            <p:nvPr/>
          </p:nvSpPr>
          <p:spPr bwMode="auto">
            <a:xfrm>
              <a:off x="3292476" y="2871788"/>
              <a:ext cx="2371155" cy="280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6600"/>
                  </a:solidFill>
                  <a:latin typeface="Arial" charset="0"/>
                </a:rPr>
                <a:t>lunghezza d’onda</a:t>
              </a:r>
            </a:p>
          </p:txBody>
        </p:sp>
        <p:sp>
          <p:nvSpPr>
            <p:cNvPr id="27667" name="Text Box 19"/>
            <p:cNvSpPr txBox="1">
              <a:spLocks noChangeArrowheads="1"/>
            </p:cNvSpPr>
            <p:nvPr/>
          </p:nvSpPr>
          <p:spPr bwMode="auto">
            <a:xfrm>
              <a:off x="4254500" y="3160713"/>
              <a:ext cx="255192" cy="377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6600"/>
                  </a:solidFill>
                  <a:latin typeface="Symbol" pitchFamily="18" charset="2"/>
                </a:rPr>
                <a:t>l</a:t>
              </a:r>
            </a:p>
          </p:txBody>
        </p:sp>
        <p:sp>
          <p:nvSpPr>
            <p:cNvPr id="27668" name="Line 20"/>
            <p:cNvSpPr>
              <a:spLocks noChangeShapeType="1"/>
            </p:cNvSpPr>
            <p:nvPr/>
          </p:nvSpPr>
          <p:spPr bwMode="auto">
            <a:xfrm>
              <a:off x="3235325" y="3160713"/>
              <a:ext cx="2468563" cy="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669" name="Text Box 21"/>
            <p:cNvSpPr txBox="1">
              <a:spLocks noChangeArrowheads="1"/>
            </p:cNvSpPr>
            <p:nvPr/>
          </p:nvSpPr>
          <p:spPr bwMode="auto">
            <a:xfrm>
              <a:off x="5932487" y="2968625"/>
              <a:ext cx="3066857" cy="377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6600"/>
                  </a:solidFill>
                  <a:latin typeface="Arial" charset="0"/>
                </a:rPr>
                <a:t>n. intero (n = 1,2,3,4 …)</a:t>
              </a:r>
            </a:p>
          </p:txBody>
        </p:sp>
        <p:sp>
          <p:nvSpPr>
            <p:cNvPr id="27670" name="Text Box 22"/>
            <p:cNvSpPr txBox="1">
              <a:spLocks noChangeArrowheads="1"/>
            </p:cNvSpPr>
            <p:nvPr/>
          </p:nvSpPr>
          <p:spPr bwMode="auto">
            <a:xfrm>
              <a:off x="5703887" y="2971800"/>
              <a:ext cx="261604" cy="377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>
                  <a:solidFill>
                    <a:srgbClr val="006600"/>
                  </a:solidFill>
                </a:rPr>
                <a:t>=</a:t>
              </a:r>
            </a:p>
          </p:txBody>
        </p:sp>
        <p:sp>
          <p:nvSpPr>
            <p:cNvPr id="27681" name="Rectangle 33"/>
            <p:cNvSpPr>
              <a:spLocks noChangeArrowheads="1"/>
            </p:cNvSpPr>
            <p:nvPr/>
          </p:nvSpPr>
          <p:spPr bwMode="auto">
            <a:xfrm>
              <a:off x="79375" y="2928938"/>
              <a:ext cx="3135788" cy="377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337" tIns="26668" rIns="53337" bIns="26668">
              <a:spAutoFit/>
            </a:bodyPr>
            <a:lstStyle>
              <a:lvl1pPr defTabSz="5334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334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334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334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334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334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100" b="1" u="sng" dirty="0">
                  <a:solidFill>
                    <a:srgbClr val="FF0000"/>
                  </a:solidFill>
                  <a:latin typeface="Arial" charset="0"/>
                </a:rPr>
                <a:t>Condizione di stabilità</a:t>
              </a:r>
              <a:r>
                <a:rPr lang="it-IT" altLang="it-IT" sz="2100" b="1" dirty="0">
                  <a:solidFill>
                    <a:srgbClr val="FF0000"/>
                  </a:solidFill>
                  <a:latin typeface="Arial" charset="0"/>
                </a:rPr>
                <a:t> :</a:t>
              </a:r>
            </a:p>
          </p:txBody>
        </p:sp>
      </p:grpSp>
      <p:sp>
        <p:nvSpPr>
          <p:cNvPr id="27658" name="Oval 10"/>
          <p:cNvSpPr>
            <a:spLocks noChangeArrowheads="1"/>
          </p:cNvSpPr>
          <p:nvPr/>
        </p:nvSpPr>
        <p:spPr bwMode="auto">
          <a:xfrm>
            <a:off x="3829526" y="4676142"/>
            <a:ext cx="92075" cy="857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7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19"/>
    </mc:Choice>
    <mc:Fallback xmlns="">
      <p:transition spd="slow" advTm="63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Line 2"/>
          <p:cNvSpPr>
            <a:spLocks noChangeShapeType="1"/>
          </p:cNvSpPr>
          <p:nvPr/>
        </p:nvSpPr>
        <p:spPr bwMode="auto">
          <a:xfrm>
            <a:off x="5311775" y="1243014"/>
            <a:ext cx="0" cy="5529262"/>
          </a:xfrm>
          <a:prstGeom prst="line">
            <a:avLst/>
          </a:prstGeom>
          <a:noFill/>
          <a:ln w="7620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748" name="Oval 3"/>
          <p:cNvSpPr>
            <a:spLocks noChangeArrowheads="1"/>
          </p:cNvSpPr>
          <p:nvPr/>
        </p:nvSpPr>
        <p:spPr bwMode="auto">
          <a:xfrm>
            <a:off x="2873375" y="557214"/>
            <a:ext cx="827088" cy="771525"/>
          </a:xfrm>
          <a:prstGeom prst="ellipse">
            <a:avLst/>
          </a:prstGeom>
          <a:noFill/>
          <a:ln w="3810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pSp>
        <p:nvGrpSpPr>
          <p:cNvPr id="31749" name="Group 4"/>
          <p:cNvGrpSpPr>
            <a:grpSpLocks/>
          </p:cNvGrpSpPr>
          <p:nvPr/>
        </p:nvGrpSpPr>
        <p:grpSpPr bwMode="auto">
          <a:xfrm>
            <a:off x="7185025" y="385763"/>
            <a:ext cx="914400" cy="857250"/>
            <a:chOff x="6288" y="816"/>
            <a:chExt cx="672" cy="624"/>
          </a:xfrm>
        </p:grpSpPr>
        <p:sp>
          <p:nvSpPr>
            <p:cNvPr id="31766" name="Oval 5"/>
            <p:cNvSpPr>
              <a:spLocks noChangeArrowheads="1"/>
            </p:cNvSpPr>
            <p:nvPr/>
          </p:nvSpPr>
          <p:spPr bwMode="auto">
            <a:xfrm>
              <a:off x="6288" y="816"/>
              <a:ext cx="672" cy="624"/>
            </a:xfrm>
            <a:prstGeom prst="ellipse">
              <a:avLst/>
            </a:prstGeom>
            <a:solidFill>
              <a:srgbClr val="FFFFCC"/>
            </a:solidFill>
            <a:ln w="28575">
              <a:solidFill>
                <a:srgbClr val="FFFF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767" name="Oval 6"/>
            <p:cNvSpPr>
              <a:spLocks noChangeArrowheads="1"/>
            </p:cNvSpPr>
            <p:nvPr/>
          </p:nvSpPr>
          <p:spPr bwMode="auto">
            <a:xfrm>
              <a:off x="6336" y="864"/>
              <a:ext cx="576" cy="52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768" name="Oval 7"/>
            <p:cNvSpPr>
              <a:spLocks noChangeArrowheads="1"/>
            </p:cNvSpPr>
            <p:nvPr/>
          </p:nvSpPr>
          <p:spPr bwMode="auto">
            <a:xfrm>
              <a:off x="6384" y="912"/>
              <a:ext cx="480" cy="43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769" name="Oval 8"/>
            <p:cNvSpPr>
              <a:spLocks noChangeArrowheads="1"/>
            </p:cNvSpPr>
            <p:nvPr/>
          </p:nvSpPr>
          <p:spPr bwMode="auto">
            <a:xfrm>
              <a:off x="6432" y="960"/>
              <a:ext cx="384" cy="33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770" name="Oval 9"/>
            <p:cNvSpPr>
              <a:spLocks noChangeArrowheads="1"/>
            </p:cNvSpPr>
            <p:nvPr/>
          </p:nvSpPr>
          <p:spPr bwMode="auto">
            <a:xfrm>
              <a:off x="6528" y="1008"/>
              <a:ext cx="192" cy="19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771" name="Oval 10"/>
            <p:cNvSpPr>
              <a:spLocks noChangeArrowheads="1"/>
            </p:cNvSpPr>
            <p:nvPr/>
          </p:nvSpPr>
          <p:spPr bwMode="auto">
            <a:xfrm>
              <a:off x="6480" y="1008"/>
              <a:ext cx="288" cy="2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772" name="Oval 11"/>
            <p:cNvSpPr>
              <a:spLocks noChangeArrowheads="1"/>
            </p:cNvSpPr>
            <p:nvPr/>
          </p:nvSpPr>
          <p:spPr bwMode="auto">
            <a:xfrm>
              <a:off x="6576" y="129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773" name="Oval 12"/>
            <p:cNvSpPr>
              <a:spLocks noChangeArrowheads="1"/>
            </p:cNvSpPr>
            <p:nvPr/>
          </p:nvSpPr>
          <p:spPr bwMode="auto">
            <a:xfrm>
              <a:off x="6672" y="124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774" name="Oval 13"/>
            <p:cNvSpPr>
              <a:spLocks noChangeArrowheads="1"/>
            </p:cNvSpPr>
            <p:nvPr/>
          </p:nvSpPr>
          <p:spPr bwMode="auto">
            <a:xfrm>
              <a:off x="6768" y="110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775" name="Oval 14"/>
            <p:cNvSpPr>
              <a:spLocks noChangeArrowheads="1"/>
            </p:cNvSpPr>
            <p:nvPr/>
          </p:nvSpPr>
          <p:spPr bwMode="auto">
            <a:xfrm>
              <a:off x="6816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776" name="Oval 15"/>
            <p:cNvSpPr>
              <a:spLocks noChangeArrowheads="1"/>
            </p:cNvSpPr>
            <p:nvPr/>
          </p:nvSpPr>
          <p:spPr bwMode="auto">
            <a:xfrm>
              <a:off x="6432" y="120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777" name="Oval 16"/>
            <p:cNvSpPr>
              <a:spLocks noChangeArrowheads="1"/>
            </p:cNvSpPr>
            <p:nvPr/>
          </p:nvSpPr>
          <p:spPr bwMode="auto">
            <a:xfrm>
              <a:off x="6576" y="105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778" name="Oval 17"/>
            <p:cNvSpPr>
              <a:spLocks noChangeArrowheads="1"/>
            </p:cNvSpPr>
            <p:nvPr/>
          </p:nvSpPr>
          <p:spPr bwMode="auto">
            <a:xfrm>
              <a:off x="6528" y="91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779" name="Oval 18"/>
            <p:cNvSpPr>
              <a:spLocks noChangeArrowheads="1"/>
            </p:cNvSpPr>
            <p:nvPr/>
          </p:nvSpPr>
          <p:spPr bwMode="auto">
            <a:xfrm>
              <a:off x="6384" y="105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780" name="Oval 19"/>
            <p:cNvSpPr>
              <a:spLocks noChangeArrowheads="1"/>
            </p:cNvSpPr>
            <p:nvPr/>
          </p:nvSpPr>
          <p:spPr bwMode="auto">
            <a:xfrm>
              <a:off x="6720" y="96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781" name="Oval 20"/>
            <p:cNvSpPr>
              <a:spLocks noChangeArrowheads="1"/>
            </p:cNvSpPr>
            <p:nvPr/>
          </p:nvSpPr>
          <p:spPr bwMode="auto">
            <a:xfrm>
              <a:off x="6864" y="100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782" name="Oval 21"/>
            <p:cNvSpPr>
              <a:spLocks noChangeArrowheads="1"/>
            </p:cNvSpPr>
            <p:nvPr/>
          </p:nvSpPr>
          <p:spPr bwMode="auto">
            <a:xfrm>
              <a:off x="6624" y="86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783" name="Oval 22"/>
            <p:cNvSpPr>
              <a:spLocks noChangeArrowheads="1"/>
            </p:cNvSpPr>
            <p:nvPr/>
          </p:nvSpPr>
          <p:spPr bwMode="auto">
            <a:xfrm>
              <a:off x="6384" y="912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784" name="Oval 23"/>
            <p:cNvSpPr>
              <a:spLocks noChangeArrowheads="1"/>
            </p:cNvSpPr>
            <p:nvPr/>
          </p:nvSpPr>
          <p:spPr bwMode="auto">
            <a:xfrm>
              <a:off x="6336" y="1248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785" name="Oval 24"/>
            <p:cNvSpPr>
              <a:spLocks noChangeArrowheads="1"/>
            </p:cNvSpPr>
            <p:nvPr/>
          </p:nvSpPr>
          <p:spPr bwMode="auto">
            <a:xfrm>
              <a:off x="6720" y="129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786" name="Oval 25"/>
            <p:cNvSpPr>
              <a:spLocks noChangeArrowheads="1"/>
            </p:cNvSpPr>
            <p:nvPr/>
          </p:nvSpPr>
          <p:spPr bwMode="auto">
            <a:xfrm>
              <a:off x="6624" y="110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787" name="Oval 26"/>
            <p:cNvSpPr>
              <a:spLocks noChangeArrowheads="1"/>
            </p:cNvSpPr>
            <p:nvPr/>
          </p:nvSpPr>
          <p:spPr bwMode="auto">
            <a:xfrm>
              <a:off x="6432" y="1296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788" name="Oval 27"/>
            <p:cNvSpPr>
              <a:spLocks noChangeArrowheads="1"/>
            </p:cNvSpPr>
            <p:nvPr/>
          </p:nvSpPr>
          <p:spPr bwMode="auto">
            <a:xfrm>
              <a:off x="6480" y="110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1789" name="Oval 28"/>
            <p:cNvSpPr>
              <a:spLocks noChangeArrowheads="1"/>
            </p:cNvSpPr>
            <p:nvPr/>
          </p:nvSpPr>
          <p:spPr bwMode="auto">
            <a:xfrm>
              <a:off x="6768" y="864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sp>
        <p:nvSpPr>
          <p:cNvPr id="31750" name="Line 29"/>
          <p:cNvSpPr>
            <a:spLocks noChangeShapeType="1"/>
          </p:cNvSpPr>
          <p:nvPr/>
        </p:nvSpPr>
        <p:spPr bwMode="auto">
          <a:xfrm flipH="1" flipV="1">
            <a:off x="2830523" y="428633"/>
            <a:ext cx="58737" cy="593725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751" name="Line 30"/>
          <p:cNvSpPr>
            <a:spLocks noChangeShapeType="1"/>
          </p:cNvSpPr>
          <p:nvPr/>
        </p:nvSpPr>
        <p:spPr bwMode="auto">
          <a:xfrm flipV="1">
            <a:off x="2873378" y="728665"/>
            <a:ext cx="414339" cy="177800"/>
          </a:xfrm>
          <a:prstGeom prst="line">
            <a:avLst/>
          </a:prstGeom>
          <a:noFill/>
          <a:ln w="38100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752" name="Oval 31"/>
          <p:cNvSpPr>
            <a:spLocks noChangeArrowheads="1"/>
          </p:cNvSpPr>
          <p:nvPr/>
        </p:nvSpPr>
        <p:spPr bwMode="auto">
          <a:xfrm>
            <a:off x="2830523" y="857250"/>
            <a:ext cx="58737" cy="58738"/>
          </a:xfrm>
          <a:prstGeom prst="ellipse">
            <a:avLst/>
          </a:prstGeom>
          <a:solidFill>
            <a:srgbClr val="FFFFCC"/>
          </a:solidFill>
          <a:ln w="9525">
            <a:solidFill>
              <a:srgbClr val="FFFF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1753" name="Text Box 32"/>
          <p:cNvSpPr txBox="1">
            <a:spLocks noChangeArrowheads="1"/>
          </p:cNvSpPr>
          <p:nvPr/>
        </p:nvSpPr>
        <p:spPr bwMode="auto">
          <a:xfrm>
            <a:off x="1638302" y="1658938"/>
            <a:ext cx="3448051" cy="228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dirty="0">
                <a:solidFill>
                  <a:srgbClr val="CCFF99"/>
                </a:solidFill>
                <a:latin typeface="Arial" charset="0"/>
              </a:rPr>
              <a:t>Particella che ruota </a:t>
            </a:r>
            <a:r>
              <a:rPr lang="it-IT" altLang="it-IT" sz="1800" dirty="0" smtClean="0">
                <a:solidFill>
                  <a:srgbClr val="CCFF99"/>
                </a:solidFill>
                <a:latin typeface="Arial" charset="0"/>
              </a:rPr>
              <a:t>intorno </a:t>
            </a:r>
            <a:r>
              <a:rPr lang="it-IT" altLang="it-IT" sz="1800" dirty="0">
                <a:solidFill>
                  <a:srgbClr val="CCFF99"/>
                </a:solidFill>
                <a:latin typeface="Arial" charset="0"/>
              </a:rPr>
              <a:t>al nucleo alla distanza r</a:t>
            </a:r>
            <a:r>
              <a:rPr lang="it-IT" altLang="it-IT" sz="1800" baseline="-25000" dirty="0">
                <a:solidFill>
                  <a:srgbClr val="CCFF99"/>
                </a:solidFill>
                <a:latin typeface="Arial" charset="0"/>
              </a:rPr>
              <a:t>0</a:t>
            </a:r>
            <a:r>
              <a:rPr lang="it-IT" altLang="it-IT" sz="1800" dirty="0">
                <a:solidFill>
                  <a:srgbClr val="CCFF99"/>
                </a:solidFill>
                <a:latin typeface="Arial" charset="0"/>
              </a:rPr>
              <a:t>, con  velocità v. Incompatibile con: principio di indeterminazione  e con  l’elettrodinamica classica (perché sull’orbita privilegiata l’elettrone non irradia?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5436462" y="1253141"/>
            <a:ext cx="4968875" cy="3071687"/>
            <a:chOff x="3912461" y="1253133"/>
            <a:chExt cx="4968875" cy="3071687"/>
          </a:xfrm>
        </p:grpSpPr>
        <p:sp>
          <p:nvSpPr>
            <p:cNvPr id="31746" name="Text Box 33"/>
            <p:cNvSpPr txBox="1">
              <a:spLocks noChangeArrowheads="1"/>
            </p:cNvSpPr>
            <p:nvPr/>
          </p:nvSpPr>
          <p:spPr bwMode="auto">
            <a:xfrm>
              <a:off x="3912461" y="1253133"/>
              <a:ext cx="4968875" cy="3071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191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191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191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191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191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dirty="0">
                  <a:solidFill>
                    <a:srgbClr val="CCFF99"/>
                  </a:solidFill>
                  <a:latin typeface="Arial" charset="0"/>
                </a:rPr>
                <a:t>Onda elettronica sferica,</a:t>
              </a:r>
            </a:p>
            <a:p>
              <a:pPr algn="just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dirty="0">
                  <a:solidFill>
                    <a:srgbClr val="CCFF99"/>
                  </a:solidFill>
                  <a:latin typeface="Arial" charset="0"/>
                </a:rPr>
                <a:t>stazionaria, deve essere allora:</a:t>
              </a:r>
            </a:p>
            <a:p>
              <a:pPr algn="just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dirty="0">
                  <a:solidFill>
                    <a:srgbClr val="CCFF99"/>
                  </a:solidFill>
                  <a:latin typeface="Arial" charset="0"/>
                </a:rPr>
                <a:t>                    </a:t>
              </a:r>
              <a:r>
                <a:rPr lang="it-IT" altLang="it-IT" sz="1800" b="1" dirty="0">
                  <a:solidFill>
                    <a:srgbClr val="CCFF99"/>
                  </a:solidFill>
                  <a:latin typeface="Arial" charset="0"/>
                </a:rPr>
                <a:t>2</a:t>
              </a:r>
              <a:r>
                <a:rPr lang="it-IT" altLang="it-IT" sz="1800" b="1" dirty="0">
                  <a:solidFill>
                    <a:srgbClr val="CCFF99"/>
                  </a:solidFill>
                  <a:latin typeface="Symbol" pitchFamily="18" charset="2"/>
                </a:rPr>
                <a:t>p</a:t>
              </a:r>
              <a:r>
                <a:rPr lang="it-IT" altLang="it-IT" sz="1800" b="1" dirty="0">
                  <a:solidFill>
                    <a:srgbClr val="CCFF99"/>
                  </a:solidFill>
                </a:rPr>
                <a:t>r = </a:t>
              </a:r>
              <a:r>
                <a:rPr lang="it-IT" altLang="it-IT" sz="1800" b="1" dirty="0">
                  <a:solidFill>
                    <a:srgbClr val="CCFF99"/>
                  </a:solidFill>
                  <a:latin typeface="Arial" charset="0"/>
                </a:rPr>
                <a:t>n</a:t>
              </a:r>
              <a:r>
                <a:rPr lang="it-IT" altLang="it-IT" sz="1800" b="1" dirty="0">
                  <a:solidFill>
                    <a:srgbClr val="CCFF99"/>
                  </a:solidFill>
                  <a:latin typeface="Symbol" pitchFamily="18" charset="2"/>
                </a:rPr>
                <a:t>l</a:t>
              </a:r>
              <a:endParaRPr lang="it-IT" altLang="it-IT" sz="1800" b="1" dirty="0">
                <a:solidFill>
                  <a:srgbClr val="CCFF99"/>
                </a:solidFill>
              </a:endParaRPr>
            </a:p>
            <a:p>
              <a:pPr algn="just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800" dirty="0">
                <a:solidFill>
                  <a:srgbClr val="CCFF99"/>
                </a:solidFill>
                <a:latin typeface="Arial" charset="0"/>
              </a:endParaRPr>
            </a:p>
            <a:p>
              <a:pPr algn="just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dirty="0">
                  <a:solidFill>
                    <a:srgbClr val="CCFF99"/>
                  </a:solidFill>
                  <a:latin typeface="Arial" charset="0"/>
                </a:rPr>
                <a:t>Ma</a:t>
              </a:r>
              <a:r>
                <a:rPr lang="it-IT" altLang="it-IT" sz="1800" dirty="0">
                  <a:solidFill>
                    <a:srgbClr val="CCFF99"/>
                  </a:solidFill>
                </a:rPr>
                <a:t>        </a:t>
              </a:r>
              <a:r>
                <a:rPr lang="it-IT" altLang="it-IT" sz="1800" b="1" dirty="0">
                  <a:solidFill>
                    <a:srgbClr val="CCFF99"/>
                  </a:solidFill>
                  <a:latin typeface="Symbol" pitchFamily="18" charset="2"/>
                </a:rPr>
                <a:t>l</a:t>
              </a:r>
              <a:r>
                <a:rPr lang="it-IT" altLang="it-IT" sz="1800" dirty="0">
                  <a:solidFill>
                    <a:srgbClr val="CCFF99"/>
                  </a:solidFill>
                </a:rPr>
                <a:t> =           	,	</a:t>
              </a:r>
              <a:r>
                <a:rPr lang="it-IT" altLang="it-IT" sz="1800" dirty="0">
                  <a:solidFill>
                    <a:srgbClr val="CCFF99"/>
                  </a:solidFill>
                  <a:latin typeface="Arial" charset="0"/>
                </a:rPr>
                <a:t>per cui</a:t>
              </a:r>
              <a:endParaRPr lang="it-IT" altLang="it-IT" sz="1800" dirty="0">
                <a:solidFill>
                  <a:srgbClr val="CCFF99"/>
                </a:solidFill>
              </a:endParaRPr>
            </a:p>
            <a:p>
              <a:pPr algn="just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800" b="1" dirty="0">
                <a:solidFill>
                  <a:srgbClr val="CCFF99"/>
                </a:solidFill>
                <a:latin typeface="Arial" charset="0"/>
              </a:endParaRPr>
            </a:p>
            <a:p>
              <a:pPr algn="just" eaLnBrk="0" fontAlgn="base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 dirty="0">
                  <a:solidFill>
                    <a:srgbClr val="CCFF99"/>
                  </a:solidFill>
                  <a:latin typeface="Arial" charset="0"/>
                </a:rPr>
                <a:t>2</a:t>
              </a:r>
              <a:r>
                <a:rPr lang="it-IT" altLang="it-IT" sz="1800" b="1" dirty="0">
                  <a:solidFill>
                    <a:srgbClr val="CCFF99"/>
                  </a:solidFill>
                  <a:latin typeface="Symbol" pitchFamily="18" charset="2"/>
                </a:rPr>
                <a:t>p</a:t>
              </a:r>
              <a:r>
                <a:rPr lang="it-IT" altLang="it-IT" sz="1800" b="1" dirty="0">
                  <a:solidFill>
                    <a:srgbClr val="CCFF99"/>
                  </a:solidFill>
                  <a:latin typeface="Arial" charset="0"/>
                </a:rPr>
                <a:t>r </a:t>
              </a:r>
              <a:r>
                <a:rPr lang="it-IT" altLang="it-IT" sz="1800" dirty="0">
                  <a:solidFill>
                    <a:srgbClr val="CCFF99"/>
                  </a:solidFill>
                  <a:latin typeface="Arial" charset="0"/>
                </a:rPr>
                <a:t> = </a:t>
              </a:r>
              <a:r>
                <a:rPr lang="it-IT" altLang="it-IT" sz="1800" b="1" dirty="0">
                  <a:solidFill>
                    <a:srgbClr val="CCFF99"/>
                  </a:solidFill>
                  <a:latin typeface="Arial" charset="0"/>
                </a:rPr>
                <a:t>n</a:t>
              </a:r>
              <a:endParaRPr lang="it-IT" altLang="it-IT" sz="1800" dirty="0">
                <a:solidFill>
                  <a:srgbClr val="CCFF99"/>
                </a:solidFill>
              </a:endParaRPr>
            </a:p>
            <a:p>
              <a:pPr algn="just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800" b="1" dirty="0">
                <a:solidFill>
                  <a:srgbClr val="CCFF99"/>
                </a:solidFill>
                <a:latin typeface="Arial" charset="0"/>
              </a:endParaRPr>
            </a:p>
            <a:p>
              <a:pPr algn="just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 dirty="0" err="1">
                  <a:solidFill>
                    <a:srgbClr val="CCFF99"/>
                  </a:solidFill>
                  <a:latin typeface="Arial" charset="0"/>
                </a:rPr>
                <a:t>mVr</a:t>
              </a:r>
              <a:r>
                <a:rPr lang="it-IT" altLang="it-IT" sz="1800" b="1" dirty="0">
                  <a:solidFill>
                    <a:srgbClr val="CCFF99"/>
                  </a:solidFill>
                  <a:latin typeface="Arial" charset="0"/>
                </a:rPr>
                <a:t> = n</a:t>
              </a:r>
              <a:r>
                <a:rPr lang="it-IT" altLang="it-IT" sz="1800" dirty="0">
                  <a:solidFill>
                    <a:srgbClr val="CCFF99"/>
                  </a:solidFill>
                  <a:latin typeface="Arial" charset="0"/>
                </a:rPr>
                <a:t>            (</a:t>
              </a:r>
              <a:r>
                <a:rPr lang="it-IT" altLang="it-IT" sz="1800" b="1" u="sng" dirty="0">
                  <a:solidFill>
                    <a:srgbClr val="CCFF99"/>
                  </a:solidFill>
                  <a:latin typeface="Arial" charset="0"/>
                </a:rPr>
                <a:t>condizione di stazionarietà</a:t>
              </a:r>
              <a:r>
                <a:rPr lang="it-IT" altLang="it-IT" sz="1800" dirty="0">
                  <a:solidFill>
                    <a:srgbClr val="CCFF99"/>
                  </a:solidFill>
                  <a:latin typeface="Arial" charset="0"/>
                </a:rPr>
                <a:t>)</a:t>
              </a:r>
            </a:p>
            <a:p>
              <a:pPr algn="just" eaLnBrk="0" fontAlgn="base" hangingPunct="0">
                <a:lnSpc>
                  <a:spcPct val="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800" dirty="0">
                <a:solidFill>
                  <a:srgbClr val="CCFF99"/>
                </a:solidFill>
                <a:latin typeface="Arial" charset="0"/>
              </a:endParaRPr>
            </a:p>
            <a:p>
              <a:pPr algn="just" eaLnBrk="0" fontAlgn="base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1800" dirty="0">
                <a:solidFill>
                  <a:srgbClr val="CCFF99"/>
                </a:solidFill>
                <a:latin typeface="Arial" charset="0"/>
              </a:endParaRPr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5516563" y="2273300"/>
              <a:ext cx="515058" cy="715775"/>
              <a:chOff x="5516563" y="2273300"/>
              <a:chExt cx="515058" cy="715775"/>
            </a:xfrm>
          </p:grpSpPr>
          <p:sp>
            <p:nvSpPr>
              <p:cNvPr id="31755" name="Line 35"/>
              <p:cNvSpPr>
                <a:spLocks noChangeShapeType="1"/>
              </p:cNvSpPr>
              <p:nvPr/>
            </p:nvSpPr>
            <p:spPr bwMode="auto">
              <a:xfrm>
                <a:off x="5516563" y="2620963"/>
                <a:ext cx="488950" cy="12700"/>
              </a:xfrm>
              <a:prstGeom prst="line">
                <a:avLst/>
              </a:prstGeom>
              <a:noFill/>
              <a:ln w="9525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754" name="Text Box 34"/>
              <p:cNvSpPr txBox="1">
                <a:spLocks noChangeArrowheads="1"/>
              </p:cNvSpPr>
              <p:nvPr/>
            </p:nvSpPr>
            <p:spPr bwMode="auto">
              <a:xfrm>
                <a:off x="5614988" y="2273300"/>
                <a:ext cx="261892" cy="3601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b="1" dirty="0">
                    <a:solidFill>
                      <a:srgbClr val="CCFF99"/>
                    </a:solidFill>
                    <a:latin typeface="Arial" charset="0"/>
                  </a:rPr>
                  <a:t>h</a:t>
                </a:r>
                <a:endParaRPr lang="it-IT" altLang="it-IT" sz="2000" b="1" dirty="0">
                  <a:solidFill>
                    <a:srgbClr val="CCFF99"/>
                  </a:solidFill>
                </a:endParaRPr>
              </a:p>
            </p:txBody>
          </p:sp>
          <p:sp>
            <p:nvSpPr>
              <p:cNvPr id="31756" name="Text Box 36"/>
              <p:cNvSpPr txBox="1">
                <a:spLocks noChangeArrowheads="1"/>
              </p:cNvSpPr>
              <p:nvPr/>
            </p:nvSpPr>
            <p:spPr bwMode="auto">
              <a:xfrm>
                <a:off x="5527675" y="2628900"/>
                <a:ext cx="503946" cy="3601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b="1">
                    <a:solidFill>
                      <a:srgbClr val="CCFF99"/>
                    </a:solidFill>
                    <a:latin typeface="Arial" charset="0"/>
                  </a:rPr>
                  <a:t>mV</a:t>
                </a:r>
                <a:endParaRPr lang="it-IT" altLang="it-IT" sz="2000" b="1">
                  <a:solidFill>
                    <a:srgbClr val="CCFF99"/>
                  </a:solidFill>
                </a:endParaRPr>
              </a:p>
            </p:txBody>
          </p:sp>
        </p:grpSp>
        <p:grpSp>
          <p:nvGrpSpPr>
            <p:cNvPr id="6" name="Gruppo 5"/>
            <p:cNvGrpSpPr/>
            <p:nvPr/>
          </p:nvGrpSpPr>
          <p:grpSpPr>
            <a:xfrm>
              <a:off x="5006975" y="2819400"/>
              <a:ext cx="566738" cy="703075"/>
              <a:chOff x="5006975" y="2819400"/>
              <a:chExt cx="566738" cy="703075"/>
            </a:xfrm>
          </p:grpSpPr>
          <p:sp>
            <p:nvSpPr>
              <p:cNvPr id="31758" name="Line 38"/>
              <p:cNvSpPr>
                <a:spLocks noChangeShapeType="1"/>
              </p:cNvSpPr>
              <p:nvPr/>
            </p:nvSpPr>
            <p:spPr bwMode="auto">
              <a:xfrm>
                <a:off x="5006975" y="3160713"/>
                <a:ext cx="566738" cy="1587"/>
              </a:xfrm>
              <a:prstGeom prst="line">
                <a:avLst/>
              </a:prstGeom>
              <a:noFill/>
              <a:ln w="9525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757" name="Text Box 37"/>
              <p:cNvSpPr txBox="1">
                <a:spLocks noChangeArrowheads="1"/>
              </p:cNvSpPr>
              <p:nvPr/>
            </p:nvSpPr>
            <p:spPr bwMode="auto">
              <a:xfrm>
                <a:off x="5172075" y="2819400"/>
                <a:ext cx="261892" cy="3601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b="1">
                    <a:solidFill>
                      <a:srgbClr val="CCFF99"/>
                    </a:solidFill>
                    <a:latin typeface="Arial" charset="0"/>
                  </a:rPr>
                  <a:t>h</a:t>
                </a:r>
                <a:endParaRPr lang="it-IT" altLang="it-IT" sz="2000" b="1">
                  <a:solidFill>
                    <a:srgbClr val="CCFF99"/>
                  </a:solidFill>
                </a:endParaRPr>
              </a:p>
            </p:txBody>
          </p:sp>
          <p:sp>
            <p:nvSpPr>
              <p:cNvPr id="31759" name="Text Box 39"/>
              <p:cNvSpPr txBox="1">
                <a:spLocks noChangeArrowheads="1"/>
              </p:cNvSpPr>
              <p:nvPr/>
            </p:nvSpPr>
            <p:spPr bwMode="auto">
              <a:xfrm>
                <a:off x="5006975" y="3162300"/>
                <a:ext cx="503946" cy="3601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b="1">
                    <a:solidFill>
                      <a:srgbClr val="CCFF99"/>
                    </a:solidFill>
                    <a:latin typeface="Arial" charset="0"/>
                  </a:rPr>
                  <a:t>mV</a:t>
                </a:r>
                <a:endParaRPr lang="it-IT" altLang="it-IT" sz="2000" b="1">
                  <a:solidFill>
                    <a:srgbClr val="CCFF99"/>
                  </a:solidFill>
                </a:endParaRPr>
              </a:p>
            </p:txBody>
          </p:sp>
        </p:grpSp>
        <p:grpSp>
          <p:nvGrpSpPr>
            <p:cNvPr id="7" name="Gruppo 6"/>
            <p:cNvGrpSpPr/>
            <p:nvPr/>
          </p:nvGrpSpPr>
          <p:grpSpPr>
            <a:xfrm>
              <a:off x="4968875" y="3500438"/>
              <a:ext cx="522288" cy="723712"/>
              <a:chOff x="4968875" y="3500438"/>
              <a:chExt cx="522288" cy="723712"/>
            </a:xfrm>
          </p:grpSpPr>
          <p:sp>
            <p:nvSpPr>
              <p:cNvPr id="31761" name="Line 41"/>
              <p:cNvSpPr>
                <a:spLocks noChangeShapeType="1"/>
              </p:cNvSpPr>
              <p:nvPr/>
            </p:nvSpPr>
            <p:spPr bwMode="auto">
              <a:xfrm>
                <a:off x="4968875" y="3822700"/>
                <a:ext cx="522288" cy="1588"/>
              </a:xfrm>
              <a:prstGeom prst="line">
                <a:avLst/>
              </a:prstGeom>
              <a:noFill/>
              <a:ln w="9525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760" name="Text Box 40"/>
              <p:cNvSpPr txBox="1">
                <a:spLocks noChangeArrowheads="1"/>
              </p:cNvSpPr>
              <p:nvPr/>
            </p:nvSpPr>
            <p:spPr bwMode="auto">
              <a:xfrm>
                <a:off x="5076826" y="3500438"/>
                <a:ext cx="261892" cy="3601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b="1">
                    <a:solidFill>
                      <a:srgbClr val="CCFF99"/>
                    </a:solidFill>
                    <a:latin typeface="Arial" charset="0"/>
                  </a:rPr>
                  <a:t>h</a:t>
                </a:r>
                <a:endParaRPr lang="it-IT" altLang="it-IT" sz="2000" b="1">
                  <a:solidFill>
                    <a:srgbClr val="CCFF99"/>
                  </a:solidFill>
                </a:endParaRPr>
              </a:p>
            </p:txBody>
          </p:sp>
          <p:sp>
            <p:nvSpPr>
              <p:cNvPr id="31762" name="Text Box 42"/>
              <p:cNvSpPr txBox="1">
                <a:spLocks noChangeArrowheads="1"/>
              </p:cNvSpPr>
              <p:nvPr/>
            </p:nvSpPr>
            <p:spPr bwMode="auto">
              <a:xfrm>
                <a:off x="5006975" y="3863975"/>
                <a:ext cx="388530" cy="3601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1911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1911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1911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1911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1911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b="1">
                    <a:solidFill>
                      <a:srgbClr val="CCFF99"/>
                    </a:solidFill>
                    <a:latin typeface="Arial" charset="0"/>
                  </a:rPr>
                  <a:t>2</a:t>
                </a:r>
                <a:r>
                  <a:rPr lang="it-IT" altLang="it-IT" sz="2000" b="1">
                    <a:solidFill>
                      <a:srgbClr val="CCFF99"/>
                    </a:solidFill>
                    <a:latin typeface="Symbol" pitchFamily="18" charset="2"/>
                  </a:rPr>
                  <a:t>p</a:t>
                </a:r>
              </a:p>
            </p:txBody>
          </p:sp>
        </p:grpSp>
      </p:grpSp>
      <p:sp>
        <p:nvSpPr>
          <p:cNvPr id="31763" name="WordArt 43"/>
          <p:cNvSpPr>
            <a:spLocks noChangeArrowheads="1" noChangeShapeType="1" noTextEdit="1"/>
          </p:cNvSpPr>
          <p:nvPr/>
        </p:nvSpPr>
        <p:spPr bwMode="auto">
          <a:xfrm>
            <a:off x="2003435" y="0"/>
            <a:ext cx="7662863" cy="419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27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222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Graphite Light ATT"/>
              </a:rPr>
              <a:t>Modello quantistico dell' atomo di idrogeno</a:t>
            </a:r>
          </a:p>
        </p:txBody>
      </p:sp>
      <p:sp>
        <p:nvSpPr>
          <p:cNvPr id="31764" name="Text Box 44"/>
          <p:cNvSpPr txBox="1">
            <a:spLocks noChangeArrowheads="1"/>
          </p:cNvSpPr>
          <p:nvPr/>
        </p:nvSpPr>
        <p:spPr bwMode="auto">
          <a:xfrm>
            <a:off x="3005148" y="796935"/>
            <a:ext cx="298761" cy="36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CCFF99"/>
                </a:solidFill>
                <a:latin typeface="Arial" charset="0"/>
              </a:rPr>
              <a:t>r</a:t>
            </a:r>
            <a:r>
              <a:rPr lang="it-IT" altLang="it-IT" sz="2000" b="1" baseline="-25000">
                <a:solidFill>
                  <a:srgbClr val="CCFF99"/>
                </a:solidFill>
                <a:latin typeface="Arial" charset="0"/>
              </a:rPr>
              <a:t>0</a:t>
            </a:r>
            <a:endParaRPr lang="it-IT" altLang="it-IT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765" name="Text Box 45"/>
          <p:cNvSpPr txBox="1">
            <a:spLocks noChangeArrowheads="1"/>
          </p:cNvSpPr>
          <p:nvPr/>
        </p:nvSpPr>
        <p:spPr bwMode="auto">
          <a:xfrm>
            <a:off x="2655898" y="515948"/>
            <a:ext cx="247465" cy="36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191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191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191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191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191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CCFF99"/>
                </a:solidFill>
                <a:latin typeface="Arial" charset="0"/>
              </a:rPr>
              <a:t>v</a:t>
            </a:r>
            <a:endParaRPr lang="it-IT" altLang="it-IT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344928" y="4290761"/>
            <a:ext cx="5378395" cy="2899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srgbClr val="CCFF99"/>
                </a:solidFill>
                <a:latin typeface="Arial" charset="0"/>
              </a:rPr>
              <a:t>La posizione dell’elettrone non è precisamente </a:t>
            </a:r>
          </a:p>
          <a:p>
            <a:pPr algn="just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srgbClr val="CCFF99"/>
                </a:solidFill>
                <a:latin typeface="Arial" charset="0"/>
              </a:rPr>
              <a:t>definita (secondo il principio di indeterminazione), </a:t>
            </a:r>
          </a:p>
          <a:p>
            <a:pPr algn="just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srgbClr val="CCFF99"/>
                </a:solidFill>
                <a:latin typeface="Arial" charset="0"/>
              </a:rPr>
              <a:t>solo la probabilità di trovare l’elettrone è </a:t>
            </a:r>
            <a:r>
              <a:rPr lang="it-IT" altLang="it-IT" b="1" u="sng" dirty="0">
                <a:solidFill>
                  <a:srgbClr val="FF0000"/>
                </a:solidFill>
                <a:latin typeface="Arial" charset="0"/>
              </a:rPr>
              <a:t>massima</a:t>
            </a:r>
            <a:r>
              <a:rPr lang="it-IT" altLang="it-IT" dirty="0">
                <a:solidFill>
                  <a:srgbClr val="CCFF99"/>
                </a:solidFill>
                <a:latin typeface="Arial" charset="0"/>
              </a:rPr>
              <a:t> </a:t>
            </a:r>
          </a:p>
          <a:p>
            <a:pPr algn="just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srgbClr val="CCFF99"/>
                </a:solidFill>
                <a:latin typeface="Arial" charset="0"/>
              </a:rPr>
              <a:t>a distanza = al raggio r</a:t>
            </a:r>
            <a:r>
              <a:rPr lang="it-IT" altLang="it-IT" baseline="-25000" dirty="0">
                <a:solidFill>
                  <a:srgbClr val="CCFF99"/>
                </a:solidFill>
                <a:latin typeface="Arial" charset="0"/>
              </a:rPr>
              <a:t>0</a:t>
            </a:r>
            <a:r>
              <a:rPr lang="it-IT" altLang="it-IT" dirty="0">
                <a:solidFill>
                  <a:srgbClr val="CCFF99"/>
                </a:solidFill>
                <a:latin typeface="Arial" charset="0"/>
              </a:rPr>
              <a:t> di </a:t>
            </a:r>
            <a:r>
              <a:rPr lang="it-IT" altLang="it-IT" dirty="0" err="1">
                <a:solidFill>
                  <a:srgbClr val="CCFF99"/>
                </a:solidFill>
                <a:latin typeface="Arial" charset="0"/>
              </a:rPr>
              <a:t>Bohr</a:t>
            </a:r>
            <a:r>
              <a:rPr lang="it-IT" altLang="it-IT" dirty="0">
                <a:solidFill>
                  <a:srgbClr val="CCFF99"/>
                </a:solidFill>
                <a:latin typeface="Arial" charset="0"/>
              </a:rPr>
              <a:t>. L’elettrone </a:t>
            </a:r>
            <a:r>
              <a:rPr lang="it-IT" altLang="it-IT" b="1" u="sng" dirty="0">
                <a:solidFill>
                  <a:srgbClr val="FF0000"/>
                </a:solidFill>
                <a:latin typeface="Arial" charset="0"/>
              </a:rPr>
              <a:t>non</a:t>
            </a:r>
            <a:r>
              <a:rPr lang="it-IT" altLang="it-IT" dirty="0">
                <a:solidFill>
                  <a:srgbClr val="CCFF99"/>
                </a:solidFill>
                <a:latin typeface="Arial" charset="0"/>
              </a:rPr>
              <a:t> </a:t>
            </a:r>
          </a:p>
          <a:p>
            <a:pPr algn="just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srgbClr val="CCFF99"/>
                </a:solidFill>
                <a:latin typeface="Arial" charset="0"/>
              </a:rPr>
              <a:t>ruota (l’onda è stazionaria) per cui non c’è </a:t>
            </a:r>
          </a:p>
          <a:p>
            <a:pPr algn="just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srgbClr val="CCFF99"/>
                </a:solidFill>
                <a:latin typeface="Arial" charset="0"/>
              </a:rPr>
              <a:t>nessuna accelerazione e non c’è nessuna</a:t>
            </a:r>
          </a:p>
          <a:p>
            <a:pPr algn="just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srgbClr val="CCFF99"/>
                </a:solidFill>
                <a:latin typeface="Arial" charset="0"/>
              </a:rPr>
              <a:t> irradiazione.</a:t>
            </a:r>
          </a:p>
          <a:p>
            <a:pPr algn="just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srgbClr val="CCFF99"/>
                </a:solidFill>
                <a:latin typeface="Arial" charset="0"/>
              </a:rPr>
              <a:t>(OK con le leggi dell’elettrodinamica).</a:t>
            </a:r>
            <a:endParaRPr lang="it-IT" altLang="it-IT" dirty="0">
              <a:solidFill>
                <a:srgbClr val="00800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599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377"/>
    </mc:Choice>
    <mc:Fallback xmlns="">
      <p:transition spd="slow" advTm="332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753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66"/>
            </a:gs>
            <a:gs pos="100000">
              <a:srgbClr val="FF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Line 2"/>
          <p:cNvSpPr>
            <a:spLocks noChangeShapeType="1"/>
          </p:cNvSpPr>
          <p:nvPr/>
        </p:nvSpPr>
        <p:spPr bwMode="auto">
          <a:xfrm>
            <a:off x="2941638" y="1885950"/>
            <a:ext cx="4525963" cy="0"/>
          </a:xfrm>
          <a:prstGeom prst="line">
            <a:avLst/>
          </a:prstGeom>
          <a:noFill/>
          <a:ln w="57150">
            <a:solidFill>
              <a:srgbClr val="008000"/>
            </a:solidFill>
            <a:prstDash val="dash"/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23" name="Line 3"/>
          <p:cNvSpPr>
            <a:spLocks noChangeShapeType="1"/>
          </p:cNvSpPr>
          <p:nvPr/>
        </p:nvSpPr>
        <p:spPr bwMode="auto">
          <a:xfrm>
            <a:off x="5592766" y="1885950"/>
            <a:ext cx="777875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 type="oval" w="med" len="med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30" name="Line 10"/>
          <p:cNvSpPr>
            <a:spLocks noChangeShapeType="1"/>
          </p:cNvSpPr>
          <p:nvPr/>
        </p:nvSpPr>
        <p:spPr bwMode="auto">
          <a:xfrm flipH="1">
            <a:off x="3398839" y="2014538"/>
            <a:ext cx="4572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31" name="Line 11"/>
          <p:cNvSpPr>
            <a:spLocks noChangeShapeType="1"/>
          </p:cNvSpPr>
          <p:nvPr/>
        </p:nvSpPr>
        <p:spPr bwMode="auto">
          <a:xfrm>
            <a:off x="4084641" y="2014538"/>
            <a:ext cx="503237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3856037" y="1803408"/>
            <a:ext cx="248780" cy="39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0000"/>
                </a:solidFill>
              </a:rPr>
              <a:t>x</a:t>
            </a:r>
            <a:endParaRPr lang="it-IT" altLang="it-IT" sz="2200">
              <a:solidFill>
                <a:srgbClr val="000000"/>
              </a:solidFill>
            </a:endParaRP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5684839" y="1417646"/>
            <a:ext cx="405874" cy="39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0000"/>
                </a:solidFill>
              </a:rPr>
              <a:t>V</a:t>
            </a:r>
            <a:r>
              <a:rPr lang="it-IT" altLang="it-IT" sz="2200" b="1" baseline="-25000">
                <a:solidFill>
                  <a:srgbClr val="FF0000"/>
                </a:solidFill>
              </a:rPr>
              <a:t>x</a:t>
            </a:r>
            <a:endParaRPr lang="it-IT" altLang="it-IT" sz="2200">
              <a:solidFill>
                <a:srgbClr val="000000"/>
              </a:solidFill>
            </a:endParaRP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5775325" y="1851033"/>
            <a:ext cx="343358" cy="39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0000"/>
                </a:solidFill>
              </a:rPr>
              <a:t>v</a:t>
            </a:r>
            <a:r>
              <a:rPr lang="it-IT" altLang="it-IT" sz="2200" b="1" baseline="-25000">
                <a:solidFill>
                  <a:srgbClr val="FF0000"/>
                </a:solidFill>
              </a:rPr>
              <a:t>x</a:t>
            </a:r>
            <a:endParaRPr lang="it-IT" altLang="it-IT" sz="2200">
              <a:solidFill>
                <a:srgbClr val="000000"/>
              </a:solidFill>
            </a:endParaRPr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7585084" y="1684346"/>
            <a:ext cx="865937" cy="39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0000"/>
                </a:solidFill>
              </a:rPr>
              <a:t>Asse x</a:t>
            </a:r>
            <a:endParaRPr lang="it-IT" altLang="it-IT" sz="2200">
              <a:solidFill>
                <a:srgbClr val="000000"/>
              </a:solidFill>
            </a:endParaRP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3170239" y="1803408"/>
            <a:ext cx="248780" cy="39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0000"/>
                </a:solidFill>
              </a:rPr>
              <a:t>0</a:t>
            </a:r>
            <a:endParaRPr lang="it-IT" altLang="it-IT" sz="2200">
              <a:solidFill>
                <a:srgbClr val="000000"/>
              </a:solidFill>
            </a:endParaRPr>
          </a:p>
        </p:txBody>
      </p:sp>
      <p:sp>
        <p:nvSpPr>
          <p:cNvPr id="30751" name="Line 31"/>
          <p:cNvSpPr>
            <a:spLocks noChangeShapeType="1"/>
          </p:cNvSpPr>
          <p:nvPr/>
        </p:nvSpPr>
        <p:spPr bwMode="auto">
          <a:xfrm flipH="1">
            <a:off x="6918326" y="3643314"/>
            <a:ext cx="92075" cy="85725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8" name="Oval 58"/>
          <p:cNvSpPr>
            <a:spLocks noChangeArrowheads="1"/>
          </p:cNvSpPr>
          <p:nvPr/>
        </p:nvSpPr>
        <p:spPr bwMode="auto">
          <a:xfrm>
            <a:off x="2201872" y="5894389"/>
            <a:ext cx="82551" cy="7461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0779" name="Oval 59"/>
          <p:cNvSpPr>
            <a:spLocks noChangeArrowheads="1"/>
          </p:cNvSpPr>
          <p:nvPr/>
        </p:nvSpPr>
        <p:spPr bwMode="auto">
          <a:xfrm>
            <a:off x="2201872" y="5930901"/>
            <a:ext cx="82551" cy="746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0780" name="Oval 60"/>
          <p:cNvSpPr>
            <a:spLocks noChangeArrowheads="1"/>
          </p:cNvSpPr>
          <p:nvPr/>
        </p:nvSpPr>
        <p:spPr bwMode="auto">
          <a:xfrm>
            <a:off x="2243149" y="5930901"/>
            <a:ext cx="84137" cy="746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2026446" y="4472312"/>
            <a:ext cx="7488999" cy="2314237"/>
            <a:chOff x="92075" y="4444684"/>
            <a:chExt cx="7488997" cy="2314237"/>
          </a:xfrm>
        </p:grpSpPr>
        <p:sp>
          <p:nvSpPr>
            <p:cNvPr id="30791" name="Line 71"/>
            <p:cNvSpPr>
              <a:spLocks noChangeShapeType="1"/>
            </p:cNvSpPr>
            <p:nvPr/>
          </p:nvSpPr>
          <p:spPr bwMode="auto">
            <a:xfrm flipH="1">
              <a:off x="731838" y="6086475"/>
              <a:ext cx="90487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2" name="Gruppo 11"/>
            <p:cNvGrpSpPr/>
            <p:nvPr/>
          </p:nvGrpSpPr>
          <p:grpSpPr>
            <a:xfrm>
              <a:off x="92075" y="4444684"/>
              <a:ext cx="7488997" cy="2314237"/>
              <a:chOff x="92075" y="4490720"/>
              <a:chExt cx="7488997" cy="2314237"/>
            </a:xfrm>
          </p:grpSpPr>
          <p:sp>
            <p:nvSpPr>
              <p:cNvPr id="30789" name="Line 69"/>
              <p:cNvSpPr>
                <a:spLocks noChangeShapeType="1"/>
              </p:cNvSpPr>
              <p:nvPr/>
            </p:nvSpPr>
            <p:spPr bwMode="auto">
              <a:xfrm>
                <a:off x="549275" y="5400675"/>
                <a:ext cx="0" cy="85725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11" name="Gruppo 10"/>
              <p:cNvGrpSpPr/>
              <p:nvPr/>
            </p:nvGrpSpPr>
            <p:grpSpPr>
              <a:xfrm>
                <a:off x="92075" y="4490720"/>
                <a:ext cx="7488997" cy="2314237"/>
                <a:chOff x="92075" y="4416425"/>
                <a:chExt cx="7488997" cy="2314237"/>
              </a:xfrm>
            </p:grpSpPr>
            <p:sp>
              <p:nvSpPr>
                <p:cNvPr id="30767" name="Line 47"/>
                <p:cNvSpPr>
                  <a:spLocks noChangeShapeType="1"/>
                </p:cNvSpPr>
                <p:nvPr/>
              </p:nvSpPr>
              <p:spPr bwMode="auto">
                <a:xfrm>
                  <a:off x="2239963" y="5443538"/>
                  <a:ext cx="0" cy="128587"/>
                </a:xfrm>
                <a:prstGeom prst="line">
                  <a:avLst/>
                </a:prstGeom>
                <a:noFill/>
                <a:ln w="38100">
                  <a:solidFill>
                    <a:srgbClr val="00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grpSp>
              <p:nvGrpSpPr>
                <p:cNvPr id="10" name="Gruppo 9"/>
                <p:cNvGrpSpPr/>
                <p:nvPr/>
              </p:nvGrpSpPr>
              <p:grpSpPr>
                <a:xfrm>
                  <a:off x="92075" y="4416425"/>
                  <a:ext cx="7488997" cy="2314237"/>
                  <a:chOff x="45243" y="4342448"/>
                  <a:chExt cx="7488997" cy="2314237"/>
                </a:xfrm>
              </p:grpSpPr>
              <p:sp>
                <p:nvSpPr>
                  <p:cNvPr id="30768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3733165" y="6129338"/>
                    <a:ext cx="0" cy="128587"/>
                  </a:xfrm>
                  <a:prstGeom prst="line">
                    <a:avLst/>
                  </a:prstGeom>
                  <a:noFill/>
                  <a:ln w="38100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grpSp>
                <p:nvGrpSpPr>
                  <p:cNvPr id="9" name="Gruppo 8"/>
                  <p:cNvGrpSpPr/>
                  <p:nvPr/>
                </p:nvGrpSpPr>
                <p:grpSpPr>
                  <a:xfrm>
                    <a:off x="45243" y="4342448"/>
                    <a:ext cx="7488997" cy="2314237"/>
                    <a:chOff x="92075" y="4457700"/>
                    <a:chExt cx="7488997" cy="2314237"/>
                  </a:xfrm>
                </p:grpSpPr>
                <p:sp>
                  <p:nvSpPr>
                    <p:cNvPr id="30772" name="Line 52"/>
                    <p:cNvSpPr>
                      <a:spLocks noChangeShapeType="1"/>
                    </p:cNvSpPr>
                    <p:nvPr/>
                  </p:nvSpPr>
                  <p:spPr bwMode="auto">
                    <a:xfrm rot="4191822" flipV="1">
                      <a:off x="655638" y="5945188"/>
                      <a:ext cx="1587" cy="211137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it-IT" sz="240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p:txBody>
                </p:sp>
                <p:grpSp>
                  <p:nvGrpSpPr>
                    <p:cNvPr id="8" name="Gruppo 7"/>
                    <p:cNvGrpSpPr/>
                    <p:nvPr/>
                  </p:nvGrpSpPr>
                  <p:grpSpPr>
                    <a:xfrm>
                      <a:off x="92075" y="4457700"/>
                      <a:ext cx="7488997" cy="2314237"/>
                      <a:chOff x="92075" y="4457700"/>
                      <a:chExt cx="7488997" cy="2314237"/>
                    </a:xfrm>
                  </p:grpSpPr>
                  <p:sp>
                    <p:nvSpPr>
                      <p:cNvPr id="30788" name="Line 6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9275" y="6257925"/>
                        <a:ext cx="0" cy="85725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 sz="2400">
                          <a:solidFill>
                            <a:srgbClr val="000000"/>
                          </a:solidFill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30790" name="Line 7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49275" y="4972050"/>
                        <a:ext cx="0" cy="85725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 sz="2400">
                          <a:solidFill>
                            <a:srgbClr val="000000"/>
                          </a:solidFill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30793" name="Line 7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4638" y="5205413"/>
                        <a:ext cx="90487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 sz="2400">
                          <a:solidFill>
                            <a:srgbClr val="000000"/>
                          </a:solidFill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30794" name="Line 7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731838" y="5229225"/>
                        <a:ext cx="90487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it-IT" sz="2400">
                          <a:solidFill>
                            <a:srgbClr val="000000"/>
                          </a:solidFill>
                          <a:latin typeface="Times New Roman" pitchFamily="18" charset="0"/>
                        </a:endParaRPr>
                      </a:p>
                    </p:txBody>
                  </p:sp>
                  <p:grpSp>
                    <p:nvGrpSpPr>
                      <p:cNvPr id="7" name="Gruppo 6"/>
                      <p:cNvGrpSpPr/>
                      <p:nvPr/>
                    </p:nvGrpSpPr>
                    <p:grpSpPr>
                      <a:xfrm>
                        <a:off x="92075" y="4457700"/>
                        <a:ext cx="7488997" cy="2314237"/>
                        <a:chOff x="92075" y="4457700"/>
                        <a:chExt cx="7488997" cy="2314237"/>
                      </a:xfrm>
                    </p:grpSpPr>
                    <p:sp>
                      <p:nvSpPr>
                        <p:cNvPr id="30764" name="Text Box 4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57413" y="5600382"/>
                          <a:ext cx="343358" cy="39241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lIns="53337" tIns="26668" rIns="53337" bIns="26668">
                          <a:spAutoFit/>
                        </a:bodyPr>
                        <a:lstStyle>
                          <a:lvl1pPr defTabSz="533400">
                            <a:spcBef>
                              <a:spcPct val="20000"/>
                            </a:spcBef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 defTabSz="533400">
                            <a:spcBef>
                              <a:spcPct val="20000"/>
                            </a:spcBef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 defTabSz="533400">
                            <a:spcBef>
                              <a:spcPct val="20000"/>
                            </a:spcBef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 defTabSz="533400">
                            <a:spcBef>
                              <a:spcPct val="20000"/>
                            </a:spcBef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 defTabSz="533400">
                            <a:spcBef>
                              <a:spcPct val="20000"/>
                            </a:spcBef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defTabSz="5334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defTabSz="5334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defTabSz="5334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defTabSz="5334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None/>
                          </a:pPr>
                          <a:r>
                            <a:rPr lang="it-IT" altLang="it-IT" sz="2200" b="1" dirty="0">
                              <a:solidFill>
                                <a:srgbClr val="FF0000"/>
                              </a:solidFill>
                            </a:rPr>
                            <a:t>x</a:t>
                          </a:r>
                          <a:r>
                            <a:rPr lang="it-IT" altLang="it-IT" sz="2200" b="1" baseline="-25000" dirty="0">
                              <a:solidFill>
                                <a:srgbClr val="FF0000"/>
                              </a:solidFill>
                            </a:rPr>
                            <a:t>1</a:t>
                          </a:r>
                          <a:endParaRPr lang="it-IT" altLang="it-IT" sz="2200" dirty="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0771" name="Oval 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08000" y="5743575"/>
                          <a:ext cx="127000" cy="38100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2857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None/>
                          </a:pPr>
                          <a:endParaRPr lang="it-IT" altLang="it-IT" sz="24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0783" name="Oval 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85775" y="4843463"/>
                          <a:ext cx="125413" cy="39687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 w="2857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None/>
                          </a:pPr>
                          <a:endParaRPr lang="it-IT" altLang="it-IT" sz="24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0785" name="Oval 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7050" y="5205413"/>
                          <a:ext cx="84138" cy="39687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>
                          <a:lvl1pPr>
                            <a:spcBef>
                              <a:spcPct val="20000"/>
                            </a:spcBef>
                            <a:buChar char="•"/>
                            <a:defRPr sz="32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>
                            <a:spcBef>
                              <a:spcPct val="20000"/>
                            </a:spcBef>
                            <a:buChar char="–"/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>
                            <a:spcBef>
                              <a:spcPct val="20000"/>
                            </a:spcBef>
                            <a:buChar char="•"/>
                            <a:defRPr sz="24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>
                            <a:spcBef>
                              <a:spcPct val="20000"/>
                            </a:spcBef>
                            <a:buChar char="–"/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>
                            <a:spcBef>
                              <a:spcPct val="20000"/>
                            </a:spcBef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har char="»"/>
                            <a:defRPr sz="20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None/>
                          </a:pPr>
                          <a:endParaRPr lang="it-IT" altLang="it-IT" sz="240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30792" name="Line 7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20675" y="6062663"/>
                          <a:ext cx="90488" cy="0"/>
                        </a:xfrm>
                        <a:prstGeom prst="line">
                          <a:avLst/>
                        </a:prstGeom>
                        <a:noFill/>
                        <a:ln w="57150">
                          <a:solidFill>
                            <a:srgbClr val="0000FF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pPr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it-IT" sz="2400">
                            <a:solidFill>
                              <a:srgbClr val="000000"/>
                            </a:solidFill>
                            <a:latin typeface="Times New Roman" pitchFamily="18" charset="0"/>
                          </a:endParaRPr>
                        </a:p>
                      </p:txBody>
                    </p:sp>
                    <p:grpSp>
                      <p:nvGrpSpPr>
                        <p:cNvPr id="6" name="Gruppo 5"/>
                        <p:cNvGrpSpPr/>
                        <p:nvPr/>
                      </p:nvGrpSpPr>
                      <p:grpSpPr>
                        <a:xfrm>
                          <a:off x="92075" y="4457700"/>
                          <a:ext cx="7488997" cy="2314237"/>
                          <a:chOff x="92075" y="4457700"/>
                          <a:chExt cx="7488997" cy="2314237"/>
                        </a:xfrm>
                      </p:grpSpPr>
                      <p:sp>
                        <p:nvSpPr>
                          <p:cNvPr id="30755" name="Text Box 35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2075" y="4457700"/>
                            <a:ext cx="3498066" cy="39241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53337" tIns="26668" rIns="53337" bIns="26668">
                            <a:spAutoFit/>
                          </a:bodyPr>
                          <a:lstStyle>
                            <a:lvl1pPr defTabSz="533400">
                              <a:spcBef>
                                <a:spcPct val="20000"/>
                              </a:spcBef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1pPr>
                            <a:lvl2pPr marL="742950" indent="-285750" defTabSz="533400">
                              <a:spcBef>
                                <a:spcPct val="20000"/>
                              </a:spcBef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2pPr>
                            <a:lvl3pPr marL="1143000" indent="-228600" defTabSz="533400">
                              <a:spcBef>
                                <a:spcPct val="20000"/>
                              </a:spcBef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3pPr>
                            <a:lvl4pPr marL="1600200" indent="-228600" defTabSz="533400">
                              <a:spcBef>
                                <a:spcPct val="20000"/>
                              </a:spcBef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4pPr>
                            <a:lvl5pPr marL="2057400" indent="-228600" defTabSz="533400">
                              <a:spcBef>
                                <a:spcPct val="20000"/>
                              </a:spcBef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5pPr>
                            <a:lvl6pPr marL="2514600" indent="-228600" defTabSz="5334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6pPr>
                            <a:lvl7pPr marL="2971800" indent="-228600" defTabSz="5334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7pPr>
                            <a:lvl8pPr marL="3429000" indent="-228600" defTabSz="5334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8pPr>
                            <a:lvl9pPr marL="3886200" indent="-228600" defTabSz="5334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9pPr>
                          </a:lstStyle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None/>
                            </a:pPr>
                            <a:r>
                              <a:rPr lang="it-IT" altLang="it-IT" sz="2200" dirty="0">
                                <a:solidFill>
                                  <a:srgbClr val="0000FF"/>
                                </a:solidFill>
                                <a:latin typeface="Arial" charset="0"/>
                              </a:rPr>
                              <a:t>In due momenti successivi:</a:t>
                            </a:r>
                          </a:p>
                        </p:txBody>
                      </p:sp>
                      <p:sp>
                        <p:nvSpPr>
                          <p:cNvPr id="30756" name="Line 3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1050925" y="5057775"/>
                            <a:ext cx="0" cy="428625"/>
                          </a:xfrm>
                          <a:prstGeom prst="line">
                            <a:avLst/>
                          </a:prstGeom>
                          <a:noFill/>
                          <a:ln w="57150">
                            <a:solidFill>
                              <a:srgbClr val="006600"/>
                            </a:solidFill>
                            <a:round/>
                            <a:headEnd/>
                            <a:tailEnd type="triangle" w="med" len="med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it-IT" sz="2400">
                              <a:solidFill>
                                <a:srgbClr val="000000"/>
                              </a:solidFill>
                              <a:latin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30757" name="Line 3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050925" y="5486400"/>
                            <a:ext cx="3657600" cy="0"/>
                          </a:xfrm>
                          <a:prstGeom prst="line">
                            <a:avLst/>
                          </a:prstGeom>
                          <a:noFill/>
                          <a:ln w="57150">
                            <a:solidFill>
                              <a:srgbClr val="006600"/>
                            </a:solidFill>
                            <a:round/>
                            <a:headEnd/>
                            <a:tailEnd type="triangle" w="med" len="med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it-IT" sz="2400">
                              <a:solidFill>
                                <a:srgbClr val="000000"/>
                              </a:solidFill>
                              <a:latin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30758" name="Line 3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1050925" y="5786438"/>
                            <a:ext cx="0" cy="428625"/>
                          </a:xfrm>
                          <a:prstGeom prst="line">
                            <a:avLst/>
                          </a:prstGeom>
                          <a:noFill/>
                          <a:ln w="57150">
                            <a:solidFill>
                              <a:srgbClr val="006600"/>
                            </a:solidFill>
                            <a:round/>
                            <a:headEnd/>
                            <a:tailEnd type="triangle" w="med" len="med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it-IT" sz="2400">
                              <a:solidFill>
                                <a:srgbClr val="000000"/>
                              </a:solidFill>
                              <a:latin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30759" name="Line 3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1050925" y="6215063"/>
                            <a:ext cx="3657600" cy="0"/>
                          </a:xfrm>
                          <a:prstGeom prst="line">
                            <a:avLst/>
                          </a:prstGeom>
                          <a:noFill/>
                          <a:ln w="57150">
                            <a:solidFill>
                              <a:srgbClr val="006600"/>
                            </a:solidFill>
                            <a:round/>
                            <a:headEnd/>
                            <a:tailEnd type="triangle" w="med" len="med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it-IT" sz="2400">
                              <a:solidFill>
                                <a:srgbClr val="000000"/>
                              </a:solidFill>
                              <a:latin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30760" name="Freeform 4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1874838" y="5100638"/>
                            <a:ext cx="850900" cy="409575"/>
                          </a:xfrm>
                          <a:custGeom>
                            <a:avLst/>
                            <a:gdLst>
                              <a:gd name="T0" fmla="*/ 0 w 893"/>
                              <a:gd name="T1" fmla="*/ 347077253 h 458"/>
                              <a:gd name="T2" fmla="*/ 104412005 w 893"/>
                              <a:gd name="T3" fmla="*/ 308690775 h 458"/>
                              <a:gd name="T4" fmla="*/ 383147978 w 893"/>
                              <a:gd name="T5" fmla="*/ 1599846 h 458"/>
                              <a:gd name="T6" fmla="*/ 636461766 w 893"/>
                              <a:gd name="T7" fmla="*/ 301492808 h 458"/>
                              <a:gd name="T8" fmla="*/ 810784782 w 893"/>
                              <a:gd name="T9" fmla="*/ 347077253 h 458"/>
                              <a:gd name="T10" fmla="*/ 0 60000 65536"/>
                              <a:gd name="T11" fmla="*/ 0 60000 65536"/>
                              <a:gd name="T12" fmla="*/ 0 60000 65536"/>
                              <a:gd name="T13" fmla="*/ 0 60000 65536"/>
                              <a:gd name="T14" fmla="*/ 0 60000 65536"/>
                            </a:gdLst>
                            <a:ahLst/>
                            <a:cxnLst>
                              <a:cxn ang="T10">
                                <a:pos x="T0" y="T1"/>
                              </a:cxn>
                              <a:cxn ang="T11">
                                <a:pos x="T2" y="T3"/>
                              </a:cxn>
                              <a:cxn ang="T12">
                                <a:pos x="T4" y="T5"/>
                              </a:cxn>
                              <a:cxn ang="T13">
                                <a:pos x="T6" y="T7"/>
                              </a:cxn>
                              <a:cxn ang="T14">
                                <a:pos x="T8" y="T9"/>
                              </a:cxn>
                            </a:cxnLst>
                            <a:rect l="0" t="0" r="r" b="b"/>
                            <a:pathLst>
                              <a:path w="893" h="458">
                                <a:moveTo>
                                  <a:pt x="0" y="434"/>
                                </a:moveTo>
                                <a:cubicBezTo>
                                  <a:pt x="19" y="426"/>
                                  <a:pt x="45" y="458"/>
                                  <a:pt x="115" y="386"/>
                                </a:cubicBezTo>
                                <a:cubicBezTo>
                                  <a:pt x="185" y="314"/>
                                  <a:pt x="324" y="4"/>
                                  <a:pt x="422" y="2"/>
                                </a:cubicBezTo>
                                <a:cubicBezTo>
                                  <a:pt x="520" y="0"/>
                                  <a:pt x="623" y="305"/>
                                  <a:pt x="701" y="377"/>
                                </a:cubicBezTo>
                                <a:cubicBezTo>
                                  <a:pt x="779" y="449"/>
                                  <a:pt x="853" y="422"/>
                                  <a:pt x="893" y="434"/>
                                </a:cubicBezTo>
                              </a:path>
                            </a:pathLst>
                          </a:custGeom>
                          <a:noFill/>
                          <a:ln w="57150" cmpd="sng">
                            <a:solidFill>
                              <a:srgbClr val="0066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it-IT" sz="2400">
                              <a:solidFill>
                                <a:srgbClr val="000000"/>
                              </a:solidFill>
                              <a:latin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30761" name="Freeform 4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382963" y="5829300"/>
                            <a:ext cx="850900" cy="409575"/>
                          </a:xfrm>
                          <a:custGeom>
                            <a:avLst/>
                            <a:gdLst>
                              <a:gd name="T0" fmla="*/ 0 w 893"/>
                              <a:gd name="T1" fmla="*/ 347077253 h 458"/>
                              <a:gd name="T2" fmla="*/ 104412005 w 893"/>
                              <a:gd name="T3" fmla="*/ 308690775 h 458"/>
                              <a:gd name="T4" fmla="*/ 383147978 w 893"/>
                              <a:gd name="T5" fmla="*/ 1599846 h 458"/>
                              <a:gd name="T6" fmla="*/ 636461766 w 893"/>
                              <a:gd name="T7" fmla="*/ 301492808 h 458"/>
                              <a:gd name="T8" fmla="*/ 810784782 w 893"/>
                              <a:gd name="T9" fmla="*/ 347077253 h 458"/>
                              <a:gd name="T10" fmla="*/ 0 60000 65536"/>
                              <a:gd name="T11" fmla="*/ 0 60000 65536"/>
                              <a:gd name="T12" fmla="*/ 0 60000 65536"/>
                              <a:gd name="T13" fmla="*/ 0 60000 65536"/>
                              <a:gd name="T14" fmla="*/ 0 60000 65536"/>
                            </a:gdLst>
                            <a:ahLst/>
                            <a:cxnLst>
                              <a:cxn ang="T10">
                                <a:pos x="T0" y="T1"/>
                              </a:cxn>
                              <a:cxn ang="T11">
                                <a:pos x="T2" y="T3"/>
                              </a:cxn>
                              <a:cxn ang="T12">
                                <a:pos x="T4" y="T5"/>
                              </a:cxn>
                              <a:cxn ang="T13">
                                <a:pos x="T6" y="T7"/>
                              </a:cxn>
                              <a:cxn ang="T14">
                                <a:pos x="T8" y="T9"/>
                              </a:cxn>
                            </a:cxnLst>
                            <a:rect l="0" t="0" r="r" b="b"/>
                            <a:pathLst>
                              <a:path w="893" h="458">
                                <a:moveTo>
                                  <a:pt x="0" y="434"/>
                                </a:moveTo>
                                <a:cubicBezTo>
                                  <a:pt x="19" y="426"/>
                                  <a:pt x="45" y="458"/>
                                  <a:pt x="115" y="386"/>
                                </a:cubicBezTo>
                                <a:cubicBezTo>
                                  <a:pt x="185" y="314"/>
                                  <a:pt x="324" y="4"/>
                                  <a:pt x="422" y="2"/>
                                </a:cubicBezTo>
                                <a:cubicBezTo>
                                  <a:pt x="520" y="0"/>
                                  <a:pt x="623" y="305"/>
                                  <a:pt x="701" y="377"/>
                                </a:cubicBezTo>
                                <a:cubicBezTo>
                                  <a:pt x="779" y="449"/>
                                  <a:pt x="853" y="422"/>
                                  <a:pt x="893" y="434"/>
                                </a:cubicBezTo>
                              </a:path>
                            </a:pathLst>
                          </a:custGeom>
                          <a:noFill/>
                          <a:ln w="57150" cmpd="sng">
                            <a:solidFill>
                              <a:srgbClr val="0066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it-IT" sz="2400">
                              <a:solidFill>
                                <a:srgbClr val="000000"/>
                              </a:solidFill>
                              <a:latin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30762" name="Text Box 42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43000" y="5041900"/>
                            <a:ext cx="426714" cy="39241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53337" tIns="26668" rIns="53337" bIns="26668">
                            <a:spAutoFit/>
                          </a:bodyPr>
                          <a:lstStyle>
                            <a:lvl1pPr defTabSz="533400">
                              <a:spcBef>
                                <a:spcPct val="20000"/>
                              </a:spcBef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1pPr>
                            <a:lvl2pPr marL="742950" indent="-285750" defTabSz="533400">
                              <a:spcBef>
                                <a:spcPct val="20000"/>
                              </a:spcBef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2pPr>
                            <a:lvl3pPr marL="1143000" indent="-228600" defTabSz="533400">
                              <a:spcBef>
                                <a:spcPct val="20000"/>
                              </a:spcBef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3pPr>
                            <a:lvl4pPr marL="1600200" indent="-228600" defTabSz="533400">
                              <a:spcBef>
                                <a:spcPct val="20000"/>
                              </a:spcBef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4pPr>
                            <a:lvl5pPr marL="2057400" indent="-228600" defTabSz="533400">
                              <a:spcBef>
                                <a:spcPct val="20000"/>
                              </a:spcBef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5pPr>
                            <a:lvl6pPr marL="2514600" indent="-228600" defTabSz="5334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6pPr>
                            <a:lvl7pPr marL="2971800" indent="-228600" defTabSz="5334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7pPr>
                            <a:lvl8pPr marL="3429000" indent="-228600" defTabSz="5334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8pPr>
                            <a:lvl9pPr marL="3886200" indent="-228600" defTabSz="5334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9pPr>
                          </a:lstStyle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None/>
                            </a:pPr>
                            <a:r>
                              <a:rPr lang="it-IT" altLang="it-IT" sz="2200" b="1">
                                <a:solidFill>
                                  <a:srgbClr val="FF0000"/>
                                </a:solidFill>
                                <a:latin typeface="Symbol" pitchFamily="18" charset="2"/>
                              </a:rPr>
                              <a:t>Y</a:t>
                            </a:r>
                            <a:r>
                              <a:rPr lang="it-IT" altLang="it-IT" sz="2200" b="1" baseline="30000">
                                <a:solidFill>
                                  <a:srgbClr val="FF0000"/>
                                </a:solidFill>
                              </a:rPr>
                              <a:t>2</a:t>
                            </a:r>
                          </a:p>
                        </p:txBody>
                      </p:sp>
                      <p:sp>
                        <p:nvSpPr>
                          <p:cNvPr id="30763" name="Text Box 43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43000" y="5813425"/>
                            <a:ext cx="426714" cy="39241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53337" tIns="26668" rIns="53337" bIns="26668">
                            <a:spAutoFit/>
                          </a:bodyPr>
                          <a:lstStyle>
                            <a:lvl1pPr defTabSz="533400">
                              <a:spcBef>
                                <a:spcPct val="20000"/>
                              </a:spcBef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1pPr>
                            <a:lvl2pPr marL="742950" indent="-285750" defTabSz="533400">
                              <a:spcBef>
                                <a:spcPct val="20000"/>
                              </a:spcBef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2pPr>
                            <a:lvl3pPr marL="1143000" indent="-228600" defTabSz="533400">
                              <a:spcBef>
                                <a:spcPct val="20000"/>
                              </a:spcBef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3pPr>
                            <a:lvl4pPr marL="1600200" indent="-228600" defTabSz="533400">
                              <a:spcBef>
                                <a:spcPct val="20000"/>
                              </a:spcBef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4pPr>
                            <a:lvl5pPr marL="2057400" indent="-228600" defTabSz="533400">
                              <a:spcBef>
                                <a:spcPct val="20000"/>
                              </a:spcBef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5pPr>
                            <a:lvl6pPr marL="2514600" indent="-228600" defTabSz="5334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6pPr>
                            <a:lvl7pPr marL="2971800" indent="-228600" defTabSz="5334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7pPr>
                            <a:lvl8pPr marL="3429000" indent="-228600" defTabSz="5334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8pPr>
                            <a:lvl9pPr marL="3886200" indent="-228600" defTabSz="5334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9pPr>
                          </a:lstStyle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None/>
                            </a:pPr>
                            <a:r>
                              <a:rPr lang="it-IT" altLang="it-IT" sz="2200" b="1">
                                <a:solidFill>
                                  <a:srgbClr val="FF0000"/>
                                </a:solidFill>
                                <a:latin typeface="Symbol" pitchFamily="18" charset="2"/>
                              </a:rPr>
                              <a:t>Y</a:t>
                            </a:r>
                            <a:r>
                              <a:rPr lang="it-IT" altLang="it-IT" sz="2200" b="1" baseline="30000">
                                <a:solidFill>
                                  <a:srgbClr val="FF0000"/>
                                </a:solidFill>
                              </a:rPr>
                              <a:t>2</a:t>
                            </a:r>
                          </a:p>
                        </p:txBody>
                      </p:sp>
                      <p:sp>
                        <p:nvSpPr>
                          <p:cNvPr id="30765" name="Text Box 45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19649" y="5232400"/>
                            <a:ext cx="248780" cy="39241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53337" tIns="26668" rIns="53337" bIns="26668">
                            <a:spAutoFit/>
                          </a:bodyPr>
                          <a:lstStyle>
                            <a:lvl1pPr defTabSz="533400">
                              <a:spcBef>
                                <a:spcPct val="20000"/>
                              </a:spcBef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1pPr>
                            <a:lvl2pPr marL="742950" indent="-285750" defTabSz="533400">
                              <a:spcBef>
                                <a:spcPct val="20000"/>
                              </a:spcBef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2pPr>
                            <a:lvl3pPr marL="1143000" indent="-228600" defTabSz="533400">
                              <a:spcBef>
                                <a:spcPct val="20000"/>
                              </a:spcBef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3pPr>
                            <a:lvl4pPr marL="1600200" indent="-228600" defTabSz="533400">
                              <a:spcBef>
                                <a:spcPct val="20000"/>
                              </a:spcBef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4pPr>
                            <a:lvl5pPr marL="2057400" indent="-228600" defTabSz="533400">
                              <a:spcBef>
                                <a:spcPct val="20000"/>
                              </a:spcBef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5pPr>
                            <a:lvl6pPr marL="2514600" indent="-228600" defTabSz="5334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6pPr>
                            <a:lvl7pPr marL="2971800" indent="-228600" defTabSz="5334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7pPr>
                            <a:lvl8pPr marL="3429000" indent="-228600" defTabSz="5334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8pPr>
                            <a:lvl9pPr marL="3886200" indent="-228600" defTabSz="5334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9pPr>
                          </a:lstStyle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None/>
                            </a:pPr>
                            <a:r>
                              <a:rPr lang="it-IT" altLang="it-IT" sz="2200" b="1">
                                <a:solidFill>
                                  <a:srgbClr val="FF0000"/>
                                </a:solidFill>
                              </a:rPr>
                              <a:t>x</a:t>
                            </a:r>
                            <a:endParaRPr lang="it-IT" altLang="it-IT" sz="2200">
                              <a:solidFill>
                                <a:srgbClr val="000000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0766" name="Text Box 46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819649" y="5984875"/>
                            <a:ext cx="248780" cy="39241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53337" tIns="26668" rIns="53337" bIns="26668">
                            <a:spAutoFit/>
                          </a:bodyPr>
                          <a:lstStyle>
                            <a:lvl1pPr defTabSz="533400">
                              <a:spcBef>
                                <a:spcPct val="20000"/>
                              </a:spcBef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1pPr>
                            <a:lvl2pPr marL="742950" indent="-285750" defTabSz="533400">
                              <a:spcBef>
                                <a:spcPct val="20000"/>
                              </a:spcBef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2pPr>
                            <a:lvl3pPr marL="1143000" indent="-228600" defTabSz="533400">
                              <a:spcBef>
                                <a:spcPct val="20000"/>
                              </a:spcBef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3pPr>
                            <a:lvl4pPr marL="1600200" indent="-228600" defTabSz="533400">
                              <a:spcBef>
                                <a:spcPct val="20000"/>
                              </a:spcBef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4pPr>
                            <a:lvl5pPr marL="2057400" indent="-228600" defTabSz="533400">
                              <a:spcBef>
                                <a:spcPct val="20000"/>
                              </a:spcBef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5pPr>
                            <a:lvl6pPr marL="2514600" indent="-228600" defTabSz="5334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6pPr>
                            <a:lvl7pPr marL="2971800" indent="-228600" defTabSz="5334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7pPr>
                            <a:lvl8pPr marL="3429000" indent="-228600" defTabSz="5334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8pPr>
                            <a:lvl9pPr marL="3886200" indent="-228600" defTabSz="5334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9pPr>
                          </a:lstStyle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None/>
                            </a:pPr>
                            <a:r>
                              <a:rPr lang="it-IT" altLang="it-IT" sz="2200" b="1">
                                <a:solidFill>
                                  <a:srgbClr val="FF0000"/>
                                </a:solidFill>
                              </a:rPr>
                              <a:t>x</a:t>
                            </a:r>
                            <a:endParaRPr lang="it-IT" altLang="it-IT" sz="2200">
                              <a:solidFill>
                                <a:srgbClr val="000000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0773" name="Oval 5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08000" y="6081713"/>
                            <a:ext cx="84138" cy="36512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>
                              <a:spcBef>
                                <a:spcPct val="20000"/>
                              </a:spcBef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1pPr>
                            <a:lvl2pPr marL="742950" indent="-285750">
                              <a:spcBef>
                                <a:spcPct val="20000"/>
                              </a:spcBef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2pPr>
                            <a:lvl3pPr marL="1143000" indent="-228600">
                              <a:spcBef>
                                <a:spcPct val="20000"/>
                              </a:spcBef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3pPr>
                            <a:lvl4pPr marL="1600200" indent="-228600">
                              <a:spcBef>
                                <a:spcPct val="20000"/>
                              </a:spcBef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4pPr>
                            <a:lvl5pPr marL="2057400" indent="-228600">
                              <a:spcBef>
                                <a:spcPct val="20000"/>
                              </a:spcBef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9pPr>
                          </a:lstStyle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None/>
                            </a:pPr>
                            <a:endParaRPr lang="it-IT" altLang="it-IT" sz="2400">
                              <a:solidFill>
                                <a:srgbClr val="000000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0774" name="Oval 5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96863" y="5832475"/>
                            <a:ext cx="549275" cy="487363"/>
                          </a:xfrm>
                          <a:prstGeom prst="ellipse">
                            <a:avLst/>
                          </a:prstGeom>
                          <a:noFill/>
                          <a:ln w="57150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bg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>
                              <a:spcBef>
                                <a:spcPct val="20000"/>
                              </a:spcBef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1pPr>
                            <a:lvl2pPr marL="742950" indent="-285750">
                              <a:spcBef>
                                <a:spcPct val="20000"/>
                              </a:spcBef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2pPr>
                            <a:lvl3pPr marL="1143000" indent="-228600">
                              <a:spcBef>
                                <a:spcPct val="20000"/>
                              </a:spcBef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3pPr>
                            <a:lvl4pPr marL="1600200" indent="-228600">
                              <a:spcBef>
                                <a:spcPct val="20000"/>
                              </a:spcBef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4pPr>
                            <a:lvl5pPr marL="2057400" indent="-228600">
                              <a:spcBef>
                                <a:spcPct val="20000"/>
                              </a:spcBef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9pPr>
                          </a:lstStyle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None/>
                            </a:pPr>
                            <a:endParaRPr lang="it-IT" altLang="it-IT" sz="2400">
                              <a:solidFill>
                                <a:srgbClr val="000000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0784" name="Line 6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569913" y="5045075"/>
                            <a:ext cx="0" cy="160338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rgbClr val="FF0000"/>
                            </a:solidFill>
                            <a:round/>
                            <a:headEnd/>
                            <a:tailEnd type="triangle" w="med" len="med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it-IT" sz="2400">
                              <a:solidFill>
                                <a:srgbClr val="000000"/>
                              </a:solidFill>
                              <a:latin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30786" name="Oval 6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74638" y="4940300"/>
                            <a:ext cx="547687" cy="522288"/>
                          </a:xfrm>
                          <a:prstGeom prst="ellipse">
                            <a:avLst/>
                          </a:prstGeom>
                          <a:noFill/>
                          <a:ln w="57150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bg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>
                              <a:spcBef>
                                <a:spcPct val="20000"/>
                              </a:spcBef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1pPr>
                            <a:lvl2pPr marL="742950" indent="-285750">
                              <a:spcBef>
                                <a:spcPct val="20000"/>
                              </a:spcBef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2pPr>
                            <a:lvl3pPr marL="1143000" indent="-228600">
                              <a:spcBef>
                                <a:spcPct val="20000"/>
                              </a:spcBef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3pPr>
                            <a:lvl4pPr marL="1600200" indent="-228600">
                              <a:spcBef>
                                <a:spcPct val="20000"/>
                              </a:spcBef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4pPr>
                            <a:lvl5pPr marL="2057400" indent="-228600">
                              <a:spcBef>
                                <a:spcPct val="20000"/>
                              </a:spcBef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9pPr>
                          </a:lstStyle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None/>
                            </a:pPr>
                            <a:endParaRPr lang="it-IT" altLang="it-IT" sz="2400">
                              <a:solidFill>
                                <a:srgbClr val="000000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30787" name="Line 6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549275" y="5872163"/>
                            <a:ext cx="0" cy="85725"/>
                          </a:xfrm>
                          <a:prstGeom prst="line">
                            <a:avLst/>
                          </a:prstGeom>
                          <a:noFill/>
                          <a:ln w="57150">
                            <a:solidFill>
                              <a:srgbClr val="0000FF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it-IT" sz="2400">
                              <a:solidFill>
                                <a:srgbClr val="000000"/>
                              </a:solidFill>
                              <a:latin typeface="Times New Roman" pitchFamily="18" charset="0"/>
                            </a:endParaRPr>
                          </a:p>
                        </p:txBody>
                      </p:sp>
                      <p:sp>
                        <p:nvSpPr>
                          <p:cNvPr id="30795" name="Text Box 75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262187" y="6379526"/>
                            <a:ext cx="5318885" cy="39241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lIns="53337" tIns="26668" rIns="53337" bIns="26668">
                            <a:spAutoFit/>
                          </a:bodyPr>
                          <a:lstStyle>
                            <a:lvl1pPr defTabSz="533400">
                              <a:spcBef>
                                <a:spcPct val="20000"/>
                              </a:spcBef>
                              <a:buChar char="•"/>
                              <a:defRPr sz="32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1pPr>
                            <a:lvl2pPr marL="742950" indent="-285750" defTabSz="533400">
                              <a:spcBef>
                                <a:spcPct val="20000"/>
                              </a:spcBef>
                              <a:buChar char="–"/>
                              <a:defRPr sz="28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2pPr>
                            <a:lvl3pPr marL="1143000" indent="-228600" defTabSz="533400">
                              <a:spcBef>
                                <a:spcPct val="20000"/>
                              </a:spcBef>
                              <a:buChar char="•"/>
                              <a:defRPr sz="24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3pPr>
                            <a:lvl4pPr marL="1600200" indent="-228600" defTabSz="533400">
                              <a:spcBef>
                                <a:spcPct val="20000"/>
                              </a:spcBef>
                              <a:buChar char="–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4pPr>
                            <a:lvl5pPr marL="2057400" indent="-228600" defTabSz="533400">
                              <a:spcBef>
                                <a:spcPct val="20000"/>
                              </a:spcBef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5pPr>
                            <a:lvl6pPr marL="2514600" indent="-228600" defTabSz="5334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6pPr>
                            <a:lvl7pPr marL="2971800" indent="-228600" defTabSz="5334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7pPr>
                            <a:lvl8pPr marL="3429000" indent="-228600" defTabSz="5334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8pPr>
                            <a:lvl9pPr marL="3886200" indent="-228600" defTabSz="533400" eaLnBrk="0" fontAlgn="base" hangingPunct="0">
                              <a:spcBef>
                                <a:spcPct val="20000"/>
                              </a:spcBef>
                              <a:spcAft>
                                <a:spcPct val="0"/>
                              </a:spcAft>
                              <a:buChar char="»"/>
                              <a:defRPr sz="2000">
                                <a:solidFill>
                                  <a:schemeClr val="tx1"/>
                                </a:solidFill>
                                <a:latin typeface="Times New Roman" pitchFamily="18" charset="0"/>
                              </a:defRPr>
                            </a:lvl9pPr>
                          </a:lstStyle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None/>
                            </a:pPr>
                            <a:r>
                              <a:rPr lang="it-IT" altLang="it-IT" sz="2200" b="1" dirty="0">
                                <a:solidFill>
                                  <a:srgbClr val="0000FF"/>
                                </a:solidFill>
                              </a:rPr>
                              <a:t>(ONDA ELETTRONICA PROGRESSIVA)</a:t>
                            </a:r>
                            <a:endParaRPr lang="it-IT" altLang="it-IT" sz="1700" b="1" i="1" dirty="0">
                              <a:solidFill>
                                <a:srgbClr val="0000FF"/>
                              </a:solidFill>
                            </a:endParaRPr>
                          </a:p>
                        </p:txBody>
                      </p:sp>
                    </p:grpSp>
                  </p:grpSp>
                </p:grpSp>
              </p:grpSp>
            </p:grpSp>
          </p:grpSp>
        </p:grpSp>
      </p:grpSp>
      <p:sp>
        <p:nvSpPr>
          <p:cNvPr id="30796" name="WordArt 76"/>
          <p:cNvSpPr>
            <a:spLocks noChangeArrowheads="1" noChangeShapeType="1" noTextEdit="1"/>
          </p:cNvSpPr>
          <p:nvPr/>
        </p:nvSpPr>
        <p:spPr bwMode="auto">
          <a:xfrm>
            <a:off x="2620963" y="42864"/>
            <a:ext cx="7086600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722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6000" kern="10" spc="30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107763" dir="13500000" algn="ctr" rotWithShape="0">
                    <a:srgbClr val="DDDDDD"/>
                  </a:outerShdw>
                </a:effectLst>
                <a:latin typeface="Arial Rounded MT Bold"/>
              </a:rPr>
              <a:t>Modello Quantistico</a:t>
            </a:r>
          </a:p>
        </p:txBody>
      </p:sp>
      <p:sp>
        <p:nvSpPr>
          <p:cNvPr id="30797" name="Text Box 77"/>
          <p:cNvSpPr txBox="1">
            <a:spLocks noChangeArrowheads="1"/>
          </p:cNvSpPr>
          <p:nvPr/>
        </p:nvSpPr>
        <p:spPr bwMode="auto">
          <a:xfrm>
            <a:off x="1616084" y="898532"/>
            <a:ext cx="4038279" cy="78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337" tIns="26668" rIns="53337" bIns="26668">
            <a:spAutoFit/>
          </a:bodyPr>
          <a:lstStyle>
            <a:lvl1pPr defTabSz="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334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334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334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334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3333CC"/>
                </a:solidFill>
              </a:rPr>
              <a:t>1) Elettrone in moto in linea retta</a:t>
            </a:r>
            <a:endParaRPr lang="it-IT" altLang="it-IT" sz="230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30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0000"/>
                </a:solidFill>
              </a:rPr>
              <a:t>MODELLO CLASSICO:</a:t>
            </a:r>
            <a:endParaRPr lang="it-IT" altLang="it-IT" sz="2300">
              <a:solidFill>
                <a:srgbClr val="000000"/>
              </a:solidFill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1570038" y="1928814"/>
            <a:ext cx="8761959" cy="2629198"/>
            <a:chOff x="46038" y="1928813"/>
            <a:chExt cx="8761958" cy="2629198"/>
          </a:xfrm>
        </p:grpSpPr>
        <p:sp>
          <p:nvSpPr>
            <p:cNvPr id="30732" name="Line 12"/>
            <p:cNvSpPr>
              <a:spLocks noChangeShapeType="1"/>
            </p:cNvSpPr>
            <p:nvPr/>
          </p:nvSpPr>
          <p:spPr bwMode="auto">
            <a:xfrm rot="16200000" flipV="1">
              <a:off x="1751012" y="2871788"/>
              <a:ext cx="428625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" name="Gruppo 3"/>
            <p:cNvGrpSpPr/>
            <p:nvPr/>
          </p:nvGrpSpPr>
          <p:grpSpPr>
            <a:xfrm>
              <a:off x="46038" y="1928813"/>
              <a:ext cx="8761958" cy="2629198"/>
              <a:chOff x="46038" y="1928813"/>
              <a:chExt cx="8761958" cy="2629198"/>
            </a:xfrm>
          </p:grpSpPr>
          <p:sp>
            <p:nvSpPr>
              <p:cNvPr id="30734" name="Line 14"/>
              <p:cNvSpPr>
                <a:spLocks noChangeShapeType="1"/>
              </p:cNvSpPr>
              <p:nvPr/>
            </p:nvSpPr>
            <p:spPr bwMode="auto">
              <a:xfrm rot="16200000" flipV="1">
                <a:off x="1751012" y="4165601"/>
                <a:ext cx="428625" cy="0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3" name="Gruppo 2"/>
              <p:cNvGrpSpPr/>
              <p:nvPr/>
            </p:nvGrpSpPr>
            <p:grpSpPr>
              <a:xfrm>
                <a:off x="46038" y="1928813"/>
                <a:ext cx="8761958" cy="2629198"/>
                <a:chOff x="46038" y="1928813"/>
                <a:chExt cx="8761958" cy="2629198"/>
              </a:xfrm>
            </p:grpSpPr>
            <p:sp>
              <p:nvSpPr>
                <p:cNvPr id="30727" name="Line 7"/>
                <p:cNvSpPr>
                  <a:spLocks noChangeShapeType="1"/>
                </p:cNvSpPr>
                <p:nvPr/>
              </p:nvSpPr>
              <p:spPr bwMode="auto">
                <a:xfrm>
                  <a:off x="1371600" y="4367213"/>
                  <a:ext cx="4525963" cy="0"/>
                </a:xfrm>
                <a:prstGeom prst="line">
                  <a:avLst/>
                </a:prstGeom>
                <a:noFill/>
                <a:ln w="57150">
                  <a:solidFill>
                    <a:srgbClr val="008000"/>
                  </a:solidFill>
                  <a:prstDash val="dash"/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728" name="Freeform 8"/>
                <p:cNvSpPr>
                  <a:spLocks/>
                </p:cNvSpPr>
                <p:nvPr/>
              </p:nvSpPr>
              <p:spPr bwMode="auto">
                <a:xfrm>
                  <a:off x="3657600" y="3970338"/>
                  <a:ext cx="850900" cy="409575"/>
                </a:xfrm>
                <a:custGeom>
                  <a:avLst/>
                  <a:gdLst>
                    <a:gd name="T0" fmla="*/ 0 w 893"/>
                    <a:gd name="T1" fmla="*/ 347077253 h 458"/>
                    <a:gd name="T2" fmla="*/ 104412005 w 893"/>
                    <a:gd name="T3" fmla="*/ 308690775 h 458"/>
                    <a:gd name="T4" fmla="*/ 383147978 w 893"/>
                    <a:gd name="T5" fmla="*/ 1599846 h 458"/>
                    <a:gd name="T6" fmla="*/ 636461766 w 893"/>
                    <a:gd name="T7" fmla="*/ 301492808 h 458"/>
                    <a:gd name="T8" fmla="*/ 810784782 w 893"/>
                    <a:gd name="T9" fmla="*/ 347077253 h 45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93" h="458">
                      <a:moveTo>
                        <a:pt x="0" y="434"/>
                      </a:moveTo>
                      <a:cubicBezTo>
                        <a:pt x="19" y="426"/>
                        <a:pt x="45" y="458"/>
                        <a:pt x="115" y="386"/>
                      </a:cubicBezTo>
                      <a:cubicBezTo>
                        <a:pt x="185" y="314"/>
                        <a:pt x="324" y="4"/>
                        <a:pt x="422" y="2"/>
                      </a:cubicBezTo>
                      <a:cubicBezTo>
                        <a:pt x="520" y="0"/>
                        <a:pt x="623" y="305"/>
                        <a:pt x="701" y="377"/>
                      </a:cubicBezTo>
                      <a:cubicBezTo>
                        <a:pt x="779" y="449"/>
                        <a:pt x="853" y="422"/>
                        <a:pt x="893" y="434"/>
                      </a:cubicBezTo>
                    </a:path>
                  </a:pathLst>
                </a:custGeom>
                <a:noFill/>
                <a:ln w="57150" cmpd="sng">
                  <a:solidFill>
                    <a:srgbClr val="00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729" name="Line 9"/>
                <p:cNvSpPr>
                  <a:spLocks noChangeShapeType="1"/>
                </p:cNvSpPr>
                <p:nvPr/>
              </p:nvSpPr>
              <p:spPr bwMode="auto">
                <a:xfrm>
                  <a:off x="4068763" y="1928813"/>
                  <a:ext cx="0" cy="2443162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740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6061075" y="4165600"/>
                  <a:ext cx="865937" cy="3924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 b="1">
                      <a:solidFill>
                        <a:srgbClr val="FF0000"/>
                      </a:solidFill>
                    </a:rPr>
                    <a:t>Asse x</a:t>
                  </a:r>
                  <a:endParaRPr lang="it-IT" altLang="it-IT" sz="22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746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1646238" y="3768725"/>
                  <a:ext cx="276032" cy="40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300" b="1">
                      <a:solidFill>
                        <a:srgbClr val="FF0000"/>
                      </a:solidFill>
                    </a:rPr>
                    <a:t>+</a:t>
                  </a:r>
                  <a:endParaRPr lang="it-IT" altLang="it-IT" sz="23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747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2011363" y="3867150"/>
                  <a:ext cx="426714" cy="3924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3337" tIns="26668" rIns="53337" bIns="26668">
                  <a:spAutoFit/>
                </a:bodyPr>
                <a:lstStyle>
                  <a:lvl1pPr defTabSz="53340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53340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5334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5334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5334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5334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 b="1">
                      <a:solidFill>
                        <a:srgbClr val="FF0000"/>
                      </a:solidFill>
                      <a:latin typeface="Symbol" pitchFamily="18" charset="2"/>
                    </a:rPr>
                    <a:t>Y</a:t>
                  </a:r>
                  <a:r>
                    <a:rPr lang="it-IT" altLang="it-IT" sz="2200" b="1" baseline="30000">
                      <a:solidFill>
                        <a:srgbClr val="FF0000"/>
                      </a:solidFill>
                    </a:rPr>
                    <a:t>2</a:t>
                  </a:r>
                </a:p>
              </p:txBody>
            </p:sp>
            <p:grpSp>
              <p:nvGrpSpPr>
                <p:cNvPr id="2" name="Gruppo 1"/>
                <p:cNvGrpSpPr/>
                <p:nvPr/>
              </p:nvGrpSpPr>
              <p:grpSpPr>
                <a:xfrm>
                  <a:off x="46038" y="2279650"/>
                  <a:ext cx="8761958" cy="1487786"/>
                  <a:chOff x="46038" y="2279650"/>
                  <a:chExt cx="8761958" cy="1487786"/>
                </a:xfrm>
              </p:grpSpPr>
              <p:sp>
                <p:nvSpPr>
                  <p:cNvPr id="30724" name="Line 4"/>
                  <p:cNvSpPr>
                    <a:spLocks noChangeShapeType="1"/>
                  </p:cNvSpPr>
                  <p:nvPr/>
                </p:nvSpPr>
                <p:spPr bwMode="auto">
                  <a:xfrm>
                    <a:off x="1417638" y="3073400"/>
                    <a:ext cx="2286000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8000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30725" name="Line 5"/>
                  <p:cNvSpPr>
                    <a:spLocks noChangeShapeType="1"/>
                  </p:cNvSpPr>
                  <p:nvPr/>
                </p:nvSpPr>
                <p:spPr bwMode="auto">
                  <a:xfrm>
                    <a:off x="4479925" y="3073400"/>
                    <a:ext cx="1417638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8000"/>
                    </a:solidFill>
                    <a:prstDash val="dash"/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30726" name="Freeform 6"/>
                  <p:cNvSpPr>
                    <a:spLocks/>
                  </p:cNvSpPr>
                  <p:nvPr/>
                </p:nvSpPr>
                <p:spPr bwMode="auto">
                  <a:xfrm>
                    <a:off x="3675063" y="2857500"/>
                    <a:ext cx="823912" cy="276225"/>
                  </a:xfrm>
                  <a:custGeom>
                    <a:avLst/>
                    <a:gdLst>
                      <a:gd name="T0" fmla="*/ 0 w 864"/>
                      <a:gd name="T1" fmla="*/ 212564524 h 309"/>
                      <a:gd name="T2" fmla="*/ 87298435 w 864"/>
                      <a:gd name="T3" fmla="*/ 128657381 h 309"/>
                      <a:gd name="T4" fmla="*/ 191874229 w 864"/>
                      <a:gd name="T5" fmla="*/ 235738818 h 309"/>
                      <a:gd name="T6" fmla="*/ 227338681 w 864"/>
                      <a:gd name="T7" fmla="*/ 197381088 h 309"/>
                      <a:gd name="T8" fmla="*/ 305543569 w 864"/>
                      <a:gd name="T9" fmla="*/ 5594227 h 309"/>
                      <a:gd name="T10" fmla="*/ 384658193 w 864"/>
                      <a:gd name="T11" fmla="*/ 231742942 h 309"/>
                      <a:gd name="T12" fmla="*/ 489233987 w 864"/>
                      <a:gd name="T13" fmla="*/ 51942815 h 309"/>
                      <a:gd name="T14" fmla="*/ 550160563 w 864"/>
                      <a:gd name="T15" fmla="*/ 220555382 h 309"/>
                      <a:gd name="T16" fmla="*/ 611087139 w 864"/>
                      <a:gd name="T17" fmla="*/ 112674770 h 309"/>
                      <a:gd name="T18" fmla="*/ 672014668 w 864"/>
                      <a:gd name="T19" fmla="*/ 227747959 h 309"/>
                      <a:gd name="T20" fmla="*/ 785684009 w 864"/>
                      <a:gd name="T21" fmla="*/ 197381088 h 309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864" h="309">
                        <a:moveTo>
                          <a:pt x="0" y="266"/>
                        </a:moveTo>
                        <a:cubicBezTo>
                          <a:pt x="16" y="247"/>
                          <a:pt x="61" y="156"/>
                          <a:pt x="96" y="161"/>
                        </a:cubicBezTo>
                        <a:cubicBezTo>
                          <a:pt x="131" y="166"/>
                          <a:pt x="185" y="281"/>
                          <a:pt x="211" y="295"/>
                        </a:cubicBezTo>
                        <a:cubicBezTo>
                          <a:pt x="237" y="309"/>
                          <a:pt x="229" y="295"/>
                          <a:pt x="250" y="247"/>
                        </a:cubicBezTo>
                        <a:cubicBezTo>
                          <a:pt x="271" y="199"/>
                          <a:pt x="307" y="0"/>
                          <a:pt x="336" y="7"/>
                        </a:cubicBezTo>
                        <a:cubicBezTo>
                          <a:pt x="365" y="14"/>
                          <a:pt x="389" y="280"/>
                          <a:pt x="423" y="290"/>
                        </a:cubicBezTo>
                        <a:cubicBezTo>
                          <a:pt x="457" y="300"/>
                          <a:pt x="508" y="67"/>
                          <a:pt x="538" y="65"/>
                        </a:cubicBezTo>
                        <a:cubicBezTo>
                          <a:pt x="568" y="63"/>
                          <a:pt x="583" y="263"/>
                          <a:pt x="605" y="276"/>
                        </a:cubicBezTo>
                        <a:cubicBezTo>
                          <a:pt x="627" y="289"/>
                          <a:pt x="650" y="139"/>
                          <a:pt x="672" y="141"/>
                        </a:cubicBezTo>
                        <a:cubicBezTo>
                          <a:pt x="694" y="143"/>
                          <a:pt x="707" y="267"/>
                          <a:pt x="739" y="285"/>
                        </a:cubicBezTo>
                        <a:cubicBezTo>
                          <a:pt x="771" y="303"/>
                          <a:pt x="838" y="255"/>
                          <a:pt x="864" y="247"/>
                        </a:cubicBezTo>
                      </a:path>
                    </a:pathLst>
                  </a:custGeom>
                  <a:noFill/>
                  <a:ln w="57150" cmpd="sng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30733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1965325" y="3086100"/>
                    <a:ext cx="0" cy="428625"/>
                  </a:xfrm>
                  <a:prstGeom prst="line">
                    <a:avLst/>
                  </a:prstGeom>
                  <a:noFill/>
                  <a:ln w="57150">
                    <a:solidFill>
                      <a:srgbClr val="0000FF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30739" name="Text Box 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061075" y="2841625"/>
                    <a:ext cx="865937" cy="3924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3337" tIns="26668" rIns="53337" bIns="26668">
                    <a:spAutoFit/>
                  </a:bodyPr>
                  <a:lstStyle>
                    <a:lvl1pPr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200" b="1">
                        <a:solidFill>
                          <a:srgbClr val="FF0000"/>
                        </a:solidFill>
                      </a:rPr>
                      <a:t>Asse x</a:t>
                    </a:r>
                    <a:endParaRPr lang="it-IT" altLang="it-IT" sz="2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0742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46238" y="2528888"/>
                    <a:ext cx="276032" cy="4078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3337" tIns="26668" rIns="53337" bIns="26668">
                    <a:spAutoFit/>
                  </a:bodyPr>
                  <a:lstStyle>
                    <a:lvl1pPr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300" b="1">
                        <a:solidFill>
                          <a:srgbClr val="FF0000"/>
                        </a:solidFill>
                      </a:rPr>
                      <a:t>+</a:t>
                    </a:r>
                    <a:endParaRPr lang="it-IT" altLang="it-IT" sz="23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0743" name="Text Box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11363" y="2641600"/>
                    <a:ext cx="332136" cy="3924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3337" tIns="26668" rIns="53337" bIns="26668">
                    <a:spAutoFit/>
                  </a:bodyPr>
                  <a:lstStyle>
                    <a:lvl1pPr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200" b="1">
                        <a:solidFill>
                          <a:srgbClr val="FF0000"/>
                        </a:solidFill>
                        <a:latin typeface="Symbol" pitchFamily="18" charset="2"/>
                      </a:rPr>
                      <a:t>Y</a:t>
                    </a:r>
                    <a:endParaRPr lang="it-IT" altLang="it-IT" sz="2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0744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93863" y="3146425"/>
                    <a:ext cx="205499" cy="4078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3337" tIns="26668" rIns="53337" bIns="26668">
                    <a:spAutoFit/>
                  </a:bodyPr>
                  <a:lstStyle>
                    <a:lvl1pPr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300" b="1">
                        <a:solidFill>
                          <a:srgbClr val="FF0000"/>
                        </a:solidFill>
                      </a:rPr>
                      <a:t>-</a:t>
                    </a:r>
                    <a:endParaRPr lang="it-IT" altLang="it-IT" sz="2300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0745" name="Text Box 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14600" y="3198813"/>
                    <a:ext cx="1511946" cy="3924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3337" tIns="26668" rIns="53337" bIns="26668">
                    <a:spAutoFit/>
                  </a:bodyPr>
                  <a:lstStyle>
                    <a:lvl1pPr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200" b="1">
                        <a:solidFill>
                          <a:srgbClr val="FF0000"/>
                        </a:solidFill>
                        <a:latin typeface="Symbol" pitchFamily="18" charset="2"/>
                      </a:rPr>
                      <a:t>Y</a:t>
                    </a:r>
                    <a:r>
                      <a:rPr lang="it-IT" altLang="it-IT" sz="2200" b="1" baseline="30000">
                        <a:solidFill>
                          <a:srgbClr val="FF0000"/>
                        </a:solidFill>
                      </a:rPr>
                      <a:t>2</a:t>
                    </a:r>
                    <a:r>
                      <a:rPr lang="it-IT" altLang="it-IT" sz="2200" b="1">
                        <a:solidFill>
                          <a:srgbClr val="FF0000"/>
                        </a:solidFill>
                      </a:rPr>
                      <a:t> = cost. P</a:t>
                    </a:r>
                    <a:endParaRPr lang="it-IT" altLang="it-IT" sz="2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0748" name="AutoShape 28"/>
                  <p:cNvSpPr>
                    <a:spLocks noChangeArrowheads="1"/>
                  </p:cNvSpPr>
                  <p:nvPr/>
                </p:nvSpPr>
                <p:spPr bwMode="auto">
                  <a:xfrm>
                    <a:off x="5394325" y="3386138"/>
                    <a:ext cx="366713" cy="342900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rgbClr val="FFDBF6"/>
                  </a:solidFill>
                  <a:ln w="2857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0749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5486400" y="3386138"/>
                    <a:ext cx="0" cy="257175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30750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5486400" y="3643313"/>
                    <a:ext cx="27463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30752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00600" y="3375025"/>
                    <a:ext cx="452362" cy="3924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3337" tIns="26668" rIns="53337" bIns="26668">
                    <a:spAutoFit/>
                  </a:bodyPr>
                  <a:lstStyle>
                    <a:lvl1pPr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200">
                        <a:solidFill>
                          <a:srgbClr val="000000"/>
                        </a:solidFill>
                      </a:rPr>
                      <a:t>1Å</a:t>
                    </a:r>
                  </a:p>
                </p:txBody>
              </p:sp>
              <p:sp>
                <p:nvSpPr>
                  <p:cNvPr id="30753" name="Line 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303838" y="3429000"/>
                    <a:ext cx="0" cy="300038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30754" name="Text Box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881688" y="3386138"/>
                    <a:ext cx="2926308" cy="3247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3337" tIns="26668" rIns="53337" bIns="26668">
                    <a:spAutoFit/>
                  </a:bodyPr>
                  <a:lstStyle>
                    <a:lvl1pPr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lnSpc>
                        <a:spcPct val="8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200">
                        <a:solidFill>
                          <a:srgbClr val="000000"/>
                        </a:solidFill>
                      </a:rPr>
                      <a:t>Volumetto unitario (1Å</a:t>
                    </a:r>
                    <a:r>
                      <a:rPr lang="it-IT" altLang="it-IT" sz="2200" baseline="30000">
                        <a:solidFill>
                          <a:srgbClr val="000000"/>
                        </a:solidFill>
                      </a:rPr>
                      <a:t>3</a:t>
                    </a:r>
                    <a:r>
                      <a:rPr lang="it-IT" altLang="it-IT" sz="2200">
                        <a:solidFill>
                          <a:srgbClr val="000000"/>
                        </a:solidFill>
                      </a:rPr>
                      <a:t>)</a:t>
                    </a:r>
                  </a:p>
                </p:txBody>
              </p:sp>
              <p:sp>
                <p:nvSpPr>
                  <p:cNvPr id="30798" name="Rectangle 78"/>
                  <p:cNvSpPr>
                    <a:spLocks noChangeArrowheads="1"/>
                  </p:cNvSpPr>
                  <p:nvPr/>
                </p:nvSpPr>
                <p:spPr bwMode="auto">
                  <a:xfrm>
                    <a:off x="46038" y="2279650"/>
                    <a:ext cx="3879197" cy="3924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3337" tIns="26668" rIns="53337" bIns="26668">
                    <a:spAutoFit/>
                  </a:bodyPr>
                  <a:lstStyle>
                    <a:lvl1pPr defTabSz="53340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defTabSz="53340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defTabSz="5334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defTabSz="5334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defTabSz="5334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defTabSz="5334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200" b="1" dirty="0">
                        <a:solidFill>
                          <a:srgbClr val="FF0000"/>
                        </a:solidFill>
                      </a:rPr>
                      <a:t>MODELLO ONDULATORIO:</a:t>
                    </a:r>
                  </a:p>
                </p:txBody>
              </p:sp>
            </p:grpSp>
          </p:grpSp>
        </p:grpSp>
      </p:grp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208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521"/>
    </mc:Choice>
    <mc:Fallback xmlns="">
      <p:transition spd="slow" advTm="185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524000" y="1006485"/>
            <a:ext cx="9273564" cy="116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FF0000"/>
                </a:solidFill>
                <a:latin typeface="Arial" charset="0"/>
              </a:rPr>
              <a:t>Si deve determinare la funzione d’onda</a:t>
            </a:r>
            <a:r>
              <a:rPr lang="it-IT" altLang="it-IT" sz="2400">
                <a:solidFill>
                  <a:srgbClr val="FF0000"/>
                </a:solidFill>
              </a:rPr>
              <a:t> </a:t>
            </a:r>
            <a:r>
              <a:rPr lang="it-IT" altLang="it-IT" sz="2400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</a:t>
            </a:r>
            <a:r>
              <a:rPr lang="it-IT" altLang="it-IT" sz="2400">
                <a:solidFill>
                  <a:srgbClr val="FF0000"/>
                </a:solidFill>
              </a:rPr>
              <a:t> </a:t>
            </a:r>
            <a:r>
              <a:rPr lang="it-IT" altLang="it-IT" sz="2400">
                <a:solidFill>
                  <a:srgbClr val="FF0000"/>
                </a:solidFill>
                <a:latin typeface="Arial" charset="0"/>
              </a:rPr>
              <a:t>il cui quadrato,</a:t>
            </a:r>
            <a:r>
              <a:rPr lang="it-IT" altLang="it-IT" sz="2400">
                <a:solidFill>
                  <a:srgbClr val="FF0000"/>
                </a:solidFill>
              </a:rPr>
              <a:t> </a:t>
            </a:r>
            <a:r>
              <a:rPr lang="it-IT" altLang="it-IT" sz="2400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</a:t>
            </a:r>
            <a:r>
              <a:rPr lang="it-IT" altLang="it-IT" sz="2400" baseline="30000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2</a:t>
            </a:r>
            <a:r>
              <a:rPr lang="it-IT" altLang="it-IT" sz="2400">
                <a:solidFill>
                  <a:srgbClr val="FF0000"/>
                </a:solidFill>
                <a:latin typeface="Arial" charset="0"/>
              </a:rPr>
              <a:t>, ci dà,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FF0000"/>
                </a:solidFill>
                <a:latin typeface="Arial" charset="0"/>
              </a:rPr>
              <a:t>per ogni punto dello spazio, la probabilità che l’elettrone si trovi in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FF0000"/>
                </a:solidFill>
                <a:latin typeface="Arial" charset="0"/>
              </a:rPr>
              <a:t>un volume unitario centrato in quel punto.</a:t>
            </a:r>
            <a:endParaRPr lang="it-IT" altLang="it-IT" sz="2400">
              <a:solidFill>
                <a:srgbClr val="FF0000"/>
              </a:solidFill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6024566" y="2778133"/>
            <a:ext cx="4424363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008000"/>
                </a:solidFill>
                <a:latin typeface="Arial" charset="0"/>
              </a:rPr>
              <a:t>Per gli stati stazionari dell’atomo di H l’equazione di Schrödinger si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008000"/>
                </a:solidFill>
                <a:latin typeface="Arial" charset="0"/>
              </a:rPr>
              <a:t>può scrivere:</a:t>
            </a:r>
            <a:endParaRPr lang="it-IT" altLang="it-IT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2941639" y="5211771"/>
            <a:ext cx="7361182" cy="1117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dirty="0">
                <a:solidFill>
                  <a:srgbClr val="FF3300"/>
                </a:solidFill>
              </a:rPr>
              <a:t>(</a:t>
            </a:r>
            <a:r>
              <a:rPr lang="it-IT" altLang="it-IT" sz="2300" b="1" dirty="0">
                <a:solidFill>
                  <a:srgbClr val="FF3300"/>
                </a:solidFill>
              </a:rPr>
              <a:t>m</a:t>
            </a:r>
            <a:r>
              <a:rPr lang="it-IT" altLang="it-IT" sz="2300" dirty="0">
                <a:solidFill>
                  <a:srgbClr val="FF3300"/>
                </a:solidFill>
              </a:rPr>
              <a:t> = massa; </a:t>
            </a:r>
            <a:r>
              <a:rPr lang="it-IT" altLang="it-IT" sz="2300" b="1" dirty="0">
                <a:solidFill>
                  <a:srgbClr val="FF3300"/>
                </a:solidFill>
              </a:rPr>
              <a:t>v</a:t>
            </a:r>
            <a:r>
              <a:rPr lang="it-IT" altLang="it-IT" sz="2300" dirty="0">
                <a:solidFill>
                  <a:srgbClr val="FF3300"/>
                </a:solidFill>
              </a:rPr>
              <a:t> = velocità; </a:t>
            </a:r>
            <a:r>
              <a:rPr lang="it-IT" altLang="it-IT" sz="2300" b="1" dirty="0">
                <a:solidFill>
                  <a:srgbClr val="FF3300"/>
                </a:solidFill>
              </a:rPr>
              <a:t>e</a:t>
            </a:r>
            <a:r>
              <a:rPr lang="it-IT" altLang="it-IT" sz="2300" dirty="0">
                <a:solidFill>
                  <a:srgbClr val="FF3300"/>
                </a:solidFill>
              </a:rPr>
              <a:t> = carica; </a:t>
            </a:r>
            <a:r>
              <a:rPr lang="it-IT" altLang="it-IT" sz="2300" b="1" dirty="0">
                <a:solidFill>
                  <a:srgbClr val="FF3300"/>
                </a:solidFill>
              </a:rPr>
              <a:t>r</a:t>
            </a:r>
            <a:r>
              <a:rPr lang="it-IT" altLang="it-IT" sz="2300" dirty="0">
                <a:solidFill>
                  <a:srgbClr val="FF3300"/>
                </a:solidFill>
              </a:rPr>
              <a:t> = distanza dal nucleo,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FF3300"/>
                </a:solidFill>
              </a:rPr>
              <a:t> h</a:t>
            </a:r>
            <a:r>
              <a:rPr lang="it-IT" altLang="it-IT" sz="2300" dirty="0">
                <a:solidFill>
                  <a:srgbClr val="FF3300"/>
                </a:solidFill>
              </a:rPr>
              <a:t> = costante di </a:t>
            </a:r>
            <a:r>
              <a:rPr lang="it-IT" altLang="it-IT" sz="2300" dirty="0" err="1">
                <a:solidFill>
                  <a:srgbClr val="FF3300"/>
                </a:solidFill>
              </a:rPr>
              <a:t>Planck</a:t>
            </a:r>
            <a:r>
              <a:rPr lang="it-IT" altLang="it-IT" sz="2300" dirty="0">
                <a:solidFill>
                  <a:srgbClr val="FF3300"/>
                </a:solidFill>
              </a:rPr>
              <a:t>,  </a:t>
            </a:r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2451110" y="2743200"/>
            <a:ext cx="1454151" cy="1417638"/>
          </a:xfrm>
          <a:prstGeom prst="cube">
            <a:avLst>
              <a:gd name="adj" fmla="val 25000"/>
            </a:avLst>
          </a:prstGeom>
          <a:noFill/>
          <a:ln w="28575">
            <a:solidFill>
              <a:srgbClr val="008000"/>
            </a:solidFill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2774" name="Line 6"/>
          <p:cNvSpPr>
            <a:spLocks noChangeShapeType="1"/>
          </p:cNvSpPr>
          <p:nvPr/>
        </p:nvSpPr>
        <p:spPr bwMode="auto">
          <a:xfrm flipV="1">
            <a:off x="2679710" y="2560639"/>
            <a:ext cx="3175" cy="1274762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775" name="Line 7"/>
          <p:cNvSpPr>
            <a:spLocks noChangeShapeType="1"/>
          </p:cNvSpPr>
          <p:nvPr/>
        </p:nvSpPr>
        <p:spPr bwMode="auto">
          <a:xfrm>
            <a:off x="2679710" y="3792540"/>
            <a:ext cx="1316039" cy="1587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 rot="21067603" flipH="1">
            <a:off x="2216154" y="3833821"/>
            <a:ext cx="538163" cy="54927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2777" name="Group 9"/>
          <p:cNvGrpSpPr>
            <a:grpSpLocks/>
          </p:cNvGrpSpPr>
          <p:nvPr/>
        </p:nvGrpSpPr>
        <p:grpSpPr bwMode="auto">
          <a:xfrm>
            <a:off x="5045078" y="3063875"/>
            <a:ext cx="538163" cy="457200"/>
            <a:chOff x="5520" y="3984"/>
            <a:chExt cx="566" cy="480"/>
          </a:xfrm>
        </p:grpSpPr>
        <p:sp>
          <p:nvSpPr>
            <p:cNvPr id="32825" name="AutoShape 10"/>
            <p:cNvSpPr>
              <a:spLocks noChangeArrowheads="1"/>
            </p:cNvSpPr>
            <p:nvPr/>
          </p:nvSpPr>
          <p:spPr bwMode="auto">
            <a:xfrm>
              <a:off x="5520" y="3984"/>
              <a:ext cx="566" cy="480"/>
            </a:xfrm>
            <a:prstGeom prst="cube">
              <a:avLst>
                <a:gd name="adj" fmla="val 25000"/>
              </a:avLst>
            </a:prstGeom>
            <a:solidFill>
              <a:srgbClr val="FFDBF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2826" name="Line 11"/>
            <p:cNvSpPr>
              <a:spLocks noChangeShapeType="1"/>
            </p:cNvSpPr>
            <p:nvPr/>
          </p:nvSpPr>
          <p:spPr bwMode="auto">
            <a:xfrm>
              <a:off x="5664" y="3984"/>
              <a:ext cx="0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827" name="Line 12"/>
            <p:cNvSpPr>
              <a:spLocks noChangeShapeType="1"/>
            </p:cNvSpPr>
            <p:nvPr/>
          </p:nvSpPr>
          <p:spPr bwMode="auto">
            <a:xfrm>
              <a:off x="5664" y="4272"/>
              <a:ext cx="2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828" name="Line 13"/>
            <p:cNvSpPr>
              <a:spLocks noChangeShapeType="1"/>
            </p:cNvSpPr>
            <p:nvPr/>
          </p:nvSpPr>
          <p:spPr bwMode="auto">
            <a:xfrm flipH="1">
              <a:off x="5568" y="4272"/>
              <a:ext cx="96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778" name="Text Box 14"/>
          <p:cNvSpPr txBox="1">
            <a:spLocks noChangeArrowheads="1"/>
          </p:cNvSpPr>
          <p:nvPr/>
        </p:nvSpPr>
        <p:spPr bwMode="auto">
          <a:xfrm>
            <a:off x="3127376" y="2149483"/>
            <a:ext cx="1600566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00"/>
                </a:solidFill>
                <a:latin typeface="Arial" charset="0"/>
              </a:rPr>
              <a:t>p = (x, y, z)</a:t>
            </a:r>
          </a:p>
        </p:txBody>
      </p:sp>
      <p:sp>
        <p:nvSpPr>
          <p:cNvPr id="32779" name="Text Box 15"/>
          <p:cNvSpPr txBox="1">
            <a:spLocks noChangeArrowheads="1"/>
          </p:cNvSpPr>
          <p:nvPr/>
        </p:nvSpPr>
        <p:spPr bwMode="auto">
          <a:xfrm>
            <a:off x="4354513" y="3140084"/>
            <a:ext cx="487506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00"/>
                </a:solidFill>
                <a:latin typeface="Arial" charset="0"/>
              </a:rPr>
              <a:t>1Å</a:t>
            </a:r>
          </a:p>
        </p:txBody>
      </p:sp>
      <p:sp>
        <p:nvSpPr>
          <p:cNvPr id="32780" name="Text Box 16"/>
          <p:cNvSpPr txBox="1">
            <a:spLocks noChangeArrowheads="1"/>
          </p:cNvSpPr>
          <p:nvPr/>
        </p:nvSpPr>
        <p:spPr bwMode="auto">
          <a:xfrm>
            <a:off x="3417898" y="2568584"/>
            <a:ext cx="307969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00"/>
                </a:solidFill>
                <a:latin typeface="Arial" charset="0"/>
              </a:rPr>
              <a:t>P</a:t>
            </a:r>
          </a:p>
        </p:txBody>
      </p:sp>
      <p:sp>
        <p:nvSpPr>
          <p:cNvPr id="32781" name="Oval 17"/>
          <p:cNvSpPr>
            <a:spLocks noChangeArrowheads="1"/>
          </p:cNvSpPr>
          <p:nvPr/>
        </p:nvSpPr>
        <p:spPr bwMode="auto">
          <a:xfrm>
            <a:off x="3457584" y="3017838"/>
            <a:ext cx="173039" cy="182562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2782" name="Text Box 18"/>
          <p:cNvSpPr txBox="1">
            <a:spLocks noChangeArrowheads="1"/>
          </p:cNvSpPr>
          <p:nvPr/>
        </p:nvSpPr>
        <p:spPr bwMode="auto">
          <a:xfrm>
            <a:off x="4041776" y="3657608"/>
            <a:ext cx="274306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00"/>
                </a:solidFill>
                <a:latin typeface="Arial" charset="0"/>
              </a:rPr>
              <a:t>x</a:t>
            </a:r>
          </a:p>
        </p:txBody>
      </p:sp>
      <p:sp>
        <p:nvSpPr>
          <p:cNvPr id="32783" name="Text Box 19"/>
          <p:cNvSpPr txBox="1">
            <a:spLocks noChangeArrowheads="1"/>
          </p:cNvSpPr>
          <p:nvPr/>
        </p:nvSpPr>
        <p:spPr bwMode="auto">
          <a:xfrm>
            <a:off x="2397125" y="2341571"/>
            <a:ext cx="258276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00"/>
                </a:solidFill>
                <a:latin typeface="Arial" charset="0"/>
              </a:rPr>
              <a:t>z</a:t>
            </a:r>
          </a:p>
        </p:txBody>
      </p:sp>
      <p:sp>
        <p:nvSpPr>
          <p:cNvPr id="32784" name="Text Box 20"/>
          <p:cNvSpPr txBox="1">
            <a:spLocks noChangeArrowheads="1"/>
          </p:cNvSpPr>
          <p:nvPr/>
        </p:nvSpPr>
        <p:spPr bwMode="auto">
          <a:xfrm>
            <a:off x="2397126" y="4389446"/>
            <a:ext cx="274306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00"/>
                </a:solidFill>
                <a:latin typeface="Arial" charset="0"/>
              </a:rPr>
              <a:t>y</a:t>
            </a:r>
          </a:p>
        </p:txBody>
      </p:sp>
      <p:sp>
        <p:nvSpPr>
          <p:cNvPr id="32785" name="Oval 21"/>
          <p:cNvSpPr>
            <a:spLocks noChangeArrowheads="1"/>
          </p:cNvSpPr>
          <p:nvPr/>
        </p:nvSpPr>
        <p:spPr bwMode="auto">
          <a:xfrm>
            <a:off x="2579689" y="3703646"/>
            <a:ext cx="173037" cy="1365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2786" name="Text Box 22"/>
          <p:cNvSpPr txBox="1">
            <a:spLocks noChangeArrowheads="1"/>
          </p:cNvSpPr>
          <p:nvPr/>
        </p:nvSpPr>
        <p:spPr bwMode="auto">
          <a:xfrm>
            <a:off x="1524010" y="3565533"/>
            <a:ext cx="1091837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00"/>
                </a:solidFill>
                <a:latin typeface="Arial" charset="0"/>
              </a:rPr>
              <a:t>Nucleo</a:t>
            </a:r>
          </a:p>
        </p:txBody>
      </p:sp>
      <p:sp>
        <p:nvSpPr>
          <p:cNvPr id="32787" name="Line 23"/>
          <p:cNvSpPr>
            <a:spLocks noChangeShapeType="1"/>
          </p:cNvSpPr>
          <p:nvPr/>
        </p:nvSpPr>
        <p:spPr bwMode="auto">
          <a:xfrm flipV="1">
            <a:off x="4860925" y="3108333"/>
            <a:ext cx="0" cy="3206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788" name="Text Box 24"/>
          <p:cNvSpPr txBox="1">
            <a:spLocks noChangeArrowheads="1"/>
          </p:cNvSpPr>
          <p:nvPr/>
        </p:nvSpPr>
        <p:spPr bwMode="auto">
          <a:xfrm>
            <a:off x="9291648" y="5951546"/>
            <a:ext cx="282321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FF3300"/>
                </a:solidFill>
              </a:rPr>
              <a:t> )</a:t>
            </a:r>
            <a:endParaRPr lang="it-IT" altLang="it-IT" sz="1400">
              <a:solidFill>
                <a:srgbClr val="FF3300"/>
              </a:solidFill>
            </a:endParaRPr>
          </a:p>
        </p:txBody>
      </p:sp>
      <p:sp>
        <p:nvSpPr>
          <p:cNvPr id="32789" name="Rectangle 25"/>
          <p:cNvSpPr>
            <a:spLocks noChangeArrowheads="1"/>
          </p:cNvSpPr>
          <p:nvPr/>
        </p:nvSpPr>
        <p:spPr bwMode="auto">
          <a:xfrm>
            <a:off x="2667000" y="92077"/>
            <a:ext cx="6172200" cy="547688"/>
          </a:xfrm>
          <a:prstGeom prst="rect">
            <a:avLst/>
          </a:prstGeom>
          <a:gradFill rotWithShape="0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2790" name="Rectangle 26"/>
          <p:cNvSpPr>
            <a:spLocks noChangeArrowheads="1"/>
          </p:cNvSpPr>
          <p:nvPr/>
        </p:nvSpPr>
        <p:spPr bwMode="auto">
          <a:xfrm>
            <a:off x="2759075" y="8"/>
            <a:ext cx="6172200" cy="549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2791" name="Text Box 27"/>
          <p:cNvSpPr txBox="1">
            <a:spLocks noChangeArrowheads="1"/>
          </p:cNvSpPr>
          <p:nvPr/>
        </p:nvSpPr>
        <p:spPr bwMode="auto">
          <a:xfrm>
            <a:off x="2803535" y="-31749"/>
            <a:ext cx="6039089" cy="56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300" b="1">
                <a:solidFill>
                  <a:srgbClr val="3333CC"/>
                </a:solidFill>
              </a:rPr>
              <a:t>Equazione di Schrödinger (1926)</a:t>
            </a:r>
            <a:endParaRPr lang="it-IT" altLang="it-IT" sz="3300">
              <a:solidFill>
                <a:srgbClr val="000000"/>
              </a:solidFill>
            </a:endParaRPr>
          </a:p>
        </p:txBody>
      </p:sp>
      <p:grpSp>
        <p:nvGrpSpPr>
          <p:cNvPr id="32792" name="Group 28"/>
          <p:cNvGrpSpPr>
            <a:grpSpLocks/>
          </p:cNvGrpSpPr>
          <p:nvPr/>
        </p:nvGrpSpPr>
        <p:grpSpPr bwMode="auto">
          <a:xfrm>
            <a:off x="3946525" y="4251328"/>
            <a:ext cx="4702738" cy="787718"/>
            <a:chOff x="2544" y="5040"/>
            <a:chExt cx="4936" cy="827"/>
          </a:xfrm>
        </p:grpSpPr>
        <p:sp>
          <p:nvSpPr>
            <p:cNvPr id="32810" name="AutoShape 29"/>
            <p:cNvSpPr>
              <a:spLocks noChangeArrowheads="1"/>
            </p:cNvSpPr>
            <p:nvPr/>
          </p:nvSpPr>
          <p:spPr bwMode="auto">
            <a:xfrm>
              <a:off x="2544" y="5040"/>
              <a:ext cx="2" cy="389"/>
            </a:xfrm>
            <a:prstGeom prst="roundRect">
              <a:avLst>
                <a:gd name="adj" fmla="val 16667"/>
              </a:avLst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2" tIns="461" rIns="922" bIns="461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2811" name="Text Box 30"/>
            <p:cNvSpPr txBox="1">
              <a:spLocks noChangeArrowheads="1"/>
            </p:cNvSpPr>
            <p:nvPr/>
          </p:nvSpPr>
          <p:spPr bwMode="auto">
            <a:xfrm>
              <a:off x="2657" y="5272"/>
              <a:ext cx="739" cy="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2" tIns="461" rIns="922" bIns="461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dirty="0" err="1">
                  <a:solidFill>
                    <a:srgbClr val="000000"/>
                  </a:solidFill>
                </a:rPr>
                <a:t>H</a:t>
              </a:r>
              <a:r>
                <a:rPr lang="it-IT" altLang="it-IT" sz="2400" b="1" dirty="0" err="1">
                  <a:solidFill>
                    <a:srgbClr val="000000"/>
                  </a:solidFill>
                  <a:latin typeface="Symbol" pitchFamily="18" charset="2"/>
                  <a:sym typeface="Symbol" pitchFamily="18" charset="2"/>
                </a:rPr>
                <a:t>y</a:t>
              </a:r>
              <a:r>
                <a:rPr lang="it-IT" altLang="it-IT" sz="2400" b="1" dirty="0">
                  <a:solidFill>
                    <a:srgbClr val="000000"/>
                  </a:solidFill>
                  <a:sym typeface="Symbol" pitchFamily="18" charset="2"/>
                </a:rPr>
                <a:t> =</a:t>
              </a:r>
              <a:endParaRPr lang="it-IT" altLang="it-IT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32812" name="Text Box 31"/>
            <p:cNvSpPr txBox="1">
              <a:spLocks noChangeArrowheads="1"/>
            </p:cNvSpPr>
            <p:nvPr/>
          </p:nvSpPr>
          <p:spPr bwMode="auto">
            <a:xfrm>
              <a:off x="3936" y="5126"/>
              <a:ext cx="290" cy="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2" tIns="461" rIns="922" bIns="461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000000"/>
                  </a:solidFill>
                </a:rPr>
                <a:t>h</a:t>
              </a:r>
              <a:r>
                <a:rPr lang="it-IT" altLang="it-IT" sz="2400" b="1" baseline="30000">
                  <a:solidFill>
                    <a:srgbClr val="000000"/>
                  </a:solidFill>
                </a:rPr>
                <a:t>2</a:t>
              </a:r>
              <a:endParaRPr lang="it-IT" altLang="it-IT" sz="2400" b="1">
                <a:solidFill>
                  <a:srgbClr val="000000"/>
                </a:solidFill>
              </a:endParaRPr>
            </a:p>
          </p:txBody>
        </p:sp>
        <p:sp>
          <p:nvSpPr>
            <p:cNvPr id="32813" name="Text Box 32"/>
            <p:cNvSpPr txBox="1">
              <a:spLocks noChangeArrowheads="1"/>
            </p:cNvSpPr>
            <p:nvPr/>
          </p:nvSpPr>
          <p:spPr bwMode="auto">
            <a:xfrm>
              <a:off x="3744" y="5472"/>
              <a:ext cx="717" cy="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2" tIns="461" rIns="922" bIns="461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dirty="0">
                  <a:solidFill>
                    <a:srgbClr val="000000"/>
                  </a:solidFill>
                </a:rPr>
                <a:t>8</a:t>
              </a:r>
              <a:r>
                <a:rPr lang="it-IT" altLang="it-IT" sz="2400" b="1" dirty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it-IT" altLang="it-IT" sz="2400" b="1" baseline="30000" dirty="0">
                  <a:solidFill>
                    <a:srgbClr val="000000"/>
                  </a:solidFill>
                </a:rPr>
                <a:t>2</a:t>
              </a:r>
              <a:r>
                <a:rPr lang="it-IT" altLang="it-IT" sz="2400" b="1" dirty="0">
                  <a:solidFill>
                    <a:srgbClr val="000000"/>
                  </a:solidFill>
                </a:rPr>
                <a:t>m</a:t>
              </a:r>
            </a:p>
          </p:txBody>
        </p:sp>
        <p:sp>
          <p:nvSpPr>
            <p:cNvPr id="32814" name="Line 33"/>
            <p:cNvSpPr>
              <a:spLocks noChangeShapeType="1"/>
            </p:cNvSpPr>
            <p:nvPr/>
          </p:nvSpPr>
          <p:spPr bwMode="auto">
            <a:xfrm>
              <a:off x="3768" y="5515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2" tIns="461" rIns="922" bIns="46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815" name="AutoShape 34"/>
            <p:cNvSpPr>
              <a:spLocks noChangeArrowheads="1"/>
            </p:cNvSpPr>
            <p:nvPr/>
          </p:nvSpPr>
          <p:spPr bwMode="auto">
            <a:xfrm rot="10796321">
              <a:off x="4743" y="5095"/>
              <a:ext cx="306" cy="772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00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2" tIns="461" rIns="922" bIns="461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2816" name="Text Box 35"/>
            <p:cNvSpPr txBox="1">
              <a:spLocks noChangeArrowheads="1"/>
            </p:cNvSpPr>
            <p:nvPr/>
          </p:nvSpPr>
          <p:spPr bwMode="auto">
            <a:xfrm>
              <a:off x="5712" y="5126"/>
              <a:ext cx="253" cy="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2" tIns="461" rIns="922" bIns="461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000000"/>
                  </a:solidFill>
                </a:rPr>
                <a:t>e</a:t>
              </a:r>
              <a:r>
                <a:rPr lang="it-IT" altLang="it-IT" sz="2400" b="1" baseline="30000">
                  <a:solidFill>
                    <a:srgbClr val="000000"/>
                  </a:solidFill>
                </a:rPr>
                <a:t>2</a:t>
              </a:r>
              <a:endParaRPr lang="it-IT" altLang="it-IT" sz="2400" b="1">
                <a:solidFill>
                  <a:srgbClr val="000000"/>
                </a:solidFill>
              </a:endParaRPr>
            </a:p>
          </p:txBody>
        </p:sp>
        <p:sp>
          <p:nvSpPr>
            <p:cNvPr id="32817" name="Text Box 36"/>
            <p:cNvSpPr txBox="1">
              <a:spLocks noChangeArrowheads="1"/>
            </p:cNvSpPr>
            <p:nvPr/>
          </p:nvSpPr>
          <p:spPr bwMode="auto">
            <a:xfrm>
              <a:off x="5808" y="5472"/>
              <a:ext cx="145" cy="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2" tIns="461" rIns="922" bIns="461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000000"/>
                  </a:solidFill>
                </a:rPr>
                <a:t>r</a:t>
              </a:r>
            </a:p>
          </p:txBody>
        </p:sp>
        <p:sp>
          <p:nvSpPr>
            <p:cNvPr id="32818" name="Text Box 37"/>
            <p:cNvSpPr txBox="1">
              <a:spLocks noChangeArrowheads="1"/>
            </p:cNvSpPr>
            <p:nvPr/>
          </p:nvSpPr>
          <p:spPr bwMode="auto">
            <a:xfrm>
              <a:off x="3552" y="5270"/>
              <a:ext cx="101" cy="35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2" tIns="461" rIns="922" bIns="461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>
                  <a:solidFill>
                    <a:srgbClr val="000000"/>
                  </a:solidFill>
                </a:rPr>
                <a:t>-</a:t>
              </a:r>
            </a:p>
          </p:txBody>
        </p:sp>
        <p:sp>
          <p:nvSpPr>
            <p:cNvPr id="32819" name="Rectangle 38"/>
            <p:cNvSpPr>
              <a:spLocks noChangeArrowheads="1"/>
            </p:cNvSpPr>
            <p:nvPr/>
          </p:nvSpPr>
          <p:spPr bwMode="auto">
            <a:xfrm>
              <a:off x="5112" y="5328"/>
              <a:ext cx="105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2" tIns="461" rIns="922" bIns="461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baseline="30000" dirty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32820" name="AutoShape 39"/>
            <p:cNvSpPr>
              <a:spLocks/>
            </p:cNvSpPr>
            <p:nvPr/>
          </p:nvSpPr>
          <p:spPr bwMode="auto">
            <a:xfrm>
              <a:off x="3552" y="5232"/>
              <a:ext cx="3" cy="389"/>
            </a:xfrm>
            <a:prstGeom prst="leftBracket">
              <a:avLst>
                <a:gd name="adj" fmla="val 108333"/>
              </a:avLst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2" tIns="461" rIns="922" bIns="461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2822" name="Text Box 41"/>
            <p:cNvSpPr txBox="1">
              <a:spLocks noChangeArrowheads="1"/>
            </p:cNvSpPr>
            <p:nvPr/>
          </p:nvSpPr>
          <p:spPr bwMode="auto">
            <a:xfrm>
              <a:off x="6393" y="5224"/>
              <a:ext cx="1087" cy="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2" tIns="461" rIns="922" bIns="461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000000"/>
                  </a:solidFill>
                  <a:latin typeface="Symbol" pitchFamily="18" charset="2"/>
                  <a:sym typeface="Symbol" pitchFamily="18" charset="2"/>
                </a:rPr>
                <a:t>y </a:t>
              </a:r>
              <a:r>
                <a:rPr lang="it-IT" altLang="it-IT" sz="2400" b="1">
                  <a:solidFill>
                    <a:srgbClr val="000000"/>
                  </a:solidFill>
                  <a:sym typeface="Symbol" pitchFamily="18" charset="2"/>
                </a:rPr>
                <a:t>= E </a:t>
              </a:r>
              <a:r>
                <a:rPr lang="it-IT" altLang="it-IT" sz="2400" b="1">
                  <a:solidFill>
                    <a:srgbClr val="000000"/>
                  </a:solidFill>
                  <a:latin typeface="Symbol" pitchFamily="18" charset="2"/>
                  <a:sym typeface="Symbol" pitchFamily="18" charset="2"/>
                </a:rPr>
                <a:t>y</a:t>
              </a:r>
            </a:p>
          </p:txBody>
        </p:sp>
        <p:sp>
          <p:nvSpPr>
            <p:cNvPr id="32823" name="Text Box 42"/>
            <p:cNvSpPr txBox="1">
              <a:spLocks noChangeArrowheads="1"/>
            </p:cNvSpPr>
            <p:nvPr/>
          </p:nvSpPr>
          <p:spPr bwMode="auto">
            <a:xfrm>
              <a:off x="5280" y="5280"/>
              <a:ext cx="101" cy="35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2" tIns="461" rIns="922" bIns="461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dirty="0">
                  <a:solidFill>
                    <a:srgbClr val="000000"/>
                  </a:solidFill>
                </a:rPr>
                <a:t>-</a:t>
              </a:r>
            </a:p>
          </p:txBody>
        </p:sp>
        <p:sp>
          <p:nvSpPr>
            <p:cNvPr id="32824" name="Line 43"/>
            <p:cNvSpPr>
              <a:spLocks noChangeShapeType="1"/>
            </p:cNvSpPr>
            <p:nvPr/>
          </p:nvSpPr>
          <p:spPr bwMode="auto">
            <a:xfrm>
              <a:off x="5568" y="5520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2" tIns="461" rIns="922" bIns="461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2793" name="Group 45"/>
          <p:cNvGrpSpPr>
            <a:grpSpLocks/>
          </p:cNvGrpSpPr>
          <p:nvPr/>
        </p:nvGrpSpPr>
        <p:grpSpPr bwMode="auto">
          <a:xfrm>
            <a:off x="5776257" y="5726747"/>
            <a:ext cx="439299" cy="734380"/>
            <a:chOff x="3434" y="6252"/>
            <a:chExt cx="553" cy="771"/>
          </a:xfrm>
        </p:grpSpPr>
        <p:sp>
          <p:nvSpPr>
            <p:cNvPr id="32808" name="AutoShape 46"/>
            <p:cNvSpPr>
              <a:spLocks noChangeArrowheads="1"/>
            </p:cNvSpPr>
            <p:nvPr/>
          </p:nvSpPr>
          <p:spPr bwMode="auto">
            <a:xfrm rot="10796321" flipH="1">
              <a:off x="3434" y="6252"/>
              <a:ext cx="339" cy="771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32" tIns="166" rIns="332" bIns="166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2809" name="Rectangle 47"/>
            <p:cNvSpPr>
              <a:spLocks noChangeArrowheads="1"/>
            </p:cNvSpPr>
            <p:nvPr/>
          </p:nvSpPr>
          <p:spPr bwMode="auto">
            <a:xfrm>
              <a:off x="3863" y="6433"/>
              <a:ext cx="124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2" tIns="166" rIns="332" bIns="166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aseline="30000">
                  <a:solidFill>
                    <a:srgbClr val="FF3300"/>
                  </a:solidFill>
                </a:rPr>
                <a:t>2</a:t>
              </a:r>
            </a:p>
          </p:txBody>
        </p:sp>
      </p:grpSp>
      <p:sp>
        <p:nvSpPr>
          <p:cNvPr id="32794" name="Text Box 48"/>
          <p:cNvSpPr txBox="1">
            <a:spLocks noChangeArrowheads="1"/>
          </p:cNvSpPr>
          <p:nvPr/>
        </p:nvSpPr>
        <p:spPr bwMode="auto">
          <a:xfrm>
            <a:off x="6234120" y="5907088"/>
            <a:ext cx="202649" cy="354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2" tIns="166" rIns="332" bIns="166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FF3300"/>
                </a:solidFill>
                <a:latin typeface="Symbol" pitchFamily="18" charset="2"/>
                <a:sym typeface="Symbol" pitchFamily="18" charset="2"/>
              </a:rPr>
              <a:t>y</a:t>
            </a:r>
          </a:p>
        </p:txBody>
      </p:sp>
      <p:sp>
        <p:nvSpPr>
          <p:cNvPr id="32795" name="Text Box 49"/>
          <p:cNvSpPr txBox="1">
            <a:spLocks noChangeArrowheads="1"/>
          </p:cNvSpPr>
          <p:nvPr/>
        </p:nvSpPr>
        <p:spPr bwMode="auto">
          <a:xfrm>
            <a:off x="6554801" y="5999164"/>
            <a:ext cx="167383" cy="354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32" tIns="166" rIns="332" bIns="166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>
                <a:solidFill>
                  <a:srgbClr val="FF3300"/>
                </a:solidFill>
              </a:rPr>
              <a:t>=</a:t>
            </a:r>
          </a:p>
        </p:txBody>
      </p:sp>
      <p:grpSp>
        <p:nvGrpSpPr>
          <p:cNvPr id="32796" name="Group 50"/>
          <p:cNvGrpSpPr>
            <a:grpSpLocks/>
          </p:cNvGrpSpPr>
          <p:nvPr/>
        </p:nvGrpSpPr>
        <p:grpSpPr bwMode="auto">
          <a:xfrm>
            <a:off x="6873893" y="5807086"/>
            <a:ext cx="2406651" cy="772794"/>
            <a:chOff x="6240" y="2208"/>
            <a:chExt cx="2527" cy="812"/>
          </a:xfrm>
        </p:grpSpPr>
        <p:sp>
          <p:nvSpPr>
            <p:cNvPr id="32797" name="Text Box 51"/>
            <p:cNvSpPr txBox="1">
              <a:spLocks noChangeArrowheads="1"/>
            </p:cNvSpPr>
            <p:nvPr/>
          </p:nvSpPr>
          <p:spPr bwMode="auto">
            <a:xfrm>
              <a:off x="6247" y="2208"/>
              <a:ext cx="469" cy="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2" tIns="166" rIns="332" bIns="166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FF3300"/>
                  </a:solidFill>
                  <a:latin typeface="Symbol" pitchFamily="18" charset="2"/>
                  <a:sym typeface="Symbol" pitchFamily="18" charset="2"/>
                </a:rPr>
                <a:t></a:t>
              </a:r>
              <a:r>
                <a:rPr lang="it-IT" altLang="it-IT" sz="2300" baseline="30000">
                  <a:solidFill>
                    <a:srgbClr val="FF3300"/>
                  </a:solidFill>
                  <a:latin typeface="Symbol" pitchFamily="18" charset="2"/>
                  <a:sym typeface="Symbol" pitchFamily="18" charset="2"/>
                </a:rPr>
                <a:t>2</a:t>
              </a:r>
              <a:r>
                <a:rPr lang="it-IT" altLang="it-IT" sz="2300">
                  <a:solidFill>
                    <a:srgbClr val="FF3300"/>
                  </a:solidFill>
                  <a:latin typeface="Symbol" pitchFamily="18" charset="2"/>
                  <a:sym typeface="Symbol" pitchFamily="18" charset="2"/>
                </a:rPr>
                <a:t>y</a:t>
              </a:r>
            </a:p>
          </p:txBody>
        </p:sp>
        <p:sp>
          <p:nvSpPr>
            <p:cNvPr id="32798" name="Text Box 52"/>
            <p:cNvSpPr txBox="1">
              <a:spLocks noChangeArrowheads="1"/>
            </p:cNvSpPr>
            <p:nvPr/>
          </p:nvSpPr>
          <p:spPr bwMode="auto">
            <a:xfrm>
              <a:off x="7202" y="2208"/>
              <a:ext cx="546" cy="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2" tIns="166" rIns="332" bIns="166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FF3300"/>
                  </a:solidFill>
                  <a:latin typeface="Symbol" pitchFamily="18" charset="2"/>
                  <a:sym typeface="Symbol" pitchFamily="18" charset="2"/>
                </a:rPr>
                <a:t> </a:t>
              </a:r>
              <a:r>
                <a:rPr lang="it-IT" altLang="it-IT" sz="2300" baseline="30000">
                  <a:solidFill>
                    <a:srgbClr val="FF3300"/>
                  </a:solidFill>
                  <a:latin typeface="Symbol" pitchFamily="18" charset="2"/>
                  <a:sym typeface="Symbol" pitchFamily="18" charset="2"/>
                </a:rPr>
                <a:t>2</a:t>
              </a:r>
              <a:r>
                <a:rPr lang="it-IT" altLang="it-IT" sz="2300">
                  <a:solidFill>
                    <a:srgbClr val="FF3300"/>
                  </a:solidFill>
                  <a:latin typeface="Symbol" pitchFamily="18" charset="2"/>
                  <a:sym typeface="Symbol" pitchFamily="18" charset="2"/>
                </a:rPr>
                <a:t>y</a:t>
              </a:r>
            </a:p>
          </p:txBody>
        </p:sp>
        <p:sp>
          <p:nvSpPr>
            <p:cNvPr id="32799" name="Text Box 53"/>
            <p:cNvSpPr txBox="1">
              <a:spLocks noChangeArrowheads="1"/>
            </p:cNvSpPr>
            <p:nvPr/>
          </p:nvSpPr>
          <p:spPr bwMode="auto">
            <a:xfrm>
              <a:off x="8144" y="2208"/>
              <a:ext cx="546" cy="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2" tIns="166" rIns="332" bIns="166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FF3300"/>
                  </a:solidFill>
                  <a:latin typeface="Symbol" pitchFamily="18" charset="2"/>
                  <a:sym typeface="Symbol" pitchFamily="18" charset="2"/>
                </a:rPr>
                <a:t> </a:t>
              </a:r>
              <a:r>
                <a:rPr lang="it-IT" altLang="it-IT" sz="2300" baseline="30000">
                  <a:solidFill>
                    <a:srgbClr val="FF3300"/>
                  </a:solidFill>
                  <a:latin typeface="Symbol" pitchFamily="18" charset="2"/>
                  <a:sym typeface="Symbol" pitchFamily="18" charset="2"/>
                </a:rPr>
                <a:t>2</a:t>
              </a:r>
              <a:r>
                <a:rPr lang="it-IT" altLang="it-IT" sz="2300">
                  <a:solidFill>
                    <a:srgbClr val="FF3300"/>
                  </a:solidFill>
                  <a:latin typeface="Symbol" pitchFamily="18" charset="2"/>
                  <a:sym typeface="Symbol" pitchFamily="18" charset="2"/>
                </a:rPr>
                <a:t>y</a:t>
              </a:r>
            </a:p>
          </p:txBody>
        </p:sp>
        <p:sp>
          <p:nvSpPr>
            <p:cNvPr id="32800" name="Text Box 54"/>
            <p:cNvSpPr txBox="1">
              <a:spLocks noChangeArrowheads="1"/>
            </p:cNvSpPr>
            <p:nvPr/>
          </p:nvSpPr>
          <p:spPr bwMode="auto">
            <a:xfrm>
              <a:off x="6240" y="2648"/>
              <a:ext cx="489" cy="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2" tIns="166" rIns="332" bIns="166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FF3300"/>
                  </a:solidFill>
                  <a:latin typeface="Symbol" pitchFamily="18" charset="2"/>
                  <a:sym typeface="Symbol" pitchFamily="18" charset="2"/>
                </a:rPr>
                <a:t></a:t>
              </a:r>
              <a:r>
                <a:rPr lang="it-IT" altLang="it-IT" sz="2300">
                  <a:solidFill>
                    <a:srgbClr val="FF3300"/>
                  </a:solidFill>
                  <a:latin typeface="Symbol" pitchFamily="18" charset="2"/>
                </a:rPr>
                <a:t> </a:t>
              </a:r>
              <a:r>
                <a:rPr lang="it-IT" altLang="it-IT" sz="2300">
                  <a:solidFill>
                    <a:srgbClr val="FF3300"/>
                  </a:solidFill>
                </a:rPr>
                <a:t>x</a:t>
              </a:r>
              <a:r>
                <a:rPr lang="it-IT" altLang="it-IT" sz="2300" baseline="30000">
                  <a:solidFill>
                    <a:srgbClr val="FF3300"/>
                  </a:solidFill>
                </a:rPr>
                <a:t>2</a:t>
              </a:r>
            </a:p>
          </p:txBody>
        </p:sp>
        <p:sp>
          <p:nvSpPr>
            <p:cNvPr id="32801" name="Text Box 55"/>
            <p:cNvSpPr txBox="1">
              <a:spLocks noChangeArrowheads="1"/>
            </p:cNvSpPr>
            <p:nvPr/>
          </p:nvSpPr>
          <p:spPr bwMode="auto">
            <a:xfrm>
              <a:off x="7248" y="2648"/>
              <a:ext cx="489" cy="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2" tIns="166" rIns="332" bIns="166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FF3300"/>
                  </a:solidFill>
                  <a:latin typeface="Symbol" pitchFamily="18" charset="2"/>
                  <a:sym typeface="Symbol" pitchFamily="18" charset="2"/>
                </a:rPr>
                <a:t></a:t>
              </a:r>
              <a:r>
                <a:rPr lang="it-IT" altLang="it-IT" sz="2300">
                  <a:solidFill>
                    <a:srgbClr val="FF3300"/>
                  </a:solidFill>
                  <a:latin typeface="Symbol" pitchFamily="18" charset="2"/>
                </a:rPr>
                <a:t> </a:t>
              </a:r>
              <a:r>
                <a:rPr lang="it-IT" altLang="it-IT" sz="2300">
                  <a:solidFill>
                    <a:srgbClr val="FF3300"/>
                  </a:solidFill>
                </a:rPr>
                <a:t>y</a:t>
              </a:r>
              <a:r>
                <a:rPr lang="it-IT" altLang="it-IT" sz="2300" baseline="30000">
                  <a:solidFill>
                    <a:srgbClr val="FF3300"/>
                  </a:solidFill>
                </a:rPr>
                <a:t>2</a:t>
              </a:r>
            </a:p>
          </p:txBody>
        </p:sp>
        <p:sp>
          <p:nvSpPr>
            <p:cNvPr id="32802" name="Text Box 56"/>
            <p:cNvSpPr txBox="1">
              <a:spLocks noChangeArrowheads="1"/>
            </p:cNvSpPr>
            <p:nvPr/>
          </p:nvSpPr>
          <p:spPr bwMode="auto">
            <a:xfrm>
              <a:off x="8250" y="2648"/>
              <a:ext cx="472" cy="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2" tIns="166" rIns="332" bIns="166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>
                  <a:solidFill>
                    <a:srgbClr val="FF3300"/>
                  </a:solidFill>
                  <a:latin typeface="Symbol" pitchFamily="18" charset="2"/>
                  <a:sym typeface="Symbol" pitchFamily="18" charset="2"/>
                </a:rPr>
                <a:t></a:t>
              </a:r>
              <a:r>
                <a:rPr lang="it-IT" altLang="it-IT" sz="2300">
                  <a:solidFill>
                    <a:srgbClr val="FF3300"/>
                  </a:solidFill>
                  <a:latin typeface="Symbol" pitchFamily="18" charset="2"/>
                </a:rPr>
                <a:t> </a:t>
              </a:r>
              <a:r>
                <a:rPr lang="it-IT" altLang="it-IT" sz="2300">
                  <a:solidFill>
                    <a:srgbClr val="FF3300"/>
                  </a:solidFill>
                </a:rPr>
                <a:t>z</a:t>
              </a:r>
              <a:r>
                <a:rPr lang="it-IT" altLang="it-IT" sz="2300" baseline="30000">
                  <a:solidFill>
                    <a:srgbClr val="FF3300"/>
                  </a:solidFill>
                </a:rPr>
                <a:t>2</a:t>
              </a:r>
            </a:p>
          </p:txBody>
        </p:sp>
        <p:sp>
          <p:nvSpPr>
            <p:cNvPr id="32803" name="Text Box 57"/>
            <p:cNvSpPr txBox="1">
              <a:spLocks noChangeArrowheads="1"/>
            </p:cNvSpPr>
            <p:nvPr/>
          </p:nvSpPr>
          <p:spPr bwMode="auto">
            <a:xfrm>
              <a:off x="6877" y="2437"/>
              <a:ext cx="177" cy="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2" tIns="166" rIns="332" bIns="166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3300"/>
                  </a:solidFill>
                </a:rPr>
                <a:t>+</a:t>
              </a:r>
            </a:p>
          </p:txBody>
        </p:sp>
        <p:sp>
          <p:nvSpPr>
            <p:cNvPr id="32804" name="Line 58"/>
            <p:cNvSpPr>
              <a:spLocks noChangeShapeType="1"/>
            </p:cNvSpPr>
            <p:nvPr/>
          </p:nvSpPr>
          <p:spPr bwMode="auto">
            <a:xfrm>
              <a:off x="6240" y="2640"/>
              <a:ext cx="624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2" tIns="166" rIns="332" bIns="166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805" name="Line 59"/>
            <p:cNvSpPr>
              <a:spLocks noChangeShapeType="1"/>
            </p:cNvSpPr>
            <p:nvPr/>
          </p:nvSpPr>
          <p:spPr bwMode="auto">
            <a:xfrm>
              <a:off x="7200" y="2640"/>
              <a:ext cx="624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2" tIns="166" rIns="332" bIns="166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806" name="Line 60"/>
            <p:cNvSpPr>
              <a:spLocks noChangeShapeType="1"/>
            </p:cNvSpPr>
            <p:nvPr/>
          </p:nvSpPr>
          <p:spPr bwMode="auto">
            <a:xfrm>
              <a:off x="8143" y="2640"/>
              <a:ext cx="624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2" tIns="166" rIns="332" bIns="166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807" name="Text Box 61"/>
            <p:cNvSpPr txBox="1">
              <a:spLocks noChangeArrowheads="1"/>
            </p:cNvSpPr>
            <p:nvPr/>
          </p:nvSpPr>
          <p:spPr bwMode="auto">
            <a:xfrm>
              <a:off x="7870" y="2437"/>
              <a:ext cx="177" cy="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332" tIns="166" rIns="332" bIns="166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FF3300"/>
                  </a:solidFill>
                </a:rPr>
                <a:t>+</a:t>
              </a:r>
            </a:p>
          </p:txBody>
        </p:sp>
      </p:grpSp>
      <p:sp>
        <p:nvSpPr>
          <p:cNvPr id="2" name="Parentesi quadra aperta 1"/>
          <p:cNvSpPr/>
          <p:nvPr/>
        </p:nvSpPr>
        <p:spPr bwMode="auto">
          <a:xfrm flipH="1">
            <a:off x="7509030" y="4389445"/>
            <a:ext cx="92216" cy="571444"/>
          </a:xfrm>
          <a:prstGeom prst="leftBracke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" name="Parentesi quadra aperta 3"/>
          <p:cNvSpPr/>
          <p:nvPr/>
        </p:nvSpPr>
        <p:spPr bwMode="auto">
          <a:xfrm>
            <a:off x="5933490" y="4404840"/>
            <a:ext cx="45719" cy="562928"/>
          </a:xfrm>
          <a:prstGeom prst="leftBracke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6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453"/>
    </mc:Choice>
    <mc:Fallback xmlns="">
      <p:transition spd="slow" advTm="271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1" name="Text Box 8"/>
          <p:cNvSpPr txBox="1">
            <a:spLocks noChangeArrowheads="1"/>
          </p:cNvSpPr>
          <p:nvPr/>
        </p:nvSpPr>
        <p:spPr bwMode="auto">
          <a:xfrm>
            <a:off x="1866900" y="1804036"/>
            <a:ext cx="8331200" cy="307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864" tIns="27432" rIns="54864" bIns="27432">
            <a:spAutoFit/>
          </a:bodyPr>
          <a:lstStyle>
            <a:lvl1pPr defTabSz="558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58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58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58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58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58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58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58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58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 dirty="0">
                <a:solidFill>
                  <a:srgbClr val="3333CC"/>
                </a:solidFill>
                <a:latin typeface="Harlow Solid Italic" panose="04030604020F02020D02" pitchFamily="82" charset="0"/>
              </a:rPr>
              <a:t>Quelle che soddisfano i criteri di</a:t>
            </a:r>
            <a:r>
              <a:rPr lang="it-IT" altLang="it-IT" sz="2800" dirty="0">
                <a:solidFill>
                  <a:srgbClr val="000000"/>
                </a:solidFill>
                <a:latin typeface="Harlow Solid Italic" panose="04030604020F02020D02" pitchFamily="82" charset="0"/>
              </a:rPr>
              <a:t> </a:t>
            </a:r>
            <a:r>
              <a:rPr lang="it-IT" altLang="it-IT" sz="2800" b="1" dirty="0">
                <a:solidFill>
                  <a:srgbClr val="FF0000"/>
                </a:solidFill>
                <a:latin typeface="Harlow Solid Italic" panose="04030604020F02020D02" pitchFamily="82" charset="0"/>
              </a:rPr>
              <a:t>univocità</a:t>
            </a:r>
            <a:r>
              <a:rPr lang="it-IT" altLang="it-IT" sz="2800" dirty="0">
                <a:solidFill>
                  <a:srgbClr val="000000"/>
                </a:solidFill>
                <a:latin typeface="Harlow Solid Italic" panose="04030604020F02020D02" pitchFamily="82" charset="0"/>
              </a:rPr>
              <a:t>,</a:t>
            </a:r>
            <a:r>
              <a:rPr lang="it-IT" altLang="it-IT" sz="2800" b="1" dirty="0">
                <a:solidFill>
                  <a:srgbClr val="000000"/>
                </a:solidFill>
                <a:latin typeface="Harlow Solid Italic" panose="04030604020F02020D02" pitchFamily="82" charset="0"/>
              </a:rPr>
              <a:t> </a:t>
            </a:r>
            <a:r>
              <a:rPr lang="it-IT" altLang="it-IT" sz="2800" b="1" dirty="0">
                <a:solidFill>
                  <a:srgbClr val="FF0000"/>
                </a:solidFill>
                <a:latin typeface="Harlow Solid Italic" panose="04030604020F02020D02" pitchFamily="82" charset="0"/>
              </a:rPr>
              <a:t>continuità</a:t>
            </a:r>
            <a:r>
              <a:rPr lang="it-IT" altLang="it-IT" sz="2800" dirty="0">
                <a:solidFill>
                  <a:srgbClr val="3333CC"/>
                </a:solidFill>
                <a:latin typeface="Harlow Solid Italic" panose="04030604020F02020D02" pitchFamily="82" charset="0"/>
              </a:rPr>
              <a:t>, e di</a:t>
            </a:r>
            <a:r>
              <a:rPr lang="it-IT" altLang="it-IT" sz="2800" dirty="0">
                <a:solidFill>
                  <a:srgbClr val="000000"/>
                </a:solidFill>
                <a:latin typeface="Harlow Solid Italic" panose="04030604020F02020D02" pitchFamily="82" charset="0"/>
              </a:rPr>
              <a:t> </a:t>
            </a:r>
            <a:r>
              <a:rPr lang="it-IT" altLang="it-IT" sz="2800" b="1" dirty="0">
                <a:solidFill>
                  <a:srgbClr val="FF0000"/>
                </a:solidFill>
                <a:latin typeface="Harlow Solid Italic" panose="04030604020F02020D02" pitchFamily="82" charset="0"/>
              </a:rPr>
              <a:t>normalizzazione </a:t>
            </a:r>
            <a:r>
              <a:rPr lang="it-IT" altLang="it-IT" sz="2800" dirty="0">
                <a:solidFill>
                  <a:srgbClr val="3333CC"/>
                </a:solidFill>
                <a:latin typeface="Harlow Solid Italic" panose="04030604020F02020D02" pitchFamily="82" charset="0"/>
              </a:rPr>
              <a:t>si dicono</a:t>
            </a:r>
            <a:r>
              <a:rPr lang="it-IT" altLang="it-IT" sz="2800" dirty="0">
                <a:solidFill>
                  <a:srgbClr val="000000"/>
                </a:solidFill>
                <a:latin typeface="Harlow Solid Italic" panose="04030604020F02020D02" pitchFamily="82" charset="0"/>
              </a:rPr>
              <a:t> </a:t>
            </a:r>
            <a:r>
              <a:rPr lang="it-IT" altLang="it-IT" sz="2800" b="1" dirty="0">
                <a:solidFill>
                  <a:srgbClr val="FF0000"/>
                </a:solidFill>
                <a:latin typeface="Harlow Solid Italic" panose="04030604020F02020D02" pitchFamily="82" charset="0"/>
              </a:rPr>
              <a:t>autofunzioni</a:t>
            </a:r>
            <a:r>
              <a:rPr lang="it-IT" altLang="it-IT" sz="2800" dirty="0">
                <a:solidFill>
                  <a:srgbClr val="3333CC"/>
                </a:solidFill>
                <a:latin typeface="Harlow Solid Italic" panose="04030604020F02020D02" pitchFamily="82" charset="0"/>
              </a:rPr>
              <a:t>. Nella soluzione, entrano, oltre a parametri fisici (m, v, e, r …) anche</a:t>
            </a:r>
            <a:r>
              <a:rPr lang="it-IT" altLang="it-IT" sz="2800" dirty="0">
                <a:solidFill>
                  <a:srgbClr val="000000"/>
                </a:solidFill>
                <a:latin typeface="Harlow Solid Italic" panose="04030604020F02020D02" pitchFamily="82" charset="0"/>
              </a:rPr>
              <a:t> </a:t>
            </a:r>
            <a:r>
              <a:rPr lang="it-IT" altLang="it-IT" sz="2800" b="1" dirty="0">
                <a:solidFill>
                  <a:srgbClr val="FF0000"/>
                </a:solidFill>
                <a:latin typeface="Harlow Solid Italic" panose="04030604020F02020D02" pitchFamily="82" charset="0"/>
              </a:rPr>
              <a:t>numeri quantici</a:t>
            </a:r>
            <a:r>
              <a:rPr lang="it-IT" altLang="it-IT" sz="2800" dirty="0">
                <a:solidFill>
                  <a:srgbClr val="3333CC"/>
                </a:solidFill>
                <a:latin typeface="Harlow Solid Italic" panose="04030604020F02020D02" pitchFamily="82" charset="0"/>
              </a:rPr>
              <a:t>, che possono assumere solo alcuni valori e non altri.</a:t>
            </a:r>
          </a:p>
        </p:txBody>
      </p:sp>
      <p:sp>
        <p:nvSpPr>
          <p:cNvPr id="33800" name="Text Box 7"/>
          <p:cNvSpPr txBox="1">
            <a:spLocks noChangeArrowheads="1"/>
          </p:cNvSpPr>
          <p:nvPr/>
        </p:nvSpPr>
        <p:spPr bwMode="auto">
          <a:xfrm>
            <a:off x="1905010" y="517525"/>
            <a:ext cx="8372677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600" b="1">
                <a:solidFill>
                  <a:srgbClr val="3333CC"/>
                </a:solidFill>
                <a:latin typeface="Comic Sans MS" pitchFamily="66" charset="0"/>
              </a:rPr>
              <a:t>ESISTONO INFINITE SOLUZIONI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1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747"/>
    </mc:Choice>
    <mc:Fallback xmlns="">
      <p:transition spd="slow" advTm="310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:\Documents and Settings\stefania\Desktop\p42_ISBN88-08-09101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444" y="132524"/>
            <a:ext cx="4965149" cy="65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2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764"/>
    </mc:Choice>
    <mc:Fallback xmlns="">
      <p:transition spd="slow" advTm="395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477972" y="639771"/>
            <a:ext cx="1107867" cy="37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33CC"/>
                </a:solidFill>
                <a:latin typeface="Arial" charset="0"/>
              </a:rPr>
              <a:t>Guscio</a:t>
            </a:r>
            <a:endParaRPr lang="it-IT" altLang="it-IT" sz="23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709526" y="468321"/>
            <a:ext cx="1527854" cy="72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3333CC"/>
                </a:solidFill>
                <a:latin typeface="Arial" charset="0"/>
              </a:rPr>
              <a:t>n</a:t>
            </a:r>
            <a:endParaRPr lang="it-IT" altLang="it-IT" sz="2400">
              <a:solidFill>
                <a:srgbClr val="000000"/>
              </a:solidFill>
              <a:latin typeface="Arial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000000"/>
                </a:solidFill>
                <a:latin typeface="Arial" charset="0"/>
              </a:rPr>
              <a:t> 1, 2, 3 … 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4220450" y="468321"/>
            <a:ext cx="2263633" cy="72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33CC"/>
                </a:solidFill>
                <a:latin typeface="Arial" charset="0"/>
              </a:rPr>
              <a:t>l</a:t>
            </a:r>
            <a:endParaRPr lang="it-IT" altLang="it-IT" sz="2400">
              <a:solidFill>
                <a:srgbClr val="000000"/>
              </a:solidFill>
              <a:latin typeface="Arial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000000"/>
                </a:solidFill>
                <a:latin typeface="Arial" charset="0"/>
              </a:rPr>
              <a:t>0, 1, 2 … (n - 1)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6634034" y="468321"/>
            <a:ext cx="2305310" cy="72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33CC"/>
                </a:solidFill>
                <a:latin typeface="Arial" charset="0"/>
              </a:rPr>
              <a:t>m</a:t>
            </a:r>
            <a:endParaRPr lang="it-IT" altLang="it-IT" sz="2400">
              <a:solidFill>
                <a:srgbClr val="000000"/>
              </a:solidFill>
              <a:latin typeface="Arial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000000"/>
                </a:solidFill>
                <a:latin typeface="Arial" charset="0"/>
              </a:rPr>
              <a:t>0, </a:t>
            </a:r>
            <a:r>
              <a:rPr lang="it-IT" altLang="it-IT" sz="2400" u="sng">
                <a:solidFill>
                  <a:srgbClr val="000000"/>
                </a:solidFill>
                <a:latin typeface="Arial" charset="0"/>
              </a:rPr>
              <a:t>+</a:t>
            </a:r>
            <a:r>
              <a:rPr lang="it-IT" altLang="it-IT" sz="2400">
                <a:solidFill>
                  <a:srgbClr val="000000"/>
                </a:solidFill>
                <a:latin typeface="Arial" charset="0"/>
              </a:rPr>
              <a:t> 1, </a:t>
            </a:r>
            <a:r>
              <a:rPr lang="it-IT" altLang="it-IT" sz="2400" u="sng">
                <a:solidFill>
                  <a:srgbClr val="000000"/>
                </a:solidFill>
                <a:latin typeface="Arial" charset="0"/>
              </a:rPr>
              <a:t>+</a:t>
            </a:r>
            <a:r>
              <a:rPr lang="it-IT" altLang="it-IT" sz="2400">
                <a:solidFill>
                  <a:srgbClr val="000000"/>
                </a:solidFill>
                <a:latin typeface="Arial" charset="0"/>
              </a:rPr>
              <a:t> 2 … </a:t>
            </a:r>
            <a:r>
              <a:rPr lang="it-IT" altLang="it-IT" sz="2400" u="sng">
                <a:solidFill>
                  <a:srgbClr val="000000"/>
                </a:solidFill>
                <a:latin typeface="Arial" charset="0"/>
              </a:rPr>
              <a:t>+</a:t>
            </a:r>
            <a:r>
              <a:rPr lang="it-IT" altLang="it-IT" sz="2400">
                <a:solidFill>
                  <a:srgbClr val="000000"/>
                </a:solidFill>
                <a:latin typeface="Arial" charset="0"/>
              </a:rPr>
              <a:t> l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8875829" y="512770"/>
            <a:ext cx="1761893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33CC"/>
                </a:solidFill>
                <a:latin typeface="Arial" charset="0"/>
              </a:rPr>
              <a:t>Simbolo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33CC"/>
                </a:solidFill>
                <a:latin typeface="Arial" charset="0"/>
              </a:rPr>
              <a:t>dell’orbitale</a:t>
            </a:r>
            <a:endParaRPr lang="it-IT" altLang="it-IT" sz="23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1916114" y="1282700"/>
            <a:ext cx="389722" cy="260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FF3300"/>
                </a:solidFill>
              </a:rPr>
              <a:t>K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300" b="1" dirty="0">
              <a:solidFill>
                <a:srgbClr val="FF33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FF3300"/>
                </a:solidFill>
              </a:rPr>
              <a:t>L</a:t>
            </a:r>
            <a:endParaRPr lang="it-IT" altLang="it-IT" sz="2300" b="1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300" b="1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300" b="1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300" b="1" dirty="0">
              <a:solidFill>
                <a:srgbClr val="FF33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FF3300"/>
                </a:solidFill>
              </a:rPr>
              <a:t>M</a:t>
            </a:r>
            <a:endParaRPr lang="it-IT" altLang="it-IT" sz="2300" b="1" dirty="0">
              <a:solidFill>
                <a:srgbClr val="000000"/>
              </a:solidFill>
            </a:endParaRPr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>
            <a:off x="1524000" y="1235075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825" name="Line 9"/>
          <p:cNvSpPr>
            <a:spLocks noChangeShapeType="1"/>
          </p:cNvSpPr>
          <p:nvPr/>
        </p:nvSpPr>
        <p:spPr bwMode="auto">
          <a:xfrm>
            <a:off x="1527175" y="1782763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1524000" y="3344863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828" name="Line 12"/>
          <p:cNvSpPr>
            <a:spLocks noChangeShapeType="1"/>
          </p:cNvSpPr>
          <p:nvPr/>
        </p:nvSpPr>
        <p:spPr bwMode="auto">
          <a:xfrm>
            <a:off x="4575175" y="3794125"/>
            <a:ext cx="6096000" cy="0"/>
          </a:xfrm>
          <a:prstGeom prst="line">
            <a:avLst/>
          </a:prstGeom>
          <a:noFill/>
          <a:ln w="38100">
            <a:solidFill>
              <a:srgbClr val="339933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829" name="Line 13"/>
          <p:cNvSpPr>
            <a:spLocks noChangeShapeType="1"/>
          </p:cNvSpPr>
          <p:nvPr/>
        </p:nvSpPr>
        <p:spPr bwMode="auto">
          <a:xfrm>
            <a:off x="4575175" y="4894263"/>
            <a:ext cx="6096000" cy="0"/>
          </a:xfrm>
          <a:prstGeom prst="line">
            <a:avLst/>
          </a:prstGeom>
          <a:noFill/>
          <a:ln w="38100">
            <a:solidFill>
              <a:srgbClr val="339933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830" name="Line 14"/>
          <p:cNvSpPr>
            <a:spLocks noChangeShapeType="1"/>
          </p:cNvSpPr>
          <p:nvPr/>
        </p:nvSpPr>
        <p:spPr bwMode="auto">
          <a:xfrm>
            <a:off x="2620963" y="868371"/>
            <a:ext cx="0" cy="46180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831" name="Line 15"/>
          <p:cNvSpPr>
            <a:spLocks noChangeShapeType="1"/>
          </p:cNvSpPr>
          <p:nvPr/>
        </p:nvSpPr>
        <p:spPr bwMode="auto">
          <a:xfrm>
            <a:off x="4267200" y="868371"/>
            <a:ext cx="0" cy="46180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832" name="Line 16"/>
          <p:cNvSpPr>
            <a:spLocks noChangeShapeType="1"/>
          </p:cNvSpPr>
          <p:nvPr/>
        </p:nvSpPr>
        <p:spPr bwMode="auto">
          <a:xfrm>
            <a:off x="6604000" y="868371"/>
            <a:ext cx="0" cy="46180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833" name="Line 17"/>
          <p:cNvSpPr>
            <a:spLocks noChangeShapeType="1"/>
          </p:cNvSpPr>
          <p:nvPr/>
        </p:nvSpPr>
        <p:spPr bwMode="auto">
          <a:xfrm>
            <a:off x="8907463" y="868371"/>
            <a:ext cx="0" cy="46180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834" name="Line 18"/>
          <p:cNvSpPr>
            <a:spLocks noChangeShapeType="1"/>
          </p:cNvSpPr>
          <p:nvPr/>
        </p:nvSpPr>
        <p:spPr bwMode="auto">
          <a:xfrm>
            <a:off x="1524000" y="6765925"/>
            <a:ext cx="9144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835" name="WordArt 19" descr="Carta"/>
          <p:cNvSpPr>
            <a:spLocks noChangeArrowheads="1" noChangeShapeType="1" noTextEdit="1"/>
          </p:cNvSpPr>
          <p:nvPr/>
        </p:nvSpPr>
        <p:spPr bwMode="auto">
          <a:xfrm>
            <a:off x="3306763" y="46046"/>
            <a:ext cx="5853112" cy="50323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75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Times New Roman"/>
                <a:cs typeface="Times New Roman"/>
              </a:rPr>
              <a:t>NUMERI QUANTICI</a:t>
            </a:r>
          </a:p>
        </p:txBody>
      </p:sp>
      <p:sp>
        <p:nvSpPr>
          <p:cNvPr id="34839" name="Text Box 23"/>
          <p:cNvSpPr txBox="1">
            <a:spLocks noChangeArrowheads="1"/>
          </p:cNvSpPr>
          <p:nvPr/>
        </p:nvSpPr>
        <p:spPr bwMode="auto">
          <a:xfrm>
            <a:off x="9542463" y="3344871"/>
            <a:ext cx="437812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FF0000"/>
                </a:solidFill>
                <a:latin typeface="Arial" charset="0"/>
              </a:rPr>
              <a:t>3s</a:t>
            </a:r>
          </a:p>
        </p:txBody>
      </p:sp>
      <p:sp>
        <p:nvSpPr>
          <p:cNvPr id="34842" name="Text Box 26"/>
          <p:cNvSpPr txBox="1">
            <a:spLocks noChangeArrowheads="1"/>
          </p:cNvSpPr>
          <p:nvPr/>
        </p:nvSpPr>
        <p:spPr bwMode="auto">
          <a:xfrm>
            <a:off x="9532937" y="3794133"/>
            <a:ext cx="453842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3p</a:t>
            </a:r>
          </a:p>
        </p:txBody>
      </p:sp>
      <p:sp>
        <p:nvSpPr>
          <p:cNvPr id="34844" name="Text Box 28"/>
          <p:cNvSpPr txBox="1">
            <a:spLocks noChangeArrowheads="1"/>
          </p:cNvSpPr>
          <p:nvPr/>
        </p:nvSpPr>
        <p:spPr bwMode="auto">
          <a:xfrm>
            <a:off x="9532937" y="4144971"/>
            <a:ext cx="453842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3p</a:t>
            </a:r>
          </a:p>
        </p:txBody>
      </p:sp>
      <p:grpSp>
        <p:nvGrpSpPr>
          <p:cNvPr id="10" name="Gruppo 9"/>
          <p:cNvGrpSpPr/>
          <p:nvPr/>
        </p:nvGrpSpPr>
        <p:grpSpPr>
          <a:xfrm>
            <a:off x="7421588" y="3344870"/>
            <a:ext cx="445828" cy="1590443"/>
            <a:chOff x="5897563" y="3344863"/>
            <a:chExt cx="445828" cy="1590443"/>
          </a:xfrm>
        </p:grpSpPr>
        <p:sp>
          <p:nvSpPr>
            <p:cNvPr id="34838" name="Text Box 22"/>
            <p:cNvSpPr txBox="1">
              <a:spLocks noChangeArrowheads="1"/>
            </p:cNvSpPr>
            <p:nvPr/>
          </p:nvSpPr>
          <p:spPr bwMode="auto">
            <a:xfrm>
              <a:off x="6067426" y="3344863"/>
              <a:ext cx="274306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dirty="0">
                  <a:solidFill>
                    <a:srgbClr val="000000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34841" name="Text Box 25"/>
            <p:cNvSpPr txBox="1">
              <a:spLocks noChangeArrowheads="1"/>
            </p:cNvSpPr>
            <p:nvPr/>
          </p:nvSpPr>
          <p:spPr bwMode="auto">
            <a:xfrm>
              <a:off x="5970588" y="3794125"/>
              <a:ext cx="372090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00"/>
                  </a:solidFill>
                  <a:latin typeface="Arial" charset="0"/>
                </a:rPr>
                <a:t>-1</a:t>
              </a:r>
            </a:p>
          </p:txBody>
        </p:sp>
        <p:sp>
          <p:nvSpPr>
            <p:cNvPr id="34843" name="Text Box 27"/>
            <p:cNvSpPr txBox="1">
              <a:spLocks noChangeArrowheads="1"/>
            </p:cNvSpPr>
            <p:nvPr/>
          </p:nvSpPr>
          <p:spPr bwMode="auto">
            <a:xfrm>
              <a:off x="6067426" y="4146550"/>
              <a:ext cx="274306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00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34845" name="Text Box 29"/>
            <p:cNvSpPr txBox="1">
              <a:spLocks noChangeArrowheads="1"/>
            </p:cNvSpPr>
            <p:nvPr/>
          </p:nvSpPr>
          <p:spPr bwMode="auto">
            <a:xfrm>
              <a:off x="5897563" y="4525963"/>
              <a:ext cx="445828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00"/>
                  </a:solidFill>
                  <a:latin typeface="Arial" charset="0"/>
                </a:rPr>
                <a:t>+1</a:t>
              </a:r>
            </a:p>
          </p:txBody>
        </p:sp>
      </p:grpSp>
      <p:sp>
        <p:nvSpPr>
          <p:cNvPr id="34846" name="Text Box 30"/>
          <p:cNvSpPr txBox="1">
            <a:spLocks noChangeArrowheads="1"/>
          </p:cNvSpPr>
          <p:nvPr/>
        </p:nvSpPr>
        <p:spPr bwMode="auto">
          <a:xfrm>
            <a:off x="9532937" y="4525971"/>
            <a:ext cx="453842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3p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3398839" y="3344865"/>
            <a:ext cx="2131682" cy="1965093"/>
            <a:chOff x="1874838" y="3344863"/>
            <a:chExt cx="2131681" cy="1965093"/>
          </a:xfrm>
        </p:grpSpPr>
        <p:grpSp>
          <p:nvGrpSpPr>
            <p:cNvPr id="8" name="Gruppo 7"/>
            <p:cNvGrpSpPr/>
            <p:nvPr/>
          </p:nvGrpSpPr>
          <p:grpSpPr>
            <a:xfrm>
              <a:off x="1874838" y="3344863"/>
              <a:ext cx="2131681" cy="858605"/>
              <a:chOff x="1874838" y="3344863"/>
              <a:chExt cx="2131681" cy="858605"/>
            </a:xfrm>
          </p:grpSpPr>
          <p:sp>
            <p:nvSpPr>
              <p:cNvPr id="34836" name="Text Box 20"/>
              <p:cNvSpPr txBox="1">
                <a:spLocks noChangeArrowheads="1"/>
              </p:cNvSpPr>
              <p:nvPr/>
            </p:nvSpPr>
            <p:spPr bwMode="auto">
              <a:xfrm>
                <a:off x="1874838" y="3344863"/>
                <a:ext cx="274306" cy="4093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 dirty="0">
                    <a:solidFill>
                      <a:srgbClr val="000000"/>
                    </a:solidFill>
                    <a:latin typeface="Arial" charset="0"/>
                  </a:rPr>
                  <a:t>3</a:t>
                </a:r>
              </a:p>
            </p:txBody>
          </p:sp>
          <p:sp>
            <p:nvSpPr>
              <p:cNvPr id="34837" name="Text Box 21"/>
              <p:cNvSpPr txBox="1">
                <a:spLocks noChangeArrowheads="1"/>
              </p:cNvSpPr>
              <p:nvPr/>
            </p:nvSpPr>
            <p:spPr bwMode="auto">
              <a:xfrm>
                <a:off x="3732213" y="3344863"/>
                <a:ext cx="274306" cy="4093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>
                    <a:solidFill>
                      <a:srgbClr val="000000"/>
                    </a:solidFill>
                    <a:latin typeface="Arial" charset="0"/>
                  </a:rPr>
                  <a:t>0</a:t>
                </a:r>
              </a:p>
            </p:txBody>
          </p:sp>
          <p:sp>
            <p:nvSpPr>
              <p:cNvPr id="34840" name="Text Box 24"/>
              <p:cNvSpPr txBox="1">
                <a:spLocks noChangeArrowheads="1"/>
              </p:cNvSpPr>
              <p:nvPr/>
            </p:nvSpPr>
            <p:spPr bwMode="auto">
              <a:xfrm>
                <a:off x="3732213" y="3794125"/>
                <a:ext cx="274306" cy="4093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4864" tIns="27432" rIns="54864" bIns="27432">
                <a:spAutoFit/>
              </a:bodyPr>
              <a:lstStyle>
                <a:lvl1pPr defTabSz="5492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5492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5492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5492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5492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5492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300" b="1">
                    <a:solidFill>
                      <a:srgbClr val="000000"/>
                    </a:solidFill>
                    <a:latin typeface="Arial" charset="0"/>
                  </a:rPr>
                  <a:t>1</a:t>
                </a:r>
              </a:p>
            </p:txBody>
          </p:sp>
        </p:grpSp>
        <p:sp>
          <p:nvSpPr>
            <p:cNvPr id="34847" name="Text Box 31"/>
            <p:cNvSpPr txBox="1">
              <a:spLocks noChangeArrowheads="1"/>
            </p:cNvSpPr>
            <p:nvPr/>
          </p:nvSpPr>
          <p:spPr bwMode="auto">
            <a:xfrm>
              <a:off x="3732213" y="4900613"/>
              <a:ext cx="274306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00"/>
                  </a:solidFill>
                  <a:latin typeface="Arial" charset="0"/>
                </a:rPr>
                <a:t>2</a:t>
              </a:r>
            </a:p>
          </p:txBody>
        </p:sp>
      </p:grpSp>
      <p:sp>
        <p:nvSpPr>
          <p:cNvPr id="34849" name="Text Box 33"/>
          <p:cNvSpPr txBox="1">
            <a:spLocks noChangeArrowheads="1"/>
          </p:cNvSpPr>
          <p:nvPr/>
        </p:nvSpPr>
        <p:spPr bwMode="auto">
          <a:xfrm>
            <a:off x="9532937" y="4976822"/>
            <a:ext cx="453842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FF9900"/>
                </a:solidFill>
                <a:latin typeface="Arial" charset="0"/>
              </a:rPr>
              <a:t>3d</a:t>
            </a:r>
          </a:p>
        </p:txBody>
      </p:sp>
      <p:sp>
        <p:nvSpPr>
          <p:cNvPr id="34851" name="Text Box 35"/>
          <p:cNvSpPr txBox="1">
            <a:spLocks noChangeArrowheads="1"/>
          </p:cNvSpPr>
          <p:nvPr/>
        </p:nvSpPr>
        <p:spPr bwMode="auto">
          <a:xfrm>
            <a:off x="9532937" y="5341946"/>
            <a:ext cx="453842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FF9900"/>
                </a:solidFill>
                <a:latin typeface="Arial" charset="0"/>
              </a:rPr>
              <a:t>3d</a:t>
            </a:r>
          </a:p>
        </p:txBody>
      </p:sp>
      <p:grpSp>
        <p:nvGrpSpPr>
          <p:cNvPr id="11" name="Gruppo 10"/>
          <p:cNvGrpSpPr/>
          <p:nvPr/>
        </p:nvGrpSpPr>
        <p:grpSpPr>
          <a:xfrm>
            <a:off x="7421587" y="4937124"/>
            <a:ext cx="445828" cy="1834918"/>
            <a:chOff x="5897563" y="4937125"/>
            <a:chExt cx="445828" cy="1834918"/>
          </a:xfrm>
        </p:grpSpPr>
        <p:sp>
          <p:nvSpPr>
            <p:cNvPr id="34848" name="Text Box 32"/>
            <p:cNvSpPr txBox="1">
              <a:spLocks noChangeArrowheads="1"/>
            </p:cNvSpPr>
            <p:nvPr/>
          </p:nvSpPr>
          <p:spPr bwMode="auto">
            <a:xfrm>
              <a:off x="5970588" y="4937125"/>
              <a:ext cx="372090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dirty="0">
                  <a:solidFill>
                    <a:srgbClr val="000000"/>
                  </a:solidFill>
                  <a:latin typeface="Arial" charset="0"/>
                </a:rPr>
                <a:t>-2</a:t>
              </a:r>
            </a:p>
          </p:txBody>
        </p:sp>
        <p:sp>
          <p:nvSpPr>
            <p:cNvPr id="34850" name="Text Box 34"/>
            <p:cNvSpPr txBox="1">
              <a:spLocks noChangeArrowheads="1"/>
            </p:cNvSpPr>
            <p:nvPr/>
          </p:nvSpPr>
          <p:spPr bwMode="auto">
            <a:xfrm>
              <a:off x="5970588" y="5303838"/>
              <a:ext cx="372090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dirty="0">
                  <a:solidFill>
                    <a:srgbClr val="000000"/>
                  </a:solidFill>
                  <a:latin typeface="Arial" charset="0"/>
                </a:rPr>
                <a:t>-1</a:t>
              </a:r>
            </a:p>
          </p:txBody>
        </p:sp>
        <p:sp>
          <p:nvSpPr>
            <p:cNvPr id="34852" name="Text Box 36"/>
            <p:cNvSpPr txBox="1">
              <a:spLocks noChangeArrowheads="1"/>
            </p:cNvSpPr>
            <p:nvPr/>
          </p:nvSpPr>
          <p:spPr bwMode="auto">
            <a:xfrm>
              <a:off x="6067426" y="5670550"/>
              <a:ext cx="274306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dirty="0">
                  <a:solidFill>
                    <a:srgbClr val="000000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34853" name="Text Box 37"/>
            <p:cNvSpPr txBox="1">
              <a:spLocks noChangeArrowheads="1"/>
            </p:cNvSpPr>
            <p:nvPr/>
          </p:nvSpPr>
          <p:spPr bwMode="auto">
            <a:xfrm>
              <a:off x="5897563" y="6027738"/>
              <a:ext cx="445828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00"/>
                  </a:solidFill>
                  <a:latin typeface="Arial" charset="0"/>
                </a:rPr>
                <a:t>+1</a:t>
              </a:r>
            </a:p>
          </p:txBody>
        </p:sp>
        <p:sp>
          <p:nvSpPr>
            <p:cNvPr id="34854" name="Text Box 38"/>
            <p:cNvSpPr txBox="1">
              <a:spLocks noChangeArrowheads="1"/>
            </p:cNvSpPr>
            <p:nvPr/>
          </p:nvSpPr>
          <p:spPr bwMode="auto">
            <a:xfrm>
              <a:off x="5897563" y="6362700"/>
              <a:ext cx="445828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00"/>
                  </a:solidFill>
                  <a:latin typeface="Arial" charset="0"/>
                </a:rPr>
                <a:t>+2</a:t>
              </a:r>
            </a:p>
          </p:txBody>
        </p:sp>
      </p:grpSp>
      <p:sp>
        <p:nvSpPr>
          <p:cNvPr id="34855" name="Text Box 39"/>
          <p:cNvSpPr txBox="1">
            <a:spLocks noChangeArrowheads="1"/>
          </p:cNvSpPr>
          <p:nvPr/>
        </p:nvSpPr>
        <p:spPr bwMode="auto">
          <a:xfrm>
            <a:off x="9532937" y="5670558"/>
            <a:ext cx="453842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FF9900"/>
                </a:solidFill>
                <a:latin typeface="Arial" charset="0"/>
              </a:rPr>
              <a:t>3d</a:t>
            </a:r>
          </a:p>
        </p:txBody>
      </p:sp>
      <p:sp>
        <p:nvSpPr>
          <p:cNvPr id="34856" name="Text Box 40"/>
          <p:cNvSpPr txBox="1">
            <a:spLocks noChangeArrowheads="1"/>
          </p:cNvSpPr>
          <p:nvPr/>
        </p:nvSpPr>
        <p:spPr bwMode="auto">
          <a:xfrm>
            <a:off x="9532937" y="6027746"/>
            <a:ext cx="453842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FF9900"/>
                </a:solidFill>
                <a:latin typeface="Arial" charset="0"/>
              </a:rPr>
              <a:t>3d</a:t>
            </a:r>
          </a:p>
        </p:txBody>
      </p:sp>
      <p:sp>
        <p:nvSpPr>
          <p:cNvPr id="34857" name="Text Box 41"/>
          <p:cNvSpPr txBox="1">
            <a:spLocks noChangeArrowheads="1"/>
          </p:cNvSpPr>
          <p:nvPr/>
        </p:nvSpPr>
        <p:spPr bwMode="auto">
          <a:xfrm>
            <a:off x="9532937" y="6364296"/>
            <a:ext cx="453842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FF9900"/>
                </a:solidFill>
                <a:latin typeface="Arial" charset="0"/>
              </a:rPr>
              <a:t>3d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3389317" y="1325569"/>
            <a:ext cx="4476421" cy="409343"/>
            <a:chOff x="1865313" y="1325563"/>
            <a:chExt cx="4476418" cy="409343"/>
          </a:xfrm>
        </p:grpSpPr>
        <p:sp>
          <p:nvSpPr>
            <p:cNvPr id="34858" name="Text Box 42"/>
            <p:cNvSpPr txBox="1">
              <a:spLocks noChangeArrowheads="1"/>
            </p:cNvSpPr>
            <p:nvPr/>
          </p:nvSpPr>
          <p:spPr bwMode="auto">
            <a:xfrm>
              <a:off x="1865313" y="1325563"/>
              <a:ext cx="274306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dirty="0">
                  <a:solidFill>
                    <a:srgbClr val="000000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34859" name="Text Box 43"/>
            <p:cNvSpPr txBox="1">
              <a:spLocks noChangeArrowheads="1"/>
            </p:cNvSpPr>
            <p:nvPr/>
          </p:nvSpPr>
          <p:spPr bwMode="auto">
            <a:xfrm>
              <a:off x="3784600" y="1325563"/>
              <a:ext cx="274306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00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34860" name="Text Box 44"/>
            <p:cNvSpPr txBox="1">
              <a:spLocks noChangeArrowheads="1"/>
            </p:cNvSpPr>
            <p:nvPr/>
          </p:nvSpPr>
          <p:spPr bwMode="auto">
            <a:xfrm>
              <a:off x="6067425" y="1325563"/>
              <a:ext cx="274306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00"/>
                  </a:solidFill>
                  <a:latin typeface="Arial" charset="0"/>
                </a:rPr>
                <a:t>0</a:t>
              </a:r>
            </a:p>
          </p:txBody>
        </p:sp>
      </p:grpSp>
      <p:sp>
        <p:nvSpPr>
          <p:cNvPr id="34861" name="Text Box 45"/>
          <p:cNvSpPr txBox="1">
            <a:spLocks noChangeArrowheads="1"/>
          </p:cNvSpPr>
          <p:nvPr/>
        </p:nvSpPr>
        <p:spPr bwMode="auto">
          <a:xfrm>
            <a:off x="9540875" y="1325571"/>
            <a:ext cx="437812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FF3300"/>
                </a:solidFill>
                <a:latin typeface="Arial" charset="0"/>
              </a:rPr>
              <a:t>1s</a:t>
            </a:r>
          </a:p>
        </p:txBody>
      </p:sp>
      <p:sp>
        <p:nvSpPr>
          <p:cNvPr id="34865" name="Text Box 49"/>
          <p:cNvSpPr txBox="1">
            <a:spLocks noChangeArrowheads="1"/>
          </p:cNvSpPr>
          <p:nvPr/>
        </p:nvSpPr>
        <p:spPr bwMode="auto">
          <a:xfrm>
            <a:off x="9540875" y="1782771"/>
            <a:ext cx="437812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FF3300"/>
                </a:solidFill>
                <a:latin typeface="Arial" charset="0"/>
              </a:rPr>
              <a:t>2s</a:t>
            </a:r>
          </a:p>
        </p:txBody>
      </p:sp>
      <p:sp>
        <p:nvSpPr>
          <p:cNvPr id="34827" name="Line 11"/>
          <p:cNvSpPr>
            <a:spLocks noChangeShapeType="1"/>
          </p:cNvSpPr>
          <p:nvPr/>
        </p:nvSpPr>
        <p:spPr bwMode="auto">
          <a:xfrm>
            <a:off x="4572000" y="2239963"/>
            <a:ext cx="6096000" cy="0"/>
          </a:xfrm>
          <a:prstGeom prst="line">
            <a:avLst/>
          </a:prstGeom>
          <a:noFill/>
          <a:ln w="38100">
            <a:solidFill>
              <a:srgbClr val="339933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868" name="Text Box 52"/>
          <p:cNvSpPr txBox="1">
            <a:spLocks noChangeArrowheads="1"/>
          </p:cNvSpPr>
          <p:nvPr/>
        </p:nvSpPr>
        <p:spPr bwMode="auto">
          <a:xfrm>
            <a:off x="9532937" y="2157422"/>
            <a:ext cx="453842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000099"/>
                </a:solidFill>
                <a:latin typeface="Arial" charset="0"/>
              </a:rPr>
              <a:t>2p</a:t>
            </a:r>
          </a:p>
        </p:txBody>
      </p:sp>
      <p:sp>
        <p:nvSpPr>
          <p:cNvPr id="34870" name="Text Box 54"/>
          <p:cNvSpPr txBox="1">
            <a:spLocks noChangeArrowheads="1"/>
          </p:cNvSpPr>
          <p:nvPr/>
        </p:nvSpPr>
        <p:spPr bwMode="auto">
          <a:xfrm>
            <a:off x="9532937" y="2522546"/>
            <a:ext cx="453842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>
                <a:solidFill>
                  <a:srgbClr val="000099"/>
                </a:solidFill>
                <a:latin typeface="Arial" charset="0"/>
              </a:rPr>
              <a:t>2p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3398838" y="1782765"/>
            <a:ext cx="2193594" cy="783993"/>
            <a:chOff x="1874838" y="1782763"/>
            <a:chExt cx="2193593" cy="783993"/>
          </a:xfrm>
        </p:grpSpPr>
        <p:sp>
          <p:nvSpPr>
            <p:cNvPr id="34866" name="Text Box 50"/>
            <p:cNvSpPr txBox="1">
              <a:spLocks noChangeArrowheads="1"/>
            </p:cNvSpPr>
            <p:nvPr/>
          </p:nvSpPr>
          <p:spPr bwMode="auto">
            <a:xfrm>
              <a:off x="3794125" y="2157413"/>
              <a:ext cx="274306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dirty="0">
                  <a:solidFill>
                    <a:srgbClr val="000000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34862" name="Text Box 46"/>
            <p:cNvSpPr txBox="1">
              <a:spLocks noChangeArrowheads="1"/>
            </p:cNvSpPr>
            <p:nvPr/>
          </p:nvSpPr>
          <p:spPr bwMode="auto">
            <a:xfrm>
              <a:off x="1874838" y="1782763"/>
              <a:ext cx="274306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dirty="0">
                  <a:solidFill>
                    <a:srgbClr val="000000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34863" name="Text Box 47"/>
            <p:cNvSpPr txBox="1">
              <a:spLocks noChangeArrowheads="1"/>
            </p:cNvSpPr>
            <p:nvPr/>
          </p:nvSpPr>
          <p:spPr bwMode="auto">
            <a:xfrm>
              <a:off x="3794125" y="1782763"/>
              <a:ext cx="274306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dirty="0">
                  <a:solidFill>
                    <a:srgbClr val="000000"/>
                  </a:solidFill>
                  <a:latin typeface="Arial" charset="0"/>
                </a:rPr>
                <a:t>0</a:t>
              </a: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7421588" y="1782763"/>
            <a:ext cx="445828" cy="1515830"/>
            <a:chOff x="5897563" y="1782763"/>
            <a:chExt cx="445828" cy="1515830"/>
          </a:xfrm>
        </p:grpSpPr>
        <p:sp>
          <p:nvSpPr>
            <p:cNvPr id="34864" name="Text Box 48"/>
            <p:cNvSpPr txBox="1">
              <a:spLocks noChangeArrowheads="1"/>
            </p:cNvSpPr>
            <p:nvPr/>
          </p:nvSpPr>
          <p:spPr bwMode="auto">
            <a:xfrm>
              <a:off x="6067426" y="1782763"/>
              <a:ext cx="274306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>
                  <a:solidFill>
                    <a:srgbClr val="000000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34867" name="Text Box 51"/>
            <p:cNvSpPr txBox="1">
              <a:spLocks noChangeArrowheads="1"/>
            </p:cNvSpPr>
            <p:nvPr/>
          </p:nvSpPr>
          <p:spPr bwMode="auto">
            <a:xfrm>
              <a:off x="5970588" y="2157413"/>
              <a:ext cx="372090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dirty="0">
                  <a:solidFill>
                    <a:srgbClr val="000000"/>
                  </a:solidFill>
                  <a:latin typeface="Arial" charset="0"/>
                </a:rPr>
                <a:t>-1</a:t>
              </a:r>
            </a:p>
          </p:txBody>
        </p:sp>
        <p:sp>
          <p:nvSpPr>
            <p:cNvPr id="34869" name="Text Box 53"/>
            <p:cNvSpPr txBox="1">
              <a:spLocks noChangeArrowheads="1"/>
            </p:cNvSpPr>
            <p:nvPr/>
          </p:nvSpPr>
          <p:spPr bwMode="auto">
            <a:xfrm>
              <a:off x="6067426" y="2522538"/>
              <a:ext cx="274306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dirty="0">
                  <a:solidFill>
                    <a:srgbClr val="000000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34871" name="Text Box 55"/>
            <p:cNvSpPr txBox="1">
              <a:spLocks noChangeArrowheads="1"/>
            </p:cNvSpPr>
            <p:nvPr/>
          </p:nvSpPr>
          <p:spPr bwMode="auto">
            <a:xfrm>
              <a:off x="5897563" y="2889250"/>
              <a:ext cx="445828" cy="409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4864" tIns="27432" rIns="54864" bIns="27432">
              <a:spAutoFit/>
            </a:bodyPr>
            <a:lstStyle>
              <a:lvl1pPr defTabSz="5492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5492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5492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5492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5492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5492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300" b="1" dirty="0">
                  <a:solidFill>
                    <a:srgbClr val="000000"/>
                  </a:solidFill>
                  <a:latin typeface="Arial" charset="0"/>
                </a:rPr>
                <a:t>+1</a:t>
              </a:r>
            </a:p>
          </p:txBody>
        </p:sp>
      </p:grpSp>
      <p:sp>
        <p:nvSpPr>
          <p:cNvPr id="34872" name="Text Box 56"/>
          <p:cNvSpPr txBox="1">
            <a:spLocks noChangeArrowheads="1"/>
          </p:cNvSpPr>
          <p:nvPr/>
        </p:nvSpPr>
        <p:spPr bwMode="auto">
          <a:xfrm>
            <a:off x="9532937" y="2889258"/>
            <a:ext cx="453842" cy="40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864" tIns="27432" rIns="54864" bIns="27432">
            <a:spAutoFit/>
          </a:bodyPr>
          <a:lstStyle>
            <a:lvl1pPr defTabSz="549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492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492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492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492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49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300" b="1" dirty="0">
                <a:solidFill>
                  <a:srgbClr val="000099"/>
                </a:solidFill>
                <a:latin typeface="Arial" charset="0"/>
              </a:rPr>
              <a:t>2p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96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101"/>
    </mc:Choice>
    <mc:Fallback xmlns="">
      <p:transition spd="slow" advTm="483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839" grpId="0"/>
      <p:bldP spid="34842" grpId="0"/>
      <p:bldP spid="34844" grpId="0"/>
      <p:bldP spid="34846" grpId="0"/>
      <p:bldP spid="34849" grpId="0"/>
      <p:bldP spid="34851" grpId="0"/>
      <p:bldP spid="34855" grpId="0"/>
      <p:bldP spid="34856" grpId="0"/>
      <p:bldP spid="34857" grpId="0"/>
      <p:bldP spid="34861" grpId="0"/>
      <p:bldP spid="34865" grpId="0"/>
      <p:bldP spid="34868" grpId="0"/>
      <p:bldP spid="34870" grpId="0"/>
      <p:bldP spid="3487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|61.3|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|5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5|56.9|37.1|3.5|1|0.7|0.7|1|286.3"/>
</p:tagLst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550</Words>
  <Application>Microsoft Office PowerPoint</Application>
  <PresentationFormat>Widescreen</PresentationFormat>
  <Paragraphs>181</Paragraphs>
  <Slides>9</Slides>
  <Notes>0</Notes>
  <HiddenSlides>0</HiddenSlides>
  <MMClips>9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9" baseType="lpstr">
      <vt:lpstr>Arial</vt:lpstr>
      <vt:lpstr>Arial Rounded MT Bold</vt:lpstr>
      <vt:lpstr>Comic Sans MS</vt:lpstr>
      <vt:lpstr>Graphite Light ATT</vt:lpstr>
      <vt:lpstr>Harlow Solid Italic</vt:lpstr>
      <vt:lpstr>Symbol</vt:lpstr>
      <vt:lpstr>Times New Roman</vt:lpstr>
      <vt:lpstr>Struttura predefinita</vt:lpstr>
      <vt:lpstr>4_Struttura predefinita</vt:lpstr>
      <vt:lpstr>Image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Sapienza Univ. di Roma - Dip. C.T.F.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Giacomello</dc:creator>
  <cp:lastModifiedBy>Pierluigi Giacomello</cp:lastModifiedBy>
  <cp:revision>7</cp:revision>
  <dcterms:created xsi:type="dcterms:W3CDTF">2020-03-13T08:09:29Z</dcterms:created>
  <dcterms:modified xsi:type="dcterms:W3CDTF">2020-03-13T17:17:34Z</dcterms:modified>
</cp:coreProperties>
</file>