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15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7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70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66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2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2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2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26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4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06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D5DA-86CC-43A5-88CC-C511E2C39396}" type="datetimeFigureOut">
              <a:rPr lang="it-IT" smtClean="0"/>
              <a:t>27/04/2021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019E-4559-4B7A-A1A6-B7045D83A3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6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Infezioni dell’occhio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35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Herpes Zoster oftalmico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427349"/>
            <a:ext cx="6172200" cy="3993776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1800" dirty="0" smtClean="0"/>
              <a:t>Affezione unilaterale causata dal virus varicella –zoster. </a:t>
            </a:r>
          </a:p>
          <a:p>
            <a:r>
              <a:rPr lang="it-IT" sz="1800" dirty="0" smtClean="0"/>
              <a:t>Dolore nel ramo  oftalmico  del trigemino</a:t>
            </a:r>
          </a:p>
          <a:p>
            <a:r>
              <a:rPr lang="it-IT" sz="1800" dirty="0" smtClean="0"/>
              <a:t>Eruzione cutanea sulla fronte  edema palpebrale </a:t>
            </a:r>
          </a:p>
          <a:p>
            <a:r>
              <a:rPr lang="it-IT" sz="1800" dirty="0" smtClean="0"/>
              <a:t>Trattamento per via sistemica. </a:t>
            </a:r>
          </a:p>
          <a:p>
            <a:r>
              <a:rPr lang="it-IT" sz="1800" dirty="0" smtClean="0"/>
              <a:t>Anche L’Herpes simplex può dare recidive oculari con vescicole sulle palpebre, congiuntivite, si possono sviluppare anche ulcere corneali.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618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6749"/>
          </a:xfrm>
        </p:spPr>
        <p:txBody>
          <a:bodyPr/>
          <a:lstStyle/>
          <a:p>
            <a:r>
              <a:rPr lang="it-IT" dirty="0" smtClean="0"/>
              <a:t>Blefarite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74069"/>
            <a:ext cx="6172200" cy="2700337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Causa molto comune di irritazione e fastidio oculare.</a:t>
            </a:r>
          </a:p>
          <a:p>
            <a:r>
              <a:rPr lang="it-IT" sz="1800" dirty="0" smtClean="0"/>
              <a:t>Può essere stafilococcica o seborroica </a:t>
            </a:r>
          </a:p>
          <a:p>
            <a:r>
              <a:rPr lang="it-IT" sz="1800" dirty="0" smtClean="0"/>
              <a:t>I sintomi sono alterazione della normale  funzione della superficie oculare, e lacrimale. </a:t>
            </a:r>
          </a:p>
          <a:p>
            <a:r>
              <a:rPr lang="it-IT" sz="1800" dirty="0" smtClean="0"/>
              <a:t>La blefarite stafilococcica è caratterizzata dalla presenza di scaglie e croste alla base delle ciglia. </a:t>
            </a:r>
          </a:p>
          <a:p>
            <a:r>
              <a:rPr lang="it-IT" sz="1800" dirty="0" smtClean="0"/>
              <a:t>Quella seborroica è caratterizzata da margine delle palpebre arrosato , iperemico ed oleoso con ciglia appiccicate.  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4050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94327"/>
          </a:xfrm>
        </p:spPr>
        <p:txBody>
          <a:bodyPr/>
          <a:lstStyle/>
          <a:p>
            <a:r>
              <a:rPr lang="it-IT" dirty="0" smtClean="0"/>
              <a:t>Infezioni dell’apparato lacrimale 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L’infezione del sacco lacrimale è generalmente secondaria all’ostruzione del dotto lacrimale. </a:t>
            </a:r>
          </a:p>
          <a:p>
            <a:r>
              <a:rPr lang="it-IT" sz="2000" dirty="0" smtClean="0"/>
              <a:t>Il microrganismo più frequentemente isolato è lo </a:t>
            </a:r>
            <a:r>
              <a:rPr lang="it-IT" sz="2000" dirty="0" smtClean="0"/>
              <a:t>Stafilococco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872" y="987425"/>
            <a:ext cx="577083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2507"/>
          </a:xfrm>
        </p:spPr>
        <p:txBody>
          <a:bodyPr/>
          <a:lstStyle/>
          <a:p>
            <a:r>
              <a:rPr lang="it-IT" dirty="0" smtClean="0"/>
              <a:t>Congiuntivite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01913" cy="3811588"/>
          </a:xfrm>
        </p:spPr>
        <p:txBody>
          <a:bodyPr/>
          <a:lstStyle/>
          <a:p>
            <a:r>
              <a:rPr lang="it-IT" sz="1800" dirty="0" smtClean="0"/>
              <a:t>Quella di </a:t>
            </a:r>
            <a:r>
              <a:rPr lang="it-IT" sz="1800" b="1" dirty="0" smtClean="0"/>
              <a:t>origine batterica </a:t>
            </a:r>
            <a:r>
              <a:rPr lang="it-IT" sz="1800" dirty="0" smtClean="0"/>
              <a:t>comparsa di arrossamento, prurito, bruciore e secrezioni. </a:t>
            </a:r>
          </a:p>
          <a:p>
            <a:r>
              <a:rPr lang="it-IT" sz="1800" b="1" dirty="0" smtClean="0"/>
              <a:t>Congiuntivite virale </a:t>
            </a:r>
            <a:r>
              <a:rPr lang="it-IT" sz="1800" dirty="0" smtClean="0"/>
              <a:t>è caratterizzata da lacrimazione, arrossamento, senso di fastidio e fotofobia. </a:t>
            </a:r>
          </a:p>
          <a:p>
            <a:r>
              <a:rPr lang="it-IT" sz="1800" dirty="0" smtClean="0"/>
              <a:t>Edema palpebrale  in alcuni casi congiuntivite  emorragica</a:t>
            </a:r>
          </a:p>
          <a:p>
            <a:r>
              <a:rPr lang="it-IT" sz="1800" dirty="0" smtClean="0"/>
              <a:t>La congiuntivite allergica  comporta </a:t>
            </a:r>
            <a:r>
              <a:rPr lang="it-IT" sz="1800" dirty="0" err="1" smtClean="0"/>
              <a:t>arrosamento</a:t>
            </a:r>
            <a:r>
              <a:rPr lang="it-IT" sz="1800" dirty="0" smtClean="0"/>
              <a:t> della congiuntiva e lacrimazione 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793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Congiuntiva 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22827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144507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56409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Malattie infettive della congiuntiva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86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Congiuntive batteriche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Congiuntivite batterica acuta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0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Cheratocongiuntivite</a:t>
                      </a:r>
                      <a:r>
                        <a:rPr lang="it-IT" dirty="0" smtClean="0"/>
                        <a:t> gonococcica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91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Congiuntivite </a:t>
                      </a:r>
                      <a:r>
                        <a:rPr lang="it-IT" dirty="0" err="1" smtClean="0"/>
                        <a:t>menigococcica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9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Congiuntivite da </a:t>
                      </a:r>
                      <a:r>
                        <a:rPr lang="it-IT" dirty="0" err="1" smtClean="0"/>
                        <a:t>Clamydia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2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Oftalmia dei neonati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70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Congiuntiviti virali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Cheratocongiuntivite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adenovirale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5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Congiuntivite da mollusco contagioso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25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Congiuntivite emorragica</a:t>
                      </a:r>
                      <a:r>
                        <a:rPr lang="it-IT" baseline="0" dirty="0" smtClean="0"/>
                        <a:t> acuta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7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Miscellanea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Sindrome </a:t>
                      </a:r>
                      <a:r>
                        <a:rPr lang="it-IT" dirty="0" err="1" smtClean="0"/>
                        <a:t>oculoghiandolare</a:t>
                      </a:r>
                      <a:r>
                        <a:rPr lang="it-IT" dirty="0" smtClean="0"/>
                        <a:t> di </a:t>
                      </a:r>
                      <a:r>
                        <a:rPr lang="it-IT" dirty="0" err="1" smtClean="0"/>
                        <a:t>Parinauld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27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19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6445"/>
          </a:xfrm>
        </p:spPr>
        <p:txBody>
          <a:bodyPr/>
          <a:lstStyle/>
          <a:p>
            <a:r>
              <a:rPr lang="it-IT" dirty="0" smtClean="0"/>
              <a:t>Cheratite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257" y="2057400"/>
            <a:ext cx="5379904" cy="234184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839788" y="1323306"/>
            <a:ext cx="4289469" cy="3811588"/>
          </a:xfrm>
        </p:spPr>
        <p:txBody>
          <a:bodyPr>
            <a:noAutofit/>
          </a:bodyPr>
          <a:lstStyle/>
          <a:p>
            <a:r>
              <a:rPr lang="it-IT" sz="1800" dirty="0" smtClean="0"/>
              <a:t>Infiammazione della cornea, i sintomi includono, dolore, fotofobia, annebbiamento visivo, edema palpebrale e secrezioni. </a:t>
            </a:r>
          </a:p>
          <a:p>
            <a:r>
              <a:rPr lang="it-IT" sz="1800" dirty="0" smtClean="0"/>
              <a:t>Può essere causata da batteri  come </a:t>
            </a:r>
            <a:r>
              <a:rPr lang="it-IT" sz="1800" i="1" dirty="0" err="1" smtClean="0"/>
              <a:t>Pseudomonas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aeruginosa</a:t>
            </a:r>
            <a:r>
              <a:rPr lang="it-IT" sz="1800" i="1" dirty="0" smtClean="0"/>
              <a:t>, S. </a:t>
            </a:r>
            <a:r>
              <a:rPr lang="it-IT" sz="1800" i="1" dirty="0" err="1" smtClean="0"/>
              <a:t>piogenes</a:t>
            </a:r>
            <a:r>
              <a:rPr lang="it-IT" sz="1800" i="1" dirty="0" smtClean="0"/>
              <a:t>, </a:t>
            </a:r>
            <a:r>
              <a:rPr lang="it-IT" sz="1800" i="1" dirty="0" err="1" smtClean="0"/>
              <a:t>S.aureus</a:t>
            </a:r>
            <a:r>
              <a:rPr lang="it-IT" sz="1800" i="1" dirty="0" smtClean="0"/>
              <a:t>. </a:t>
            </a:r>
          </a:p>
          <a:p>
            <a:r>
              <a:rPr lang="it-IT" sz="1800" dirty="0" smtClean="0"/>
              <a:t>Ci possono essere delle cheratiti fungine causate sia da funghi filamentosi come </a:t>
            </a:r>
            <a:r>
              <a:rPr lang="it-IT" sz="1800" dirty="0" err="1" smtClean="0"/>
              <a:t>Aspergillum</a:t>
            </a:r>
            <a:r>
              <a:rPr lang="it-IT" sz="1800" dirty="0" smtClean="0"/>
              <a:t>, oppure da lieviti come </a:t>
            </a:r>
            <a:r>
              <a:rPr lang="it-IT" sz="1800" i="1" dirty="0" err="1" smtClean="0"/>
              <a:t>C.albicans</a:t>
            </a:r>
            <a:r>
              <a:rPr lang="it-IT" sz="1800" i="1" dirty="0" smtClean="0"/>
              <a:t>. </a:t>
            </a:r>
          </a:p>
          <a:p>
            <a:r>
              <a:rPr lang="it-IT" sz="1800" dirty="0" smtClean="0"/>
              <a:t>Le cheratite possono essere anche di origine virale, causate da Herpes simplex o zoster  generando anche delle ulcere </a:t>
            </a:r>
            <a:r>
              <a:rPr lang="it-IT" sz="1800" dirty="0" smtClean="0"/>
              <a:t>corneali</a:t>
            </a:r>
            <a:r>
              <a:rPr lang="it-IT" sz="1800" dirty="0"/>
              <a:t> </a:t>
            </a:r>
            <a:r>
              <a:rPr lang="it-IT" sz="1800" dirty="0" smtClean="0"/>
              <a:t>ed in alcuni casi cecità </a:t>
            </a:r>
            <a:endParaRPr lang="it-IT" sz="1800" dirty="0" smtClean="0"/>
          </a:p>
          <a:p>
            <a:r>
              <a:rPr lang="it-IT" sz="1800" dirty="0" smtClean="0"/>
              <a:t>Oppure possono essere a carico di protozoi come </a:t>
            </a:r>
            <a:r>
              <a:rPr lang="it-IT" sz="1800" dirty="0" err="1" smtClean="0"/>
              <a:t>Acantameba</a:t>
            </a:r>
            <a:r>
              <a:rPr lang="it-IT" sz="1800" dirty="0" smtClean="0"/>
              <a:t> </a:t>
            </a:r>
            <a:r>
              <a:rPr lang="it-IT" sz="1800" dirty="0" err="1" smtClean="0"/>
              <a:t>spp</a:t>
            </a:r>
            <a:r>
              <a:rPr lang="it-IT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805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3" y="421782"/>
            <a:ext cx="8422783" cy="63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Uveite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74069"/>
            <a:ext cx="6172200" cy="2700337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L'infiammazione </a:t>
            </a:r>
            <a:r>
              <a:rPr lang="it-IT" sz="2400" dirty="0"/>
              <a:t>dell'uvea può avere svariate cause, tra cui infezioni </a:t>
            </a:r>
            <a:r>
              <a:rPr lang="it-IT" sz="2400" dirty="0" smtClean="0"/>
              <a:t>virali, batteriche, parassitarie , fungine </a:t>
            </a:r>
            <a:r>
              <a:rPr lang="it-IT" sz="2400" dirty="0"/>
              <a:t>malattie reumatiche, e traumi.</a:t>
            </a:r>
          </a:p>
        </p:txBody>
      </p:sp>
    </p:spTree>
    <p:extLst>
      <p:ext uri="{BB962C8B-B14F-4D97-AF65-F5344CB8AC3E}">
        <p14:creationId xmlns:p14="http://schemas.microsoft.com/office/powerpoint/2010/main" val="225451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Anatomia dell’occhio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88" y="1873376"/>
            <a:ext cx="7200000" cy="40525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46459" y="2635622"/>
            <a:ext cx="2581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bulbo oculare è protetto per 4/5 da 3 membrane  retina, coroide e sclera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7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Superficie oculare </a:t>
            </a:r>
            <a:endParaRPr lang="it-IT" dirty="0"/>
          </a:p>
        </p:txBody>
      </p:sp>
      <p:sp>
        <p:nvSpPr>
          <p:cNvPr id="3" name="AutoShape 2" descr="data:image/png;base64,iVBORw0KGgoAAAANSUhEUgAAAMAAAABsCAYAAAA8Ar2SAAAgAElEQVR4Xuy9eZhmZ1nn/zn7Oe++1d5VvXenk+6QQBbIAtkgQAIEVBBBiYCKgAqDLALKqDgiYBQExQUZBUGWAYRRGJbE7IHs6U53p9N7ddf+Vr37e/Yz1/1U4JLB+SX//JwJk7pSV6qr3nrPOc9zL9/7e3/vp7RhmGQ89fHUCjyJV8DSf9SEsyxDPo8fP06hUCAMQ0ZGRnAc58eeUhs85QBP4q1/6tZlBex/4wBxHPP1r38d13XZuHEjvV5PfS2f4gjVapWpqakfLpw2CJ7KAE+Z0ZN7BWxjPQOcPn2atbU1Nm3aRD6fR9O0H3mwk7MnMXSDBx98kOc+97lYloXWD+KnINCTe///n797x4But8utt97KpZdeSrFY/LE1GQ4G3Hv3jXi5OsvNNhdccAG1Wg2t5z/lAP/PW9CTfAEcI+P2229n+/btjI2N/fBpFuYOUcvPYRUupLna5sgjdzIxvYdKdZQbb7xRZQGt+5QDPMm3/6nb15NARf+rrrpKLUaSJCwvnSY6dROJt4yWvwY/gH+55Ys8c89llIpFZk8tcuGFF6J1hk9lgKdM6Mm9Akcf2aeMfvfu3fT7PbrdJsNhzKljB5iZ7OFnO7HsAl/5/t+wvXYOV1z0QtqdHsPhEK39lAM8uXf/qbvnnjtuZufOnVimxqmT+6k1NhGuNQn238XYlc+nNrqVg/sf5ru3/Qu14gg/98pfVMXy4cOH0dqD6Kki+CkjelKvQN7WOHniKPOLK5xa6XPd85/Ng7ffTPPkEc5/4U9RqdY4ceI4Bx5+iDQJOWvPueiGzWAwQGs9yR3A933+8R8+zezsLLv37OH8C5/JDR/6I274yMd+ZFPvuP1WPvD+3+Md734vl1z6nB/b8LvuvJ07b7+N617204o+KxSK/PnHPsprf+mX2bBh+oevP37sKJ/9zKdVyn3xdS/l7z71Sd76m+9genrmCRvRyZMnSJOEhYV5dc1ffN0vI98bGxvnL//i4z92zX6/zxc+9w/s3/8wL77uZVz67B+//3/v4mma8tef+HO2btvOVc+7+n97f8KgHDt6hF1nnsXf/vVf/sjrf/Aem7dsZWJykumZjRw88LC67197y9swTfMJP/f/Xy8s2BrNlUVVB2hunXPPnGRx7mFMe4ow7HLhs67i0CP3U8iXSDOT4aDDyNg05XIZba3/5M4AK8vLvOkNr+PqF1zDl7/0Bd7wxl/j03/3t3z6c1/i2//jG5w6Ncvzrn4Bf/nnH1Nf//Ib3sSDD9zHxk2bec5lV3D/ffeyuLjAhulp5k6f5q47bmdpaZF3vvu32bf3IZ7/gmuoVKtq79rtNr/6+us548yz2HP206hUqvzZR/6Yy6+4Sr3fVc97Pjd999vqOi+57qeYmzvFiePHKRZLzM+dZugP1b187CN/oq752tf/Cr1eV2HRv/jYR3nL296uvv6315TrfuSGD3H7bbdw/et+WXU4Z2Y2cuN3vsWZZ+3hmRddzP333qPeT5o9sg533HYrDz14PxumZ5QjV2tV+r0+TzvnXPY+9CBbt2/nyKOP/vB3JBJ+4uN/xrve8zvK+XVdx/Vczn36edz9vbtUAylOYj56w4eVI73kpT/FwQP7ueZFL1Gv/T/9UbDha1//Gi98wQv54pe+yLXXXEOn0+XEiRPrz+K6rK6tcdaZZ7J//34uv/xy7rjjDgzDQFv9CXCA61/9swjPm2Ypf/CBD/HRP/kwr3ntL/HZT/8d23fsVBxxLpdTRvjCF70EiWqf/q+f5Nfe8pv80R/8Hldc9Vw2bd7Cd7/zLRqNEZrNFX71zb/OB97/u/yXD97Alq3b1B4/cvAAb3nTG/j4X31SfW9+fo7rf+4VnPuM83jowQd4yUtfxm233KyuKUYlXcnFhXl+7udfQxAEfOdb3+SMXWeyMD/P8vISz37O5dx268284JoX8Rd/9hHe+Otv4R/+/lM/ck0xvte/5lXqNa989S8o5/qNN/6yMr6vfvlL/NIb3sTHP/In6h4efOB+3vK2d/CP//D36t+HHjmI5+XYtHkzt/zrjbzrve/jhg9+gFe/5rXc8ME//OHvSCb7py//N97zvt/ja1/9MqOjo9z9/bvUGn7+s59hbHyCmY0b+dY3/4VrX3ydygLyuo994m+UEf2f/ig5Gg899BCdToelpSUuu+wyFhYW1Ppv2bJFoYOJiQk8z+MLX/gCZ599tmqCnXnmmWjNXvikrgEkA7zlzW/gLb/5Tj79qU+qNP3A/ffx3KtfwOc/+2nOu+BCnnbu02mttZQx2rbNgf0PM3vyJG//rffwd3/7N/yXD/6xMu6vf/Ur7N5zNt1el1e/5hd526+/Sf3sBw4gMOENr7+eP/zQn/D0Z5ynHOCtb/5V3vO+3+VPPvxBBZXuuuM2dc09TztHReann3c+o6NjKgMNhwMuv/K5uK5Hp9NW1/rnr/0Tv/Srb+JPP/xH/NZ738d//u13/8g1ZRPf9CuvUxnnzb/xn9i390H+4Hffxw1/9uf83m+/h4suvVS9xw/u4WU//XL+9q8/obLTy37mFdx6801s2ryVf73xO7zzPb+jrvPz17+WT/7VJ374O8+9+vl885//Ozd89M/54B/+Pmft3sOtt9ysgoo40tLigvreLTf/q8pa7XZLrdWffeKv/69wgLK7noUkuq+srKgml0T9//VDAp90gQW+nnfeeerHT3oHWG02+cWf/1n1UJLufvXNv8Fn/u5TvPXt7+J33v0OZjZu4rIrrlQQYGF+TkX3kydO0Gm3eNs7383ff+qTvP8DH1IOIIYkr/3TGz7E29/1HhX9fuYVr1TR7k8/9gly+Twf+sP3r0fJsTEV2b/2lS/zW7/9Pv70jz/Ecy6/gs995u/VNZ992eXse+hB5XyO7fAXH/+oijoCUcRRbvjwHyHGevTwYd769nfyhte9hmddfCmHHz30I9cslcsK7rz3XW+n3mgoGCNQTbKawBUxaonmP7iHa659MR/7yA3U6g2edfElrCwvsfOMMxU0O31qljhOlOF/6m/+6oe/I3XPR2/4EFdd/QJaa6vqnnvdHn/yoQ/wyb//LP/0lS+x++yn8b0772S1ucKrfuF6tVZ/+vFP/F/lAGLQx44dY+/evTz/+c9XayRdYcnG8nnkyBEljjv33HN/6BvaSvfJnQH+v9KvFMgSaQXW/ACrSkQd9PuIYf3vCsfW2hqFYlFlC4mUUui95rWv/+HL262W+rpcqfzYW/x715QXddpt8oWCMhiJRP/2GvLzHxi0bNC/d0153263Q73eUHXA6mqTarX2Y0XozTd9l098/KNc+bznc8tN3+XvP/cldY8CwQRO/Xsygf/1+v+7NZXf73W71Or1/9Oo50euX/F+tA65++67Of/885H/T05OKo1Qo9FQEEig0L/90JZ/gh3g/6pd+g+6GTHSu793Jysry1z4zIsYn5j8D7ryk/My2lLnJzcDPDm35Km7/o9cAW2xEzypi+D/yMV66lo/eSugLbSfcoCfvG196ome6Ao85QBPdKWeet1P5Apo862nMsBP5M4+9VBPaAW0uSfgADVjgBZraLqO5pokmg6ZUE8aMnSWkTHQQUfDzDJM+X6WoWXrP9WyGLQIX3dB09XP0OQ1QJquv4u+/toffPzgK0PeR16maaQa67+rvgM//DLLMMjQidGyUP0s1R0yTVP3Jv/JvenZY/9W7wNyW1989y9gFxzyxQLFXJ5ioUCxkMPRdJK+r2i/Y3NzfPH7D3NgbYAfJQRxShIn6v01eR5Nw8l55Ip5tBTaK03VlZQPoV+F+rQtC8d1kAHuSt4lb+pYBti2ofoDRc/hilf8BlEQ0mmtksYBrmlhex56mjHs99T6ePkCnsy4Wha2Y1Ot1bBtD8e11XroaYphm+i6dGhTbK9AFIaQpYo+1Q0dzfHUvUdxQJakpKmGbrlgWWoVkygiDiP1+jhN0W0XzbII/JAkjBj0umRpzNAfEA6HGKatmmb9fls1yS54+i7CIMSQa+km3W6fIIwIwoT+IGDghxiy32lKFEWUSwVsx8AwLNWnUWtl63iOpTY5n8upEUfTMNR6yp6GUaieK00ikgTVZJTnT4EojtTP4jglCCKCKFb3Gcfr3/OHAUmW8Zbf+UO002v+4xbBTtTkbb/wemYPPkrPSEmzjFxsrM9cahphEhGaujIwM03xdIucaDAsMGwNzc4QXwj1CsNhoAaVhQuXUU4rRbXrLdcm77qUzRjTXHcuWSTP1JF1sE0LxzSxTJMMS/HfslC6ppOlPnHsMwxCer0+vSBiPjZptXuqHa42PgPH0DENkzTNlEOd+YKrmWg+hFfyKOQ9Cl6OYi5HpVomZ9nqd8LAZ7m5wi17H+Fr+0+RGCZxuu4EaawRJwmGaaJrGoHvK65dhG6yTYauq/t0XHc9eKQRpXKBeimHp2fkXItSKYdt2SRpxDOufA1JFJJGIbICpqEThz5ZmiCSM9t1cGyXfD6n1sOyLVzXwTQsNF3WSwxEU/djWOb6+5gmpmkTh7FsFXEYYFo2WC66DIr7vrq3VNfWA5tmrjt3lqLrJlESY7t50kwj9ANlaEmakKrAktFrt+h22nTbLXrdNmGU8MyLnrEeyrKMxaU1Fhaa9Aa+coAoirFMA9tx0CUKpbF6HjHqlaWm0kZFUUAh71IqFXAci3q9juPYFOW5bUc5jjhymqQkaUwcR+reJLjKv+Ua4ghi7JE4nh8QBL7aF9mfMFh/zZvf+wdop56AA4zkY1563qUEs4tEli6rSFm3GPQHyhNlZWNDU0bjYZLTTapWTN4O0AoFAl1nsdOl3UZFEdHs6IaJgUZOX988MVLb0Bkxh2gk6ggLz83RqHt4ZoiX6ZQNl7zlYOcs1aSSyCkanyjoM4yGrPRC5lshp5sdTsUmnV5vvVOZSobQcHRTOYBcKzEMJl/+Usrz92HZJq6pkc95VHJ5RmtVqiM13IKjHFWi+d5Hj/Kpf32IZmZRb5Qw0el3e2qBM9kQUuIoJklSbEtXm2xoOrZhIktmGhqmbeMW83TbXbUG1ZJHtZRTRuw5Nluffo0yYMly4lBpHGKK40rmME3ypSJJEOI5rnIswzTI4kgFhixLiKMQy5af6YR+By1LcYoVLNtTxiEOLY6QZRqW64FhEKWp2j/ppBtejlScINVUBDUkI8hr4kRlaWnGaZZJphnq/Ya9ngoAct3W6jL9dptuq8N5l1yAZui02z3ufeARepJJB77KYBJkxG7SLKZczFMq5llYarLSXFuP4pFPv99B0zIV4EZG6sRJSKVcplQqUlYZuoCXz6+DBXmdba1H/ziReTAVFGXMK81Qhr5u9KHKDJLB5NmGg4A3vfe/oM2uPn4GaBRSfvr8S9Bnm1i2zTDrk6YBg8FQpWNZM/koegUKpo2baoyZkMtiVjOTI60+S/0hth6QcyVdOwo62OgYiYol6kYFoNhir3FCEPoqUut2RKmQMW45TJg5yrqNVdCxHFsZjqREjZjlbodjqzEHlwYs9xNcN8G2DFzbXYdXcYKRSnQ0VGTKdIOJV7yK3MID5As5XMdRsMIzoKCnNMar1KZGMS0Tv+9z/MQsn79lL3cvDChUitQqBbQ0wbEMTC1Dj2NII/RMDErQR4ap6yqD5T2PUrlIqZhTWc3SdZWZev0+wzBSL5eAsO2ZL1YRX4xdZUBtPUNalqnuQzKlZAWJhvK6JPBVpvAHXeUIw0EPU9OUc0TDgQoQuqGRLxQpVEbRNENdR7IMhoVTqpLJ5ilYAbplkWTGOmRKNRVFNVsyrgTdFM00SGS9TYckzQj8Ab4f4A+HtJaX1X0MekPOu/RCgiDkof1HmVtYodPtqyw37A/pD+SeJQBqKiKLUQ6Hvnqu9lqTYb+L7w8JwoAoDBS0E8crl4oUiwUVGFzbolIpq9+pVivUG1WV9UzdxPbWj0AR6CXrKPcpay1QS5xcApZkvcCP+OV3/C7aySfgAGOFjFdecDHecosw9jFyNlGSKXws6VMitWM5lHMOeS2m4ZpkUUJvEHBsfpV+bFId3UCpYik8J+lPbmgYBrQ7HQbDwbrkVgz/sYgkm2dZNjYDku4KRT1jqpgjL96NRCIXX7NJzZxynrVOh4VuwnKgE2gWdSeiWsxhaQmWigpiUOZ67UEm1QLTP/1z1AfH8fI55cgifyjkXKwkxAzXKNZcSvW6ihqnZuf41p0P88+HWxiOi2FkakNqtSKlgouWxrimiecYuIaObeq4poHnyrrkKHgW5aJgXcHq2WPSjJQsToiDUKXpbvVs5fwSuQXeKEeIYuVkhiGZIUXLEtIkU8YfDLpEInEY9PB7XRVhu82mgl+SeZIkUsYvgSJfLCsoZDuewuxuLo+dL6FZOqabI9NMMttTkVkgTxTGCrpJhtAMW0Eeif6xrJ0qNixi2cOhRHborDbptlcVFDnj3D0cP3Gak7PLNNfW6HQHygEk+xQLrgpApm2prCfZXzRaYRCwvLyo5ODi4PK+YhO2aTyG931yrsNKc1UFzyzNcB8Lgp63DpcEDdTqVUrVuvpa4JIgBYHq4sDiCGEUKxQSDXxe+5u/g3ay+fgZYLyY8dpLr6DQatPqr6DJQuKotKjgRJKRd/KMVgpUHA096NCOIw6dWiKfqzIxvomRxiR63lZeKDckstW55UU6wwGirRGxktQWobaeEeTGJeJVLKgaCXo8RAv7lPMOnm3SC1JWBiFSw0eZFHw6g0gjxCES7J1F1IsuOT2h7BgqWkjUl4WQ6BOnGuPX/RSNaIFiziXnORQLRRWpc46DEfVI/SZ2QcfJF1lZWOKWO/fyubtPMtQkAAj2F+d3qVYKNOpFcrZBuewxOVJnvFGh4NnqfQsCsWxbRXHXEuin4+W99QymGSqCkqTccTRTkUxKOckejm2piJ6EQ4V7TYGKUqD6Q/q9Nr3WGr3VNdYWlxl2fYJunzhMSOJYvVaeUzC0GJFpGhTLeaWHcfMCuzyq4+MYtotXLKFbNsXRKXTbIfB7GKYDpoXpeGiGpYphu1AkTGMSKSYM+zF9UYA/GBAM1us6cZzR6XEOHjzGartLc7WlMpFtGArGCFQryfUMQ2UsyW6et57JBUqutdZotztK9zQc9JVjyNeybs3VFXzJIJrUQ65yFrE92zZVAV2rVdVz5oslHKnnCnlKlQqWaSnbkroh9EN8cQA/4PrfeA/aiebwcYvgiXzG9ZdeTrHTIRNs77p42PhDXxlqFIXkDFthaEvXGA77LLTbeLURJic2M9aYxvWK2FVTCZOOHD6iFI0rzSaBYE0p9gS/aeCTKOgjhbWk8ryuMV2tUHJ1Ur+rDLuaK2FZDoPhkNW1FlI1CLPRGib0Y51YN1SGyZka1ZxF1TMUJhcWSd5bDFHKysY11zKi9/D0lLxtUcrlKJbyyiEcU5BBQJitYrhS7wTcfedevnrXCdY0i7XOUBmFIcWoZarINjZSplotMFovsXFyjFHJDjmHgmuRE+O3hRjw1OvlM1/Ik+lSTUgBC//8/VW1SaoA1nV0PcPIUpLIf4zl0lWk93sdWs0V1poton5EtTHK2IZN5AoFkjBg2G6pDCzvK47lD4b01tbwBz1VqHfWWgoyWZ6p2K98waVSr5AvlyiPjGIXK+vFs+dheXk03VFMkO4IU2SC5ZBJfZBlKnDJPUktIMWx1EW5WpnZ2UWWVlZVFrEsg2q5pPB+uVxSGUwgUhJH5PMeWRIp2CNRXPC7MDRiU/1eh7XVJp21Vbqdrhp4l1leua6mW4RxyGC4DpVl6Egi/OjoiMpYwoKVy0WV8aSelKQl9iTXVdeOYl79pneiHV95fAeYLKS88eprcZpNekGLas6hJtW4FEYKa9rkswwnV6afGLQGIfXpGbbs3Em5NEqx0FBp9cjpfdz/4APsfWivwn6FXA4z09RDywIINdf2B+oGXddWU0iDTpdqrsCmiQZFG6JBFyvWmRRmQAvx2ys0/SFr6LQHkbp+ZnkMQpDjMmwiJmsFVSgZltyzZKxERbfGC6+l5qVY4ZA8CUXPpZh3KdgGrkCZsk1s9giTHv4wZN8DR/jW905Q37mdk3PLzC+s4QfCOGgqEAjGl2xQLXvUawXG6mUmR2pUCi7lvIurG9i6Qc4WCtMgVyqqYlSKPSnOv3F3U0VBoX51ElWcp6Gv2KQsDBVlORjIaQZCX2ZMTs8wObWJnMAbcRwF87R1yleyncApqQSVEyUKekihLsFGomC3ucLK6iqLx05y+tEDhEGH2niNkYkRivU6uXJZZYB8Y5RUM3HyJUWV6uIUpk2UCqYOGXZ7yhiFWZMC162WWFvrqNrrB5lPnkH2wJZgkc+pe5UILzVRlkaYltzvOk6XICDr0Ot3lJOkaaTYuOZKS8nYRdpuWC5hnNDrB/QHQwUZRXZuGCZeLkcYRbi5HIbhqKwq7JkQIvL+Cm77Ia9847vQjj0BB5gqZLz2sqsYCQJMF7rNBTbVG6w1VxSV50iKizMMr8LQKrLxrHMZ3bSZSqNBozaJic2xI8e58+GbuOXmm9UmSSXvaoZidSQqSUEoDtAa9gmigJHROkmW0l5pYYi3Bz02jjUYzRWI20NKls50PYc2aLEW9jnlRwoKtf0YOepokDqEwQDiIXnHpFGvqbSbpgm6RBDTpHbNi7GSJpViFWc4IKdnFAwd18golFxyjRx6KWPgr9Jrdziwd5bb7jnN1vP2UBqpcfDQSeUEa+2+clqpbYTSKxdciiWXeqXA6EiFRqVCuehRFjYHKJiGgkY5gSKFnJIoO47LN+5ZgkxqFrHZ6DGDTrFMh2gwUAUcjxV342NjFPJ5BZOkqLYE2+sGAgYlukkWEbZHHEhBdomsSUSWCGxdh4MCY4xSFTkcU3islZMn2XfbTRzbtxeMmPGN42zYsplCfQQzl0ezHXTTU5kgldrZcYRbUH0BAa5CNQocqsxsUA4mkVqyu3wKMyZEgwpEJMrA0zgmTWNFh6ZJTBAMVE0jDI4QA1Loi+HHka96EwLtfCm8B0NV3OoS0CxbOZv6tymR3lDZS55H9WFMuaZALKmjZHU0FQTSKOZlr/tPaMeWHz8DjJYS3veq6xkfCnZqY+gZYWcNMw2wE1/x24O0jlmuc+5lVzK56yzsWl3dRM0psHL0JPd/726+ec9/Z225yVipSsXLKWbGkZSaaWreVuBQ2x+CkVCsu/SjNvnMJcxsTgyHeKnLRdNnUSNl2FnBJWRDo0zX77Hit+n3eqogln6ArxfpBiHtcEBqm+TyBWV0npFipb5iiErPewWLpw4L9c3M6CjOcEg+S1QTJl91yI+4GHkxmIC1xSXuuvMo88shm87ayvT2jaqhs7DUornWZ3l5lXanr5gTRd+NVvBcm9G6GH+eerXMSLmgqMNiwUOO85NsMDk+SqVeVczFd+5bxHLEQASrxcqgJW1L8SuF+Or8KaamNjI6NokWDfGES5fULl2CdeJdsXRCTKgsl8brGcSyFCSM+/1151D9GwPDzmE4nuL/DcMjs511yjBJmDvyKA/dcSfzJ45RH6mw8axtjG7fgZUrECUpppNb7yOoqJ2KSav+iPx+YUJmFuQ9pVEoGV7Dlq/FIgS/m9IMjVTtEwfrRt7vdel1OqqIHgyFWQro94frDTmkYRao3zMNqZOM9WzieirKC7MlxXoMhLFkeA3dzqtiX5gv5U6ajmWLgzzGPkUJL37Vm9GOLg8evwYopvz61S+istomCjoK744UCgxbS+R0iTYJPWOULbvP5fznXo07Nk7PT/C8An6vz+yRY9x8403sPfY9VX1PlGsUHQ/T9RhkQqf5dHs95PSDQPHo4DlCI0aqgLTsHL0oY22xxxlT29i9YQvxoKuubyVDimWPDF85kdQlfhjSinR8MoYk9KMQP06pl2s4ekzeSIUCx7nqp2mePsxiq4PjmIzXK+RISYMeuZyJXdTxyhbpcMjC7DKHj6/heXnGZiaZ3jKlNsKPUsIEej2flZU1Vlc7DP1A0bSCb0tF+SyotF/Ku8qYhWkSirPoWIzWKjTqdZU5bjvYVg4gr5GoKI1FYU/EsYNul3qxQMHLKy49CwNcYTncPJZhqQgqodxwLIWFpahMYl9FvqC1pqhqMQZhT6SBpOvWOqY3LGUctldSGSGWnwvdGYYqEy/OnmDvbXdy4uF9NKbKTOzcysjWnaq+y+R3pbCMIuX40tqOooT8WE31OaTukswj8MwgUoEzEaOPfIJhn167zfLCEnOzSzRXOhiO0LV1yqNTCq4Wqw00Q6Pb6bA8d5L52aO0luYJBn2qZYupiSr10TqeZCfTQDOt9e6/QEbdwXQKmJanGoUCU8VRBFZLo08y9gte/ka0I0uP7wAbCgm//8rr2TCUwjRRRVnS75H5HcyoTxQOsTfs4YprryOr1rDqI3hOiUFLGlQhDx7Yxz987rNotCiK12Y6ycBn+7OexWve/W6+8o+f568+8QnanbZK942Cx5jgaVun6KXkHR0jNFlY7JCrjfKMbedjZZAMW2hBHyvtUnF1Bn5fLZZgw1YsBXHIQEsYJFIsgZnZTI1UKFiZ6rwml7+YqH+adj/mxKlFdIks6o199CzEtte7t35P+OuYkUoRy/OojFfYOD2moprE30Qz0SQKRRmtbpded0CvP1SbV8jnFJ0pzSvXEoOQeJQpZkZYovGRBo1qWR3Xd/9Jfz0DyPsmkYJDsnnLJ07SqNQoOd461ermVJYQKGcZLoYwN8P1EUkpIKXTK32aWOoGqSdUHSA0qqaaQ97IBuzJaTTdIFxaUNQwAjFU1xn8KMR2cyRpqvoE4git9iqP7rufzuo8+XKRfL1BaWJaZRBpnhmOs+4IWUZl06SCJMqRs0ThfAmSko2GnTXazRW67Q6HDx5juRWx/dzzOev8ixkdn6bbbSvHklMrxMEXmsIk5lhbXqbXnGPYXsEybPqdNRaOH6VaNpiaHqFYrSq2yRDqXJ0zVqkAACAASURBVKClwFq3iGatM23CZAkUlCwlQTLyfS6/7g1oh5+AA8wUUt730p+lsrRGzoFiMYe/toqZ+BB2lQZnwwXPZfczLyGt1AjdPEHbp2wVWBn2uPHeu/jqv3yNmhtT8fLKAeLBkK2XX8GL3vQmPvjBD/I/vvkNdZSFlmqUNNhRr7JRjRC2cBmwwWowTEyWNJ1dmy5mvFpFC7oK0sTNWbTeCrZpM/CHhHHA0EjoJSHdKCDQUqLYQUqCqmdSLzhoesLgOdeSc3vMLjQVlu9FCa6pszy/QOgPlGxAIFXOsSjmHabGKjSDgAvO3Ua55KEJAFaNVFNFYsOx8cOUMIwY+pFq0YsRSVEnm+OoTciUjkbITldqk1qJUr6oOPG5qKi47TQVBxQMn3H6wEEa1RqNSgMzTfCkaBYa1S2q4lboP6kLTh15WNGb/SiiWK6oukAKRumrNEY3S7eMJBJ606S0aw+JOSBYW6G44RnkpjaR9gZEKyscv/9uLJFeCFSRrnu+gOY6JIaOn8QsL81x4uCDaAJFXJtCpYFTrqLbOcXGyPOWNssBtZqCN2k4fIyNChn2+7SXFnnk/r0sLPfYcvbTOe/KqynUGqyttTh65AS33f59WqtL6uQMwfpSACvtTxgzNlKn4Ohs3TxDregRtFZZXlwhSX0mN1Sp1svK+aUZVhkdp1Cq4eSKyhEkAwhTFUkvQPan1+eSa16H9uji42eAjUWd97zohWwTlsAp0u330FLRVsQqldWqdXZf9nKqk9OQzxHbJgWnwNpym6WwxzfuuoW7993HjDmgJrTXICDodJkNoJmvcGxpmcA02brrTPbd9X3cKGDU1Nm9YRIjaTPqaIzZDYaWy2wSsWfjmYxVqhRMi4KItNpNtOYy2lqbxEroujFmDP0oINQzfC1Txj0IUqwgYqZSw7VcFp95KYWxhEcePc7yWlvBNmFNJP3LyRCSLgWeVQoCX2zVJBIZxO6t44qelEaQNFbyrqewt+1IKpYCTBP2UbEugolFkCV6HqVPkc53ApaWqZqkWs7TqFbU/cynBaQN4NjSfe7TWlxG7/WoVxs4oq0ShkOM0s5RKNeUgUlB54cB3dYSjx46RDvJlGis7NnEwYBuJ6A8s5mx0VFWVg6zYdcMhtmFsIlmCA07gWNvIfFDVpoLBD2fzRu2kHbaVCo1MtuUpox6JoE4oQgfgwGP7rsbKycQylSZM1eqoVmeel1h04iC3VkUEvZ7hMLnD8T4Fzi+/zC6U+KsS57D2OatLDdX+ddbv8f+QydZbQ0oVxpEUcrRh+9R/QgJHrlijbWl0wpWSR0wNTnOeLXAptGycogwTlleXGJyQ4VSJY+bz1MZHaNUH6FUHqFQHlFdblUHxVJsB0q8d97lr0Y79AQcYHPB4D3XPZ/NvUW82FLqOsdab+fLBk/PbGLHhdeRq9VJLB1Hir1ugDBvS0GP/37nTdy3/0G2uX0K0qoXNeUgYC0zWdI9Ds4t0BKxlSxmr4eXhIznHPZMb8DIukwVCtTNKj3DZjaN2NEYY6YxhouBk2lEIq5rraKtrjLIehgjLhUzT3c4JLUN2mIIcaoYi8yPGC9WKRbKzO4+F99tEfp97n34CIkwBcKIRCmpbTMY9pWCUKKhocUMBz5bxkpsmajhuCb9wYC8a+MYBo6SeHjYotMxrHWBnGUQi+P1JZKlCn+LrkbYHKGBczmPcjHHSKNOuVDkZF/DkKYfmmpq9U8vkJNuqT+kmC/jikBP1JP1UVXASsQd9Hv00pDm6dPsf+BBvntwXklNqnGonEwcWsvlibOIgpMRTlTYuqNOaVyMNWDfPavkzTLlsk7W9dk60WD39gtxjTyOk1c8f6FSIzUMwjRYF8K5HiEpR/beTarHeJU6ujT47JxiZopbN6hmHo85wLDTYtBeY7jWolCbpDyxkYSEIydO84V/+i69UONpF1/JRc97EdNbt/CRGz7H9750A3HYURlA0bexBBFRBouDrzNK02MNnr5zmrFans7qMiurXcamalRqJaqjI5QbDSr1SUqVBrasQbLeYxIHkOc6++KXoz2y0H/cInhLyeTdL3oeWwbLOKGBprskIqqSgjFJOOPM3RRmnoYnKsp6VWHuNBL5tMNaGvA/7rmdh48cYFpbpSHcf5jgd7o0ewEtzWZpGHJoZZW+NKnSgFyasKVeZktduqk6JdOhZlRoZTrzJJxVn2Db1DSe9FSDBFOoM19OWGvRG6yuF1xhxjAOsEsFJdQzvLzC8UoLhEalMcLxLbs43T/FsNdW6s6lVofl1S75cp3JsXEFr4Z+X7EXMmTeEelHFtIomOREI5MlbBitKAcRlCuRPCdFqWWrVr90iqUIVRoUEWVFkSpOlYBO/R0rFFtULpUVFXqiGWFYmhK8rRw9gie6F90gG/SxdJOcVyIJhiS+r2qRLF9mrTtk3/fupTnX5GhnwKNxSl+MROl3MiUb0DUpqnVsXVOK0jiLmZrKsbY2JOpnFIo2cr7mJc89k/N35WiwlcGiSS6XJ/Jjxqc3kSQh7fZhMq1Eojs41Tr9ZMDxh+4jMzOKkxuU9FqK6vLOGVWfSAaK+n2iflfds3SfRaOztNzk0MklvnnLA9RrI1zzC29gz+VXUigahH7G5//5KPfddCuz9/0jq3PHVB3iD1uqYSbkpjrtLVfmkmtfRXj6YbY3oOxldFpdOv0BkzPj1BoVJWOpjG6gXBtR3W4pwCKlEI1VcDvzgp96gg5QtHj/y1/MjnCNoDkgVZpPSx0xIceObNyyldLm3eg5j0K9SmpLxzJUwqpmPODmvffxndtvZFchoC6S1jAlFRzWD2mFCR00VlODhU5bRcCKYzKVd6iLnsYzKVp5Ruw6h1darFo6l8xsZ7o+Str3saIMT6J7OqBlDFSNUhbN+mqHjj8kFqYmibBzBZx8GaeUJ3IMvEqVR2obWE3W1MGpSysrxNKUs4s0Cjm2ilRZNCd6RqRp+FnMcq/LSrfLSrulZMIFT2PLVE1h1Zyk5pEaBRFjORI9XRUVNTl+T1jNLFMFqEQyJVJTas8Ex3MpV8vqvJoTq7LBKWF/QOfYMUwpIuMIW7SnEhyk+eQHrM0/wvyxplqzdtNn0U85kSQ0pcMqhqfQl5qEWIciYjRKJGdRGxtjbXmJLFkXHzoZ1A2dimew+eIdJL01dpRGMSiyZccOto5tUNqcLJll6cT3KFY340cT5BuTJJ5FrCU8+tD3MB0TpzaC6RYYP3snhnD70ZCw2yWWDKhEf6nqp8wtNfnOHfvYWK9xxSvfyMaLL8MsSGDNuHtvi1PHTxMNe/zTX9+gtFTPfslP8dHf+jX1fopEEGd2i1z/7g9SrdY5+O3PsrHQo+BqimbPVUvUGlVVGLvlOrXGuGrqSX9AIKjQtqI83fH0l6IdnH/8DLC1bPKBn34RO/0WRuIQZjlyboEtmzezND/PyOgoWX0cI59XMAjXUZttOS7tNGDv7BG+8NUvMm12GSsVMcMQv9PBNh1WJdUnGr5pEekmw2yIHgwp6wYjro1taYyNjtPvxSy0A+xKnYtnNjGSKykHMBNRnUI37BFPlpgeHyG4dz9xZ42laECblA1nnMHq3DKpZjG6aZqRHZtY6nTZ51SIvZB77rmXucVF/ESjni/x9A2jlOKY79/7EIvNpmrMmK5FsVxipFYlVy7Qi3zWBj0ckY/GAY2yh5ZETI7WlZy64ObRRWAmDIhIiKXjqfh3qVlFu6JjZJqSChSKons3ObockghWnjuFPgzQw1A5AIlAMJ04SlVdcOLgYVprAZZQfrbNw/2IE0lKnKVIV0fO+ZAm4g9TuwgAdYOx6Wne+lvv4IY/uoG1uVOQSCMqVXqjgqaz2bWpeq4a+pkquVQ3j7N5ZhPVUg8vP8To+8RtHaxN6zAmZ5JIQ8O1WFuaJ9UynEqNDXvOUDRzloZkgyFRb6AYKtOSPkPCfLNH2u2Qy0+w84WvwKy6Ukogs4mf/9oD/OMNv4ffWyL2Y8ZmdnDxtS/iL3/7P5HEQ6VxEgcQivNVb/s9LrniCo48sI9Hb/4im2tDXCNWBXl9vI5XKqKZeQrFMnlxABks0db1YH4QsGXPi9EOPAEH2FY1+IufeRnnRCGZVWI1lfToULJd4q5PrVJmUC4ob6uOzTBMDNxqjsRNGaQRp5tL/Levf4Vg+aSiN4t2Rjrsyvoz8NPH0jT0BgNW/R7lfJFs4DNerVMvOrj1PIdWO/TbKbsamzl70xh6EMEwxEo1PNuim8RYYzWKsYY71yJeOsJRPcB7xjlsnNpKe7HNQrNJsVFlautmEsfhVj/GySUcOvgI+w4cxI9hY7HIrrzL/of2c9+xWcy8x6IwSdI9FrlwFOJqGhtqVTZO1JXALBaNZCYUYKS4/T3bZ6iVyqiWlumSCOySmQlECCibZ2CK4E43cL0cpVIJx9R49JTPcGWB/uIcjmaoxpURi8Q6Ydjt0FnqcPLhkwyCBKvgkd8wqnTu9821GYYhS35EP00ZCB0qEUii/w8ygUCoUpVfeftbVJ/iv97wp6ojK1lIpshKtsN5Fz6LenOR4alZHNtWmLutpZTqFuOjtqJxB6sZEyMbyFdqGJU8+fE6iOivXFXZTXD22FnbsGTiTQYH45BMFlYaUqLRsQoYVo5gbY54EFA+60qcyQqewBPgi989xl++77dozx8gHHaJEqFuM8Kgr7KWwB8JIK5X4Vf+8x9z2RWXsnriOEcO7Gf+wRuZLPUZn5qgOjqBLsMUhovjFJQI0Mi5Sg8mUhD53Lj7RWj75x4/A2ypm/zNz78CmfPp+hoD02OsKjdtoosWRtJbKc/I1EZaw5TEcEgLDvVNEypSnl5d5tCxw9x+87eUzkYOM838HqZ0OtV0l6UixEpzmW4SKOMR4x4t16iVCrSjAYeXFqlaJZ6z42kUbRtfjr2zHDVQEwR9ZVxKK55oOH6ENWxxJPOZecHzCIcxllVQOpbEgA3bt9Ds9bhpbcDMxgYnjxzh6JEjDP2YRhzjttvc9v37Meo1Hh20lQTcdF2ufc3r+fY3vsHa3Gk8U6bFEs6YnmZzLY9upGSGdGJR445nbt+oHNkQBzBspbnXZAZSDV2tD8co9iSXJy9qVNdl7yMrtE8cJu321ucLwkBlgCRexU+7HL+/ycqcT6GSY2TXFnITM3Qjn/sfeoSgtcKRxQHdNKPzb2DQetdBjYmgG+vdU2FTTBHYiURCBneylJmJUc699jrOKTowd4phK+LwvfcS+z3yjSLFLWJQLbacuYfm0VOYA8iJXmisTmV8BDOfJxQRYxQzvmfnuuxBKK1M5N2iTRLqWTqzpurwLs7NUkj75OpbKO65AC9vK/nDLfuWeffr30iwdopBd5nBoK8YtEQgm2idRKFq2pRGN/O+j3+S7ds3EIn48pGHmd17L8fvv5Fzzt/G1jPPUjVHFKaqGebk8ui2qIDF+IWqDpk+81pxgN7jFsHTdYs/+9nrOE/LiFKXzKswVa/hyFzwIKDflu6wjZUvERkehdookWjsJ0ZILYO5taZiYu7Zdx8H9t6PnQaMCI8ubXM1Drj+h42Xlpcgt86q6GGihmvyXonFrqhQU86ZmmGLKdi6SDjwsTMNNzMYxh2MLKCaWugy8xkHJL0Oq9U8m1/wPE6dnMcp1Ag1mNi2ier4CJ0w5NuzTXbv2cLKqVOcPHKIpaUmed9n8cBR5pdWsTdPcu/xw2hxHz8xmOsnyJ9Vlu70tqmSmgcoj05z5bOeycrBhxmuLtGJBiRZxNbxGuedsxvbKZCKtFicXbTwIk+QqCzRWTfwikUljZCZ4Hv2LTKcO0nUaqnucyTjhgtLrCyssLQoTqFTnagwc8G5NHbuIZ+vs+J3uenm79I+/ginT/dYHcY0M1gXua8X2sKdKBpTSR6kG5wola0rFYeeUXQtNmyc4BnXvoKrdu5kvFTHbsxw79f/G7d95pOk0j8wNJK8TW7HKNP1BlU9p0iGxDbI1YrYnux/DsPOs+GC85VMXBS7Aq+UHCEzVI9HVLUSfQWHz506yWjOJj++meLWXWgFl6V2wK+++q2ceOhmQr9LEAzX55blKeT+TQfHy3P+C17N2977DvKeRhYOaZ08xskH7+bwHd8hc0Ke/fwrmNq4BTDU3wQQnRb6eoaSOiAIYiZ2XIX28OnHd4CZEYtP/OIruTjv0uomJFqOLaPjiM9KBhi2OyTtBepjkySmR746RlKt0UxjCqMNMsdikCbMDlrcdevNHN5/PyXXIq+nVEVCbZpK993pddHyIvwaUrI9XE1XRV5qu2zaOs6MDrVOn8Suq+FxcRDJADE9ou4KM3pe6UpWsgAjzvAnG3SESSo3GN2wGa1SxpKhmnqFoZbx7SOLnHvOTrrNZZZPH2dh9iRBp8X+2x+iXqgwqBa59ZEH0eOewt+zqwHdCBolj5nRPG7Oo1Qf5/qfeTmmFIN338fRA/uZnV/CK5q85uVXMDOziczKr2cBwcvCnUkqF6cXfYrrUSjklCT5rvtPMVyek4M88Zttlh55hMWTy5j5Cu1HT5Av2Gw4cxsj27Yw/bRLKDTGmV8+ybdu/ha9UwdU4X/0WJ+5KKUp/YzH4M+6LwgMWxeZmZpO2dQpmpqSZZerOUa2bOSKF/0Cl24/g2Kphlmp0zx2ku/+5YdpHt6vGD+ZqT7rJS9mvtPmyN77GK+5jExOUBit4Hd72AVXybu3XH4lOZnzVupMNfenjDgJ11WposfpdXpqak4TQdywDzKks2kXxvgkX/7yTfz5+36TYXeZOBE1aKo62VJY2E6OxsyZvOvDH2PXrk2qCSuKhNaJoxy54yaWj+5FK1U458KdbDvjLFJk5FYyT6aEd6IAEDp8OBgyuu1ytH1PwAE2jWj8zVvfyUXFiuoAZ0lCzatQrZbpdbpKDWqdPKG0OLXRKRLNwipWSEdHcLZtxpdB635CZAcsLM3x4AMPsH/fPgbRGl7ZYLxSZ9jqYMl8cK2oKvmo1VMF7lSxwVkzW7FFWTj0Kds5tMQmCXvknBjHEKlCwLAb4biCI30GyZBGfpTihgmSSp7V2Gds51nYU1NkloldytGLI248tMAllzxDjeI1l+ZZOHVCzeNWvAbHb72L1ND52sH7CcMWeioD977qbeQ9U7E3QWJz3rnP4IXPugAzCWnOL/LogUMcOH4CM2/xkqvPZsf2nehOBc3Nobm2GtiQ4yg0GQxSRIGDU/AUZLj1viMEq8sk/ZDh4iprJ09QnNyMIcXv/gNkWkZ1ZpLxXbuojc1QHp2h21rk1kce4vC9N5FEQ1rzbWbnfU4FmXICyTZSf4jRCSUrGiMhGBq2gZczlHaoWMkzsmkHL3/pz7Frww7ckXEywyZsrXHitm9y71f+kcZ4g3zJY+Mll0OpRqu1Sqc5RxJ0cYueUtnGyZAgidh6xdUK2okWX9csAV9q8k0k3HEQKb2QHCigpTrdpRWidpPW0iK6KIsnphkUJvncl77FTV//DP6gpd5bSASRNlcmd/D6d7yfZ19+AboubOKQaOU0S4/u5+Bt/0q312R62xTnXLCHsemNaIZLkuiYlr5+ykUUKlpaegGl6YvQ9p56/AywZVTjL37j7TwzX1NFmgyvF+wck1OTapQvi2MqA5/F06fpd7tqfrM0OU04MUE8PU4n0qg7VcoFi1OzJ1laWlbHX8wunWC1u0Aox2a0ezgYatpLusT1XJHRSoPxel1Fy7xpq/6BrRnkrBxRPKTnix6/Q+bksIoyJJNSKok8W8PtW/haSpMIs1FmfPfT8E0Hq5BTzTphrL5z8DSXXPpMWmvLrC4tMjd7jKXFFeoTm9lzxlnM3nE7D9xzN3fOHiZCBndESy+HABgEocGOjdu4+uKLKIsmLAlJdI1mr83KUJpLMTs3jFEojOCVa+DllEbFdm0Fg9TUr6gqZVLMcTBtk5vuO0TcG9A9tUj/9BxOFJJ3CrSOHqc0NokfDrALHqO79lAulik3ptQxJvtnD3P7PTfTWTxG2B2Q9iNOLoXMDdfrgeCxP5guAUYif8nQKXsGWd5W2qPqWINd51zMz1xyJZXGJoXbRZMdimHOHlJDMtLk6jbnWZk/SmFsA3qprqQNWehjCjJYOk53sIjl5pmS8dlcQQ3jy5yDQCBpLsrzihBPePg0ERbMJFrr0zp6hMXDx+iurhC7On1CYqfIoRW478AhmmurWIUKG3c9jRe+9KWcvXu7okTXZh+lO/coQXtZbpY0GlD0NDbu3kl1fBrDK6maQ9NEDq3IYWX80ruSefb85IVoD53qPm4NsHVE5zO/8/s8uzpG6/RJeq1VXMNRA8nyd5YklVXcGoOVBRaO7Vc3VByZxNi4GXPHVmLLQx9keLqtxh9lQoecy+rKAkEyJOz0OH3kBDKuUgiG5A2Togyz+yFu0SHSIkqiQe8HmEmGH/oMpDOYcxmZmcEaqeI2SrQWTpL2WzDso7UzOnFIS4uUOGt0+y56iUFtYkw5ALbLdx+d5+KLzqO9tkJ7ZZlHDz7MyVPz+H7K2MgGzr/gAma/9Q31l1bmh306wZBQBmdcj03VqmqWuaJz12B0yya08TLHTx+l32syVS/SyJUpV0Zwq1VS0QLlpFMsWFiQqdTFGqbhKFmx0Hvfvv8RsgAWHz2irtHd/zCGLyOAOpnMG+RlQsvBLRbUTO/I1Ca8Yl2d6X/b3vvVH+RI0yGWJpExpr2W0Blm9MXZDEPJouUEiXrdWz/BopBX97Fp5xlce9GV7Ny0QxXKsZwooYtzWui5/PpZO8Oh4s7bi7N02kvYReHYawQDnzjssro4h5bTVMd56+VXr88cixLTtDB0qfNitFh0UJka2xQf03GxUpvO4WOs7j+Ev7DI8soCvhmxZiZ05HWmQaAb5BtjjE1NUqkUyct7pyErJw5gyFlO1YqabhMxn+2ZVCemlEjPK1VlklTNk6AJg6Qp9YJIWESe4ow9He3B2cd3gG2jOp993/u5pDzKYHleaco1X87vMSiWShRKZcIsT9lMCJeP0Dq+D395SJxv4O7aip6vYQQ6SbG8fiCTsEYyu1kustZeUzxxOgjwJEVHLXUSgmh8kv6QUtmm1ZpTWSLuDNTRK3beQC/VyG/YjDk2RTvsEwxX6c/NEi/MkZfGk1siK3jMDTvsfs5FtAYR+eoEiSgtPYvqxARfv+8Qz37Os+i3miycOs7ssSM0V1Y4cnIJPdNp1EbYOjZOpR+wfPgw3W6LMItVK96T5lGpQHVqFGdqnPlBh9MrpwnCPmONMpumJqnmq1RHG2qTDDngSo5GUQhIOBmZ5RCloqXqAN22+dZ9h8iChLb8Eb1uH0em7ISpiSIFmUQVKYVspVTGLZXU70s0E7hy4sQxvrd/H/c/cIB+f/CYnDpVw0d+BEbOk5lANuzcwdmXXMj++x9i/pGD7NixhSuedTEz5VFylZrSzKw38Cxl9DKYI7VEMBjQ6awprC7HlAThQO2lsFzdziKthVmMfIHUy7Hz8mfjSAaQvZI6QBcd1TrlKidzCAuTBjFkFjm3StwJCI+fon/oKGtLp8isjBPzJ1Qjc3Z1mWKjRmFyjFK1RqlaUb2T8ckZ1mYPYVUqqryRYZrYl0MbQsqTmxjftJVipbo+/CMUgLZ+1pFygDgh9FOs0T1PzAG2j+p8/vc/wGUTM6ycOqYmgOwQgv5QKRVrlSra6Ch6EiJER2/uOByfZ/XoaYYFC6skp0bkMApbFHXW1xLSnENSruCIbNV2lDQi6w8w5o5ihAFxv4spjMnqInY8INYzYlOjUC2jlavk6qNohTKpkyMKezRPHCJs94nbA0XLOhunaPoDipN1QlvHzpeZ2rCN1LLVRhUaI3z1/r1cct5uhr0O7dUlludPsbBwmvm5RdZaQxabLVXfbJqcZmOpSlkGwxWnkqgGUDOLWPM7yom7IlEgYtPMBLu3baSUK1MbaVAoltT1JNTqyvDXNUGqMSTR0XIxRUTnunzt1gdxJOKttlQTzBA1ZbePmWZYmaZmAbxiRZ2dI3zryOTUY5B0/cyeMBjS0WJWWh2WFjssrbRZa7UVfpYh8qo45USD+vgE0expqnmPibFJNYwTt1cVv25VqhgVnaDXJx24Sjuv53IkMvg+HKgTPNqdNZyC0IrSSUjQvZTFIyuYklGKJWbOP3N9TkHObpLZYksOUBCFt5wvJBFABvVCtCgjl6uQy9cImm2CuXkGzWWisMtgdWmdnj50mGang1etMrXzTEqSBRoNRQX3OyuEvQ5x1McPh3R6bTlEiY1nP4OZnWeoBpgI4GStNU0O0RJhomSsmH7PpzBzAdoDJx8/A2wfhS+8/4/Y5RXx+6uok2JaPqtzi0zVRxip1DE2jqioXmo01NCDf+IE3mqTlfljBP1VYt8nF23AKhWVUww8nbRYJXXWW9SygZ6hUVlcYthcQE98XC3GCmW20yMrejjTo3jTY0RpQTVzlNBMBizaC9jhgPmVLs32kKmN2zBHiiy3WzSmx2n5ff4nbe8dbPl9nvc9v15O7+fce/fu3YbFLgCikKIENpGUSMgyqZE4KvGIalRolYkljz3xyCmOnMgaxyUeZ2TJsZ1JHCeORFNCZFKkSAliEQURIAiit+27t59zT//1lnne34oz+SfAjEeY2QEI7l6c8vt+v+/3fZ/n85w+dwGWU4Ni16HYNajVBr549RW878F7EawWWC4mWBDutJqJ1fPwiLCmFU5mC/G90v3Fu4+haWUvuciQCfAKaDVcGQwO+21cvuc0ht0eWm1+SU0RYQnxIIqg0u+qFMgUNiVZkjhSM9NqSN36f3zyVSAOpMxTwwjJYgEjzuAYNpQoRK3RA/IMdoP0AwsnV56FHy5QNS00G0yyzBEbHjrDJrJshCzMBZ/CB9DeOS1G9vXeVZhWHZEXQnP4GkzkNRez11+GoVcBu4LWA+dx8PLX4WQDkRyI6ne9gB/PEawCaemmHHIZKlRbRar4r55iGwAAIABJREFUSAIXOec5FReji9uyS7OEskQXVRJE8pR4Rl5+qbhNScuEnuswaGNkScR/nyWw+jX4s2PceupbOHj2ORwcHiFRTWxffgCVrU1ojoEsnCPyZ/K6vGCNgLiTIkfv/D04e//96G/vCFVELtCs/YUYF9wlxVGaHaC28yiUb72FBXBxoOK3/4d/iHd2B2Kcjrw18pM1VpMp6gYN31XEdRsWa/JeT1pe9Ag163X4t27CnM+QnUyh8s+Ea4S8AboW7HYXSq0l8mO6n1jDZbMTKKkPR8nEbxA6VSinzqA+7MHpt7EOfCTjWB5+yn4Pj46gLE+gRyvsrwKojQ62L92H6WKKWreDqb9Avd+RkqfaHSA3XChWHbAq+NxL38L77juPFVPF/QXWq7mg/jhYW6+XWC5osFnheDzBMWkEbAER6bLyBG9oujaqroVOhzSIOi6eO41eq4VuvwenUodZZRlglCUPxYNcBLwAcNVQMWpXxHQOjQgSHY9/9UUgiWQ31oh0nC2gJrksACNPAVIUqg2ZabDE2H/l69LNaDTa6LQ6COcnmMUrbJw+DV+lObyCutVBFK1QdFWYzbo8eE5jC3muY7L7skyb290+/OkRpuM5ZkczwCJfZ4h6oy+zhij0EHj7CP0DJMRBxjbUSgWpniM3yPipI6ZJmMZ200BvqyOQAF7uLcMWFhJLMS5etpMFTUl9CQfEQS6tdGUdQONJ5xpwL27LArvzwqs4+LNvYPLGG+L3rvUHcLptRFSlRiv44VyoECErBV1DZ+csTl28iP72KdTaXTlhS0JjhiSLSoZSnIh2i23Qxvn3Qnn21vJNL8GXhho+9ev/GI+0urDNHInnwz+YSl2uJ7mwaqw2zQg87gzZjSJ6fu1qSVtQc2hxiGQ5xeRwT14Edd664yIkMU5AUobQwJDmoHOlYetwLRV5u4ekOxBJ7HKxFH2+GWZIQ0KZAvnvza69AX+8i7zTRePivQgtG716HdPVEmbDxejMNgJdEwWjXe9Ar3Zg1lv4zNN/jndsDWTXD1dLqQ8NYkLabbiNGrI0xnp8hPnREVb+BN58ijdeehXH0zUa7QYsh+aVBFvb2zh3/jxajQaajaYoLlly8OIpoGA+zFzkfN9sx/GL0S1oliunAOttzmt/+4+eRs5SyltBTVJgMQNor0xzOI4ONTuBmlVQa++g2tvE3uvPyElw+vxlLO9cwf6rz8PPFVx64EFc372Jh9//GIzUwHzvKm7sPodpz8aHPv63UanvQDENJN4Jjl54FvXhtlg0s1BDcGsXnjfDdDHBwZ0buO+h98pOHgV7iNOFTJQT30bBRgb7/kYp9+DpErExoakYbHVl4RPTyPJKnFq83/EeIEBcdmJKOHHuxVD8FOp8LZWDSY7RZg2ekuLGc68ivr6H5f6+GIzsag0GdVixBz+cCZxXNRxkpoXeubPYuuc8+qOBbHyG2CFpQBJjBuIkECcYrZC06fpeiNa974PyzbewAC4PNfzOr/0jfO8990BFjGi1hndwIqaTaL7EerqExfYixT0KRNzVO30vIqOCXI2g6HLWwQsj+UBI7SINR8sBf7mg0ksmu5VaDZiFcLlLhivBJIY0WheAt1ghJgOGZAQ6vnx6S1PxJoC989UUGA7gXjyPhFQw/jalQPfUBlKtQGtnG3m9Bqvehmo3UJg2/vDpb+Dto6Fc5qh9d6vs1WtQrSrgF9B43FPNGHsIVQ9rZY51MMWLX38KCwrxLBP1dhub2zvo9Ih/aZSwWhrZVVoCuctlUIj2CMj55O6vQGHZwRPAvNsnpxIMCj71xDdkJ1aoa+IHSdzI5BBqFMF2DLgNG0pItlANRqUhrVMiD7NgBe/4FvzVChqnvOzcVJrYOXc/8jjG8ugWrnzlj7FbsfHRn/svUWv04R0fy8a1otGEJpZ2Ry6MvAQL+qTWwHL/Gu7cfA69IR1eGhSX3bMG1kdLaPUa1Hpdyl72/qmTEj8xCvQ2SKw25Q5AVSwvw4awYDORYQiaJIyRRjly5rSvYyizNbL1GiASMwukn78Yj7E4mmA2XUKjNkmn0D3DmtNhll+GDqvVxeDcOYzO7IgHoNqswrCrUHVTKCAsC0s5OgG5JcYxWK7g+yE6938QyjM33/wEuH+k4fF/9hv43suX4MULRKsQbqDCny/hjWeIaUhJS/gp0/iW8yUqnb5cnmguD6MZanUXha+XD7Fw3BQhMSeWipRKyiRHPdVExUkERhiQP5pJ7ZvfpY7xMjOdTKBqPo6PptBUF+tVgna7gzAN0Rz14SvA5s42jpYedi5eRGZoaGwOoNfryOtV2q2gUjPtWPjsE0/hfY88Kg9YwgfPrUGvkZZWhxb40AMPGqkSRBAqIVIlgl9MsUzm+OLjn0Xn9D3YOnMOvdEWKhViDwmx1eTBz2kXZQ8ujqFEZPqUlAb6EcjUySgTEGpBCQnm33/nyReQr2YIxkcl45MD0NUK4XhPdDWVal3+PVuivfNvK79cb4FqsydcHfbpi2CFVmeEKAf6G2egUBw3m+D4yvNoXXgAs1zB6R5N5yWRrshKVDhfntPuojANkSnwblAYFpL1DOvZEUCS3JlzOLp5E+F6AWdzBKvZFKkCH/qyNUDBX4Fevy4SarGB3l0AukJ2Z1lsZCn9yjQYBUhCclVSYBWgWK4RL+cIpxMsxvtYEIi1Xomtk/ctnwYbDkRNG0alIjt9/+xZbF44jzol5c26bEosKfn6/wKJSJxKkpYXYCaEhisPfrBG9/7HoHzjLS6Az/7Gv8QHL13CfD2Ga7nAMsPJ/pGoNh0OhhYnmM2msrsLKLfeFTRepWai1XGE66NFJayJvlHW0hTTcVgVVU3R8LRismA8cUvFcVTqVvjw+558EDw+OUdI1Qge/Qapjk5rJJzPrQunMVkvcfreezBZztE9fU5Oj0qngQbFWq0mdHaNTB2ZqQK2ic888TQePX1Bau5oNYN1+hHYw9NQ/QDKagotT4QtqgZrKGkAmBlixUegLfCNr/wplqGCi9/xfnT6Iynh2BZmr5me34KDMZrSw0AgulzMPPeJLOHyzzn1ZhcIVE2W8NvPXTlCNJ3AO9xHHnqSUZAHETReQqdj1Cs81k1krPt7I9R6IwQnB1I21frbUqoQQUg4VBKuUHWrwsmhsX+2dxWds/fhcLXCVn9TduKSy8MeqQ6NRvtqFbmqy4Xc91awK+VllCVvwsVbqyHg7mvq0GvcTIRg9G0qHIdyPLiIh+RJKOgSszwRdUKNeSqygUIyA98TmwuLNaKlh3TlA2sPyXKBeLEQ++R0MsbcWwreJkpTaSVT1ObW6qi3OxieP4/B9inUu204tQoMhmOTd8S+v+RNlFBfUuZ4AnCOQS8wswLCiCcAF8CNt3ACbGj4/G/9G3zPpXuxjmYS0pB7wMnuASyomO0dYOCYMpDhkIs48brTRhym8KMFCiUUSyE9rWL2zgt5ARWFtbAG6/RQPgBr5slOS40Ac3T5ARkkjvkET5W5AoJPpIZF55SxCsdqwGzUkdHsvjXCIvLQGg3hdHpYxxF6LIF0BW67B6vagFZ1BL+oODY++6WncVm3kIe0+iVoPPAuVHobyOgtnk/EimgqOXQGSfAiaZF/4yNR53jhmW9iukpw77s/ghYpC6J7UVEkgdDMkoR96agMAJGCl15L9qIpaymDI7gJGDwByO7UdHxtyRbyHaTrNcLJMVQyfbgb5zkMRUW8mpaEiUpTLnhiDskKYV9SVk23WKXalKGRDN2qLrzJMaLVCcLVDI3eFmKGVhimzFMoDFNZhnHgVa1J2RAnJbqetTPbp3SCCWqF+HWWLwLaZvOTYr4yaYQPMx8yCUzRtFIqYtEjXZ4CJH1wERCbqfH85xRMANoZ4iCCP5tjOR5jNT6Ad3SE9WyB2WSC+YKdp0wQKbzQU37S7LTRHo7Q3d5Gmy1ckr0rjgSJyPLia+ffhQxG2AWpchGiOJBZBlu5Qp8OY/Qf/H4oT99YvOkl+IGRii/86/8d33PvRaQIZKqppSbMXMHBjRswMwXOaiVupf39fYw2NqHlOq6/fg2jUQf7B9eRJB6KyBO+u+d75V0g14RT6dkKtvpDFOxbR1MUWhk2waO4xlovJgqQG8Ra2msrUt26Q8QhGfw2EstEY2cgF9jxaobh9ilY7T4agy4SDp8qDmrtgfAtKUjjKUAN++N/+Gc4zbSTtEAczlA/fR6te98pl9bozm0UdKiRlmwq0IoQBdWECtlFMzz75DMwal2ceceHUOudKbscBYljbLWFgvYueMtjk4DfhCheS3sW2fmiaxe7IhWaZW7By24HAdvA40N4hwdS+lHSzl1dSXORT9Byz0mmfTcjgB0mLgqxWi5nKIIIlXYftU4fbn+I+s4ZKaGi+Ri1rR2RF6c8oQLCbFM47b4sAkXYn6bIFIhZIRCAgzvmA2S8vLJ1S3O8iPgUYRWxBCPhLSZOhVBjWdyKBKPI6xMGKnGIlvydA0Sd8mgJBLoLVubpmPBe6cGfn2B5MsH08FCgv3yfPDEt2y0J3tUamr0hKu2OcFBZ7mi2LRNuYQJRc0TjkFQYKBdmWnZ9YtJCQm6kQXkXCEMMH/4BKE9df/MFcHkA/OY/+qc4MxjIQIc1I7cC8lZ4iSUepLqK5WjhhYOmbE4jXb38EG7duiYE4NWCu3okdTLxHty9eCtXyQGNIvmSFSMRMK4YoTMqEHWkoS8PCT9sWgfDQodlOHArjZKyYGqoDbvYOz7CYETduo6QNDi6zywTVsUVWoOUHzS+m9TnKzgez3AumMmHk4RrmTe0WFurFWTTKbQ4EBYs1wtTaLLCQ6at5Mt5/rk3sHPpAfTv+27YjQFU9pmjFdIkKjUn5Owk5OzwoRfts7iy6B0WWbLQm8vXVMJxNVwfDJHN1wjHJ4hmU6SrGfIoFFMMPxueAnxweKHMIh+6oonkQPwUvHcwnSbwkUcRaq0eehfvl/ZqSmNJtEJt8xTUal3eP7siTOWRTcGgYIwt3hJ0wMsjfQKCkSRZmfoZQq2QIQpp8OfOzVQe6mtoMInL/ABDRRIGwlUtOZ0l2Y4XYrkUy/sn8IzPzl8EbPGrpjaIYC/OLSJ5H5nEULG4JcaVlGq6xhgzxe4a5d1FeU/hz6RvmixUccLx5xGAQARKGaOU8KG/OygkWpEnAhfA6O0/BOXrb2EB/NoPXMDINtHjTmrYcKjJZjKHZgrakDsGdyGWAXa3A42GcKsONfKko8HOkRp60uOGriKv1JGzHq82oHD3YSvNsqQ1xwknd0hClQSZzA+Bf44PEVkjXCgcyS9OkM/HAHvm/hoaH7BKA2p7hMKl9sYBGi15GNhSDGqMF6piMh6jP+zLB8KdaLlcI4wC+ZBYo3LIpBkNjqnkuGaLltc71eTX7yPy5rj+2i0ZzOxcfhiN0w9DN23knFZzHE+1oXCt2OOj9oW7EYdBdqmMFEhTCbGV3C4uCV54NR37m1ui/EzmC4SLJZLlXHb1B/wvSttUz7WyJNQb0NMAVjBHFqZQAqI+cviTBRaMA1oR7+IhYZ++VEELTVmM8mT86xXEigMUJD270NUITbuJQcOA0zJhdKooqkaZF2BtQFnehKaskNPkvlhgnSk4Nk/BD3JcP/ZwMr6KV05yvHz7DiYR8Bu/+kkxC5G8QJ6P7di4eeMmZjMPceLJXYmWRC6OOEqwWCcwLE1OD5KkWR3wDlirNDGd0xQTSeksxn66wark9zFBxhJQGO2i/DP8mSwViiIWpS3LPJ46HMLx54kPQwgTzJIDfuJ/+hyUr1978xPg//q5d0EPAnQsC67Bh1+TAAauai4A03FhN+qC0lZ1V45KI/GgenOJ+cltAwXDGASuSg9pVX6PYtniaVXIiiT+gzU0x9ZcEDzQ2JK7+6DQVcQBG08GhbU1F4LnAbMxlPkxMJugmByjWK0lwEJpDpA2B9BqbSiai2KrL4uI3Qfu9Jzm0rjNRJd6tSa7kGaopXy44AkEIRtILXyXsMydk5Nc8aVyUehmqXe3SCCrAMGqtP6Jh7gqr7dwLKTzqTzwvFxS4BfTWw0OZco7QiIlGP+ZWvXyBOTrWC7W0jHS0wMxAbEzpUWezAYUj3qaAh55RtMQQbiSP486n3hN8OpZxUbK1+E0kcfMElOQGH3p4WeFC3UdyO4JrKAlIYyIp7aGfr8Gd6sBrUaZK2d2OpBzsQXIFhMkmo4Taxu39peYLGLcWoV49WCM8cLHYrXGL3/iMcG/MANiMQ+xZL8+YS1v4HA2kTmQgAGkDOS9gY0DgnQV8B7L0D/TJkAXUq+zscATijMPQhJ4OvgBTyXy/hUB3cqcgSLKak0WiUUaBxcRw1qIabyLc2f5I5ToPMMP//1PQ/nzt7AA/sNfu0/Y+VVZcXRssa4z5FLiUvRE/F+lUkpPieILl5LBkjsVgFIAjVp0YgZTaKQB2xVZEKquouDvofiKDz13fH7YCjO9SJm1pLa7i18rB0pczyrrPQBRLItBpZFmegwc3UFBVeLJWPr3RZwC9Q6U0Q6qj/2QXIKEk8OHWsslEokeXzq7xCYosT2ldoRUOGnXkqcpySy5KCT5GnkpE8Ul3ytx2QVbbhYKlisuU1dcOYsLnmbssmu5tHP5hbI0UtKlzAbYmQg9phsqcjnLC7LuS3aNkNXIXUoL5NPbAOccFASGFtYzUpg92ZFhMhXSkOltpnVR0JRU3wCIpeHW71goqj0kmQpXjyHGW4UPgIHCJy4lQpH7UPOITxvyIIFZhBg2HbS3behdA0q8gCqX7DUKmtW5o8LAKlDw8omD+eIEY8peUgM3jmZ453fdg6O5h5OTEyCz5Flh5Ud0OoeXfGGqUybgmOQg0ejCnDSqAzTCfE0oRiE4GJ6mbFIwi45yEwW6pMfw9/M0yxiIEgPLRYj10heBXbdRR7vXQLvRxGp6IphIx3XkGZQwkrtolR/8lf8TypNX5296Cf78Tz8sOz9H8gTesrfrMkTCNYQZT5saH2wloh0wRl6pyQ6v8mESfB8vfXzpJahJ2Jcu22g20BoIRoXxO9xdOSXljsDoHP7/rEEpZJJaj+Ro+d8MahO8gpwE7OMrxHHP59AOb8lgDIf7wPEhsvkKeZig/w9+A3GQSPRmGKyhUmrBOpfaE2I/WJFQWSktTHbqSv04vxxaCAXNIMF3LDT5JBflYpBPr2Tms2WpGi5U6pusqqSusOSjk6kIPKhkqlKqrXIy7CO9G+5AnCNr4CLnqRDCX3nSTeHDwlJNv/kK1msD3nQu/CPFLikVmlZF0dpG0TkPVa2i6N0Ds1MH3DpzDKHn/LkMPWNIXgo1WYOY2HwdIM5t5GEOLVgiIw818WAkC+QrhhjKTQVdO8LGdgSrbiIlSXq9V9oTOcgqAF+pYIoq7ux6uD2zcGs+w8v7h9gcxkhjFYXG8I7TqLVbmBxwwryWFrhZq8gzQQOTokVikqEN1q6bcPIIikKyHxk+ZVImvR9Mhqnw5BI9lSLZBLIAGN/EQJRIEcxOGmaIE6pUHYm8unjuAq698Rpa3Zrkj1lKqQjliSAL4M/ewgJ44pPvRMWuwNFN4TiSty9ab4sRnOxQsK9b+kMpdqfCUcsSOVZ5xBoF4zpN6WdL0ggfLP45akeqbRS1hnSWBJ7Ap880ZBGRVgCnTDPk2cihzl2Ta7m7aSaU1QLqypPpJeIcYFYW9VqTQyg3X0O+fwvpbI7ef/dPEa18uARlhQz14KJkZGpcZh2z3BFMSCpBDWXiYCneEkcTh0WU0nLAJQkuZRCFBNyZVbYcoDsN0dbw3xv1LlQGSiQ0DGVSKhF4S3ICB2IcGSXeUrosJD1LvGoe34Xi5hJbGkYxvMDHtT/4EpJiDdsiWkSFUiWG5jKU5gWorfMwe11oiQp3h4xOFUqYSOYXFy0fCOJmNO7b6wlS2hN5AnLBETA/DpArcSln8Q+g5HwdHLal0GMP/VqOwYChgz7SSkvKDdWfIVRipHAwTy28djDBNG7iyvgYe1dfQPXcOeQJIb4Oti4/hGW6hj9mVKonC5HvlZsOF0CaMRSPwscMjZYDi6/TX8snm2Q6fIFOlxuI0PbkdIRwmZj0SV+HEDeIRWePjIK6VEee8uJcQ7s/FAmGmqWYTsdI/TnaNVeM+X/tv/80lK9defMT4M9/8T1wq02Z3DJPlwIuBmKzf80+cWKWUaf0Z3LczXrXWJMcnUjHQU1jaG6tRHxwQySyj52YSk0mjDlzqBx6Zq27biQa752yXcY4m0FXYnn4AEkANzsVcV6Ow30f2nQKRSXqTxKyUeQ6lCABJgdQR5sovvBp9H7572A5nkv9rymcWfJkKrXtIlkQJWIkC0D+Wbo5PAnYjSgvT2yhcZqZM2uXOzu/C4neIfyKv3hHIH2BIQys5ojotgUYloflQhNQFv8bd9miXNRsH0tvnYMzlolajogLUFexXC3x8hOfEVqz2t2E2rsEu7oJtf8gbKcOs2bDrhB1XsBo2NAsHckyLi+YKw4UM3gRZxFExGdMNxHOEU+j3GwiWXJiHUBJfFgRTwg2B5hFRglHDC2IMHQ9tAcF1E4bSjovHXGSiZyII2wZxDjM+5isqnjyhT+A1xpia/sSWq02mpuncTQ/xGI2w5rhJ/MponhdJsLogEYQMLlEegHLjGGZCiJKI9g+zoE5RY8qPQWpnNKE/hISTHcZQbd8jngn4ecq20pMvwm/GB2qVkG9t4Fqp4uU8p3FEuF8JuRAZqz99X/8H6H86VtYAM//rQ+j3uvDlWEGd/QyrTDQChSOLRdWKXX4gRUp7CSFzh620Mx00fcXTEdhIgk7IHwAiAgh/oQMID4aNRdKwQ5RRUwXUiKpuXRwCpuSsnKAwg4SL4aqH0IhapC0sKUHNSZ4qkBuurIACgYkvPe9wO1dFNeuYnBxWwZr7EpJioo8aMzE5WCHwqHyAeSCYOdGjCBin+PmTpRGjJgaeZIQeBLJ/aCcfJJKLS1NPvz8gviQS3dHlQ6FbijlicezgVGlfH98yHJFukVJGJeDSwl3yJCydGHiCgkTWYLnbxzDGF6GtfUdqA36qNsatDCH3a9Ad1SJIUqiRCKK2MrMg9Jy5p9EiCNqsFKE3gIpLYg8xWK2MmMZsqkJh2kn0hywIg82/8uqBisncymCxhCUNEO7maG5WRUraabXkS12ka0XKFYT+GYdryxZedIbscTy8iOodQeSgOO2Wti/cwfztY/jwxsiK5FTVyGTyZEmSUXSY9hVJOyXDYFCTiQ+6AtywVLmhvHUKBNwqry4M56Jm5ylIdWZFqohLbRys5J8V7aYHdR722gNRqW/gQF53hrTwz1B23/8V/8dlK++MXvTO8DNv/+jkrskQw0+PEwoZGeHKk9G+rBvzP9mmsIMfdgB60kKpEz58PhGUKmU+VWs9Vkbs69Vq9wtIxTkrRYKKkg51ODFpzGQVEgaSNgGZTdFXy6R9nqiWVdJeh5PpFXK8b26WgBGC9loAwovv40GlPMXkP/e7wNkdm7WZWJaJqCzD89/5uCq9Ijy8kkmJyfC3Gri2Bc1qGTMcjDm87Ka4/jwBFHIhMiy/2wyskh63kx0NGE0WlC8eXmnSBnzSYlELtQHLn52zlgGGrYrYXG8WnDBkc6ceqEYUEiUKodPEcLIw7XNj6Hhqqj2O2h0TZDvwnqZswQuKgm98FleFYg9lnDsDxTw1gnCrJBMMWpsklynsxmRvyw/hyISWraWRYI7RzCH6c/FbF5RNdSUEK7KzGD2FJsYdVRUBgoKpy9cJ8z2xDecGC7WhYG9lY9vXl+j/tj3y6zCrDeEp0qfspeleO3Fp2GQ/MeLr8p0R1PCMuhPNkwGAlLcSL2gITkP/iLC67cYnMINKUO94eDCpiFcKTYnKL7jhJp3AN4HCMEqWAGwSlA4HDTg1ofCB+X3RVMRtUCHe7toN2p47JP/4K0tgON/8gl5Q+TGe6sxmAjFGhhZLKcB9Rmy04UhLN+DFXoyuFLtKnQOsZIIKln/bHlJxi7h+HzY77bAWDgxMI7aEpY6lApwa7UdFJYGlZfFqiO7VWEryKsdaVFqyzU0ymnZSaGuvjCQ71xAcfkyFJ4orPF/61+gWC9Q/dD7hHYWBZFoZqRgI+mO0TpxWfNzIsn2GB987rzsGDCwmwbqg8Op6GoIv6WYi7GdFK1Kli/jSFlOhQwQIeqELUfu9IznVBCufWRcUEUG09bRbNLT60g3iYI4BsjlQYp0RY1KycPnRpFphRCZo/d9AtUan0HmgLHGT6G7JLexQ8IFzDJNQbJMsJ4zMDsSWNQqZ3cplFYiUYTF0kOomwh5wmWZlBP2Yga1YkFPy0A6LTqCGd6BqzuoVVqoainMhNubhWangu5ZF1rNlawxLKeIgpn4a33NxDI2cJKkOHr4++RETclwYmmSprh67XXceP1FWQCGyTuRBk0vA/KapFNI6axJ14toeM8r8OzzEyxCZrqR6lK2TAcV4PJZfmb83KkIZUmZI+HmprIjV95xRG9VEK3eQ3ewLYQK4mC4u9Jkz+/6+37q70H5yutvfgIs/vknZUc/mR9jTaIbH2iWQ/xCFc5obBF0mUwWiWIYoQfdqUoEj+GvpFPCCy93fnpfZfeUFl1JA+NDL9S0ugu4lCpb0JhAY5sobAcaW378vcTkNRrI2dtnHJBPfrwD7WiM5OFHS83OeAy0++VI8MpryFSWaDFq927IhZa/+OGRYyk7PwkFXAS0yrENSGMjx+ch2forTKYLHB0tJY9LLmOsnxlUwbT2JBEAFJMPKacQtPpdgBMXBqe8fK/cocnfYcA0p5MUZfF3EitDkzdbekgV+Rmye0ds4ciZikxLUPmRnxfUOS+4LNl4j2IrmCUTL7mplyDxcvi7E4SajdVsjCKYyGLnwMtn04pp8pLssxQpwCqnCK+BJu86hJqFBwhSlpUUNy5gFkvUQHqECacwUE1UaN0tNDZaaIzDMoFVAAAgAElEQVR0FE4P8I4lwzhMOV1NcJTVcThNkLz3Q6Xnw66JXN2uO/jzrz6BvZtXUDdSQRZKYGERyylWpzjXYP+CPdqyJL1508fLN1bSBuV3nfH9C+G6wINnDEnilGmyzqEikOq8PrMzRg6RCJWoQoHutNDtbcI12aZnyn0p3yZ096EP/CyUL7+FBbD+55/E8eFtBIzhCTyY66WQDBhWwB4vmT3s1hNZYnAIs14K70Z2OF5YOORivcn6n6tWTgcDYPqITOUUFM0awAwtvYKi5kKbT1HYNFqoUGkRZFuSzMtWA4VThRYQT2JCYct1MkVGOvVkH6i2UHgB8MADKK5eBypNFC9+HbW3X5DLm8QEsdbmLsHuH7svLHOCtTx41PHT98rAtjeu3YEX5HJc8oEWlqkfy7yANDv+jG7dlUuwlipyKko0EB9coS9zVyMWig9seQ8o5boqIsY3rXwYeoFuvyMRSRK9yPgouZPfrUzVFM0f/4XyS5VdQw7IkrQWUJKQIZmusY5VrMcnEisbT4+QqjFonSBSnJwmP8lgZKsyoysMEJKNk9VQgwI38RAr1C2dwNNqMhl2lSXq/h1UsxxObYi2zSBwC3ljB4MNBVaXp0YGXu05uGMc0ywIcHA0RfahT2Cx8tEYjoTKtgxnePLLf4TDO9fQcTIEGfPD2LEJZWNouox7YoA15SKUYxi4dmOG1++QCcROHKFWZenKh/7ySMHmqCIyGR4P5C1lvD8KfYJUC0bLsrWtILfqGI624epEo3AewZCPDLZr4KH3/udQvvTam58Ar/zNd0u2E4c53LN1P4ClQoBOlOzy4efkjb/kSKfehzE7vKzwkkwj+t2euqxYJvtlubxwqYeYODPoydCGmpei1ShtcpQSs0fP9heT6Di4srWye8SJs90AtrahPfsUitaoPP44WBvvo6g2ke2cF/NMsbuL+oYjcwOWLZEkD6qSvMj+O9ubPBK54/NyPJ/PsX84wfW9GbpNR+gPlmEhCFKs/ARBkogXmVgYEu6YRuhSg84oUvaYLVv8DByWeZQV865AGTYvdlwsFiVtnHlokmjJf99tVtAgJZpRS5ohnmeZkqpA56d/sWw0pAT0UjLApoOKeJ4hOZ4jWJxgskwQkEqRkgNkwojmiNWKLIA8WiHMLGi8UwVzRGkZbBemJpyEp1GGhdZCPdlHxuOFcgNlhpZ3G0awFglJe/QAGjbbswzzcDDY1qHU60A4RaIQsxIh8CZYrlPsffCnUG2MMJtP0O9v4Ob+NXz1jz+Po71bMBELQp8Sa11PhInqmqUWSFXq2Dh7P4Zbp/DZxz+Db710S7pNhAczIFs6bgrw6D1VtFq8T3GTtSUMkR1wdoCiiA0Lfru0ZJpC5BgMT4ksQjp1TLhHCrdi423v/gQXwPRNL8Ff+tEdqEEsKBBKT600h7leicBNty2hJfMUsLiyuUAkH5ZfdPmAc5ROyYFSq5btR2JAyu576drhjka+kLRSc/ELF7W27Prkh1K7r/AdhjGyURegp5ew29NnoB1cB2YB8gv3QWnUULz0GvJ3fRfwzNPITp+Xu4fy5a+ifl8fWa5KnzhlKSUdGMoPaNCmsCuR4AZ/NcfhZIpbR3N4cS616dbGpvB7DjhUy0rx12S2xmijL2DZjeEIrluDazgo2LUqcvE/cFHd3t9Fm+rVRlWOe+6U3Bd4QlBOzH6/GFKYdu5a6LfrApViSVHu9iqGP/GLUCwVipeJpTI3ubOr8I5CBAdjeP4Ss+NjxN4cieYioVYomshJx4u43Gn4+bMkSnXhm0YJTwAd5mKM41xDqFhoqBF6mMhQ0swO4fhjGEEo32GvfxmdtgOb2Q6VAUYjC5VRC0Y0QapWkaVrBP4aHiUQH/lbIoUwdFfEkLuT2/jKF/4Ax/u3YCmZOPR4BzK0FK5uCNDMRIB69R781C/8PXGS/av/9Z/g07/zhyKqZFuWAjaiaraHNi7tNCQ5iLZTSt1T9q74vmMiTzjoUoWabVkuKrUO+vx+qEHj1UAzEOYJ3KqNB9/zs1D+5NU3XwCf/1APNkt2VUGl5sC1HJiLuRxBtktOT1XsjdwtqPlm/KnBL5q9fNlrc6j1JlQmhEsLldoNQ+QANGMoHN7wlseHvV4BqnUUjQ5AZ9bJbemK8FaPkymURh15swtoNajLMRQaTy68A8pDbwN40XvmORQMmmNZpTsy3i8UA9UuJ5zMzyUukEchlYtr4e2QbMdOz3R6giefeR4eJ7q2hYWX4/aElk12rQyZfgdBggrdV0Eog5nZeolhp49+t48synBqtIXhmTO4+eqLUPIIV6+/jgdOb6FTpZREl7lJnpQyCF52k4wDpRINLgz/dgu9dk0ubKKL0lRsfPznoXED4MJdx0gIEDB1eOM1VtOZGJGWFIyly7uWQ1XUqeyccMjG05YLbB2REWTCCU5Eak1f7HGmYZmm8BWe5glOKRM09Ah6sQSSFVz6fIsC7fpZdBs6ekWI1D0Fo9PB5sW2GGOIPMT8jqSF+qqD8Qf/OlKFbjDmRBTYG9/C1/7kC9i9eRW2ZUAv1lCcWqkO4CnA658FDAZn8NEf+7sSFPj7n/k/8P/8zuO4cmMPSsy7TyaX5Z3TJhotC7qawzEtZBKN6iLnBTrXkMSKdL24wRmmhlZ7gGarBfYbKZXOOaPJMri1Ki695xNQnngLC+Bz392BwzZSlqFhqag6lpiyGdBgxasyD9asQZ+OoWs59GodJqd5FLtRF54GUJgjRfUnd3l/XnaEJLoTUFj7swPEdly1iYK0CDqr6i1RfnLRFGx9MkKTUC4uDkGzRyhIX6YMod4CTu1AffGbSAngslyRRzB3ncaLSotHo5w5KAqr3IVjTwZS7EUTmXGwe4BXr93CczeO5UM7nvs4nK1RcR24piPxqwczBoVraLlVjJotrAKO90tZhGvYaNZrIgxcexGmi7kMek5vbeI77r9XaBep+A8ywQCWl+HS6sdLOUEBtsXMsAb63WYpAksznPrJX5DyR11nSKIU63mKYM2FnCO48ywmsQFmMTKY3Ij3keZWSbAIaHfk+ysom0K2XGHNjSnzoXS62D1cw6ciNJpinZaTbVcN0dA0uDhBJZmgo3lw4wK6U0dTCdHjZ+H2EDmnMTg/RP0sT8GFdJ049abX4/iv/E0YrgsF9A/kOBrfwZNPfglXX31RYqdq3SZm87k0FLggajUDddvG5YvvwaPf/ZicoL/1L/8hZrfegLdYwDH7MK2c0jCoOp12PNk8VFpVqJqNIAyRsrGhukKfRmFjvQphuS56G1uoV21YOedPLCF1JOxcVlxceu/PQvnjV978BPjc+zrS/+evnqOhe3oHlUZXPnKD50oSCcSKgynDX8jkU9dM6Rbx3kZZsdrqiBqU9SUvMqq3KOcCNKBXypxd4WTwrttlOiETz0uzuMovKfUFeZgtVtCHI6B9Rh5ewmWWaYHambPICws4vIH0nssoqK5MMlCMnfbaaE5vylSUyktV5UCOswtKZxngrAnO8Oa167h++xCVZgvfvHKEdRCjWa3haLbAdLnCKkjkNTPetNk8jfvufTvec+8OauzsNLrSshwf7eHm/iHeuHkFK2rbkxh+FOAD73wUrWYFOsG9NQfzkwnWq4WURFSfUikVE3ilKGjUauh06uh1GnKhPvUTPy+nQ3oSINxfIoSN0M8Q+xGy176OiakiUCoiaFOVlTDxkRAV78MrXJlb5Is5ZjBB/5/r7WGuODAUUwLFK+kER3EuMgSzyOEoHIItYBURhuEMpq2iaXBRxGjZCnpUvlo7sJt99B7agWvMEGsE5ALReoz5j/63dy2JijiyprMpvvnM03jx2acEaagaRTnD0LJSIaAUaFdsDIYbmC+PUa92cXK8xuH1Z1EoETTG0FKUqJrQVRKegZM7R9i5dJ5vU2gPmlFBqugSuE63YBhQqeBi88w5OA6DC8scBD5RdCPajoMLPAH+6C0sgE+9p40GSyAF2KmbqA83YVWaMPJEujrcyXlE6fOx9HY1dml4IY596XyIEtRxoRJMddeSp62Oxdws/X7XgWLxgsqbTAilSshTIZGr0GmYJyLkuJQTq+WEmAZ2hsRlp3agHN5G9vYPQvvWn6FgbI/pIukMkZomsgfulbtB43OPI/RjCYE26E9l6LTJ6S0XQYHDvRs42DvGwg+xN57jaM5kxhqu7u0jTSP4UYElAwaKTE7Dar2PS/e9Hx9+4Azu3x6heu4hqIO+ZIpNZlPs37qJ26+/hK8/9aQMdfIkwjLJ4AULvP38eQx7TbFZsqwMVh7W3kpiWPnAsOVar1flFGjUKzjz0/8FikWMaJ0KBZudqYAEmZMTKOubCA73sDYrktUgNTGHa+sZFrmNWHWRr+dSbx9mFYwj5gIkOFVf4844R1QoqCXHOI6ZXh/CUFLUswW0lKctHXBpGaBR0dFRMnAON1BUVLUKEr2C9r0Ponm+jdRuwfCO4JNQ/SO/AiWjlMSQ0nIV+Lh69Qq+9pU/guKvYLdsVCtNjMe7aLVH8BcTVBwVjhlj0D2PMDzB1ReuQVMiGGapt+K8iUwjzTURUyyZE+tORhDttYkE95FZxM+vJGFXhA26eeqUdCrFX/4Xd0qW4KaJs+/+GShffJlxCv//f/3bd3fQoFpBAe5rOXCH26L95xxAZ3Ifs6CMCorJntwH2P0gnkPl6hYhUlLSz6p1echVtkiDOVSHppkQSqNJUYjIK6TWd2hd5P2BepiqPPwiPWj1UNgdFBcuQnvxaeS1LrLREOpsgcKqC+EA3j7SVh8JQ9wIwmXpQezHZ35X4krZn7bMUtVapflFWKUeJoe3cXA4x9H4EK9evY1KtQMvLXDj6LYcNKuowPGKClEVNVOVC9b9DzyK91++gAe3GugO7oF+7n6ZZTDjgO6o1MuwXge4ffU6/uQPPo1vvfAMdo+OkaYBejVCsxS8+/I9ItbidFZybMUjkKJWrUgeWbNVweUf+yXEYQZ/FsNbkWwQIsgthIsFFP8Q8KeIDo4QqXaZhF6oWBYGgox5YZokI5qFDy/i5ZdiRRWOf4SFWpUTUo8pktNhYQ6F02FJ85tDI8RMJVKkQMtU8TaKdzUFDUtDja1J6p3aOxi8/SE4HcjQM4CN1Y/8DeTrpbQgufl5bI+Oj/CVL38R88MD1DtV1GtNTKbHOLU5wvzoAPc/+CjeeOXLaLo2JntX4fssedi2zoSRSqCu69YFSckk+TTnjEWHHyaI6fNgcyIpXXdpqsCs1DAYbqHZbMrDL/omloNhJAta1RWceddPQ/nCW1gA/8u7OwKcbQJ4e9OEOzgFq9YQJr7B6SEvXKzFowBaylYpNeoUZrmCDde8mdwHaEQXIApNFmwH0hbJgQn17FWGTFvS4eEwRskDFNWu8N2L/VegtEdQWkPkdgvq9I78rKw2gDq+hezURairOXLOhiwHecVB1uojfeR+FOwuUVn9u58S1SEvQJym1mttNLsjmWKvxvs43r8BLwYObl7FtdtjWE4Du9MVjtZHokrcm4V4/YS1vokNJ8dW08bmqXvxsY/+IC5oMwyMOrTBOahnLqBwTGjtqgxd0jCHv06wWvn46hNfxMnhbbz6wjfw4hWGTnAaq+DR+y+K+V4tUhS8L8URKrYl4kN2mi4+9kkwP3IdpFgsUiyZH7Bm18VDMV8gqPWRLMfQj66C8hjPbkt6IyIPnlIRkR+tjFXLEumBCG6jIwRaDSEz1ZIjRIoNg75nShWyEHo6h56sEKQF1pwZFMDlio6LeoGBpaBGUWPCd6ChdfkRdC+NJM8hShUsf/SXoCYxFLtaMoD8AOvEwzeefRYvvfC8ABJ4Qa3XHcSxh8xfit83CT2cPbWNvdsvSQtY6BZRKFQ806wgjDJYbLhYjihlkzjDyvMFySjSaUJ4aUFVqFruYLRxCjbDvFkzsVNpmUKzLtH0CbYf/QkoX3jpzU+A33pPB1UFsggeqpvodLuwWj35QWawLE0j1R5AsNS1l6AzMdJfQLfr0Ke7UAhRoryZGiCzgiKYS26vSKQTv5S/MnRreBZFpQt1PZXBCIy6dHnSmy9CvfAQlO5OKROYHgLpSlqhRbJEduE7gWAhWD5qepL3vAvZaCQJ5yWGI4f+2ccFxhRnqcwnWs0OWsPTAudd7b8OfzqBnyh47qmncDCOUaguJskah4sDpLDw8t4a+wG7URDx1uWeg0ZziHdcuBc/8OiD2H7k/SiuvgycuRdqv1NKM6h8tgzElCTEhagcw8ND+P4K//63/w2ef+UpzJZrSVNs1avo1Wx0KyYslAKxVq0uJ8EjH/slJLmB2coTucF8PoM3GyNeLqE7XSzmMZYU6dEn7M9grvcRN7cQ0+fLy/tqhkVa5gRzN+VFy1jvIdbqpbEoXVGcXYoReY/IlqiFYwRgoHeGacJTBWipGh6sFLinoqDGsNyMLVwycDoYfsd3okISNiUkP/zL34bS8scTRJVpOa7evoM/+9rXsJ4dw9QLAdxG0Rqpt4BjVUSsuLNzFvOTGwKyrdUaWK+W0CjM02xU3KrILiKRrRPFriKghooiOFqaubmyvLUr6A630Om0YXIOJZFU5RCRTRSWRIWY4n8Eyh++hQXwm+/lAlBQRYEHHA2jdgtmpytDCXZ42AHK631kBDhREt3sSc/WGN+C5q2gbGyKo4iXWqXWAGaHYnBW00gk1NS3I1xA7fSYvCbDmhKdpQDeHOlkH8YDj6JobALJGoo3E/19fnAVxQPvQu40Swcah02NOtKPfkSk0Xz4xc1FE8bvffrbPWWGp9XrLTR7GzDcJqKTm8jUGm69/DRefO4q0sRBmhU4zkNcObwm7dQrxxFuLkoTOJNRHxq5GPRP4eLWefz4x34SteNb0O0CyplzQKsrE+h8ESGjOK1ZlVo4mcwAV0XmuPDmC3z+s5/G0898GVdvXJG5AO2lZ7tN9JmMqaeoyPyghnf8+K/AT3XMlxHmsxWCtS9lW237NPafv4aplyNen8Cs6DhZsssToRoeY2l2YFH3FE5xO7aELkEvnZb5sJj7pTtwcg8+ZyO5AjX3gXSBWnIo7jR2tzhYWmYF1jnzHTS8rabh3gpQSWNZTEquIdNs1EZDbHzXo9ArdcR/5Sel/cmyQ7RASSZGn8ligddeexkvPvcMkvUc1WYNqhZDzyI02wNMjqfiJ+kSbDw5EDm52D6KUFLnZfqtFSLHD2MOv5geWRqSKGthqWe5DXQGQ/R7nM245YxJJCk6oiCARRYT76F5ivbFH4Dy+Rcnb3oH+PX399BRFHSKAluGgge6dRjdgXAvdXZR3CayahfRK99AlfGUrN+J/pseQT05hDEckpco+iFw56fxg///eg6NkohaD+pjH0Pxe/9aBFFUjhaVJhTFgEJP5/gIGvUy9HJyRkDd0OnLUP7094GzD4gEOqs1kRlA8tG/WnIryzFSmVJIyfJ/+PfwA3Zb6K0x0ai3xa2kcUGKdHiM1578Cm68tovt/gjH0xUOoeOlO9+EqpnYXah4bj9EnOfoWsD5Dn9GC9/9Xe/He7bPYLBcw94YQd3egbK1gdyqQKvUkByvkDK2lWCwhoq81UGi2YKCZPTp8d51fOPrT+AbLz6LG3u7Yh66d9jBqWETVduErQOPfPzvwkt1HE9iiXIK53O0t4eYH/s4uLNGMNuVy2yRLhCpFdi5DzecYoYKVuyOEEpL/pCSwUQGN14Ikdml9jDzsMzYIWGfNEaRTmGmE0T85yyTzGBSl5cJpAN0sdnAtpOiXYRw0gJJlCPKFGiZiu13PITmPfej+NjP3f34FRmGFrmBJFwiKXTs7t3EM998Gse7NxCvZ6jRfI+73uScSZLifZJuDg8rShp0LYLB1Jg0g2nayAqeqtJ3Ed8Fe9piN4WCZm8Tg+EmqgzsE4l6OUsR++pdTRan/RwQdu/9ISifewsL4Fc/2JfBzCkUcLIC76qb6A378uBzsqsTq0Ex2e0rqOzcIzhummCEgHB4C4auQOXwihgLkta6Q6hskfIE8FdQOxvImyOo156RB5IT46LaKUVy6wWU9RSaVUHOlBguCEqJqxvIrz8N5Z77JT0x6w4RfufbkW+NSuNJKbOTVilFUM7j/07ICWKH0w3U6030Ns7DqNVkMDW98RquvPgKDnfXuGdnE9Olh2lewZde+ZLUzFGu4fpJgrmXYqMSwbVMOJUWPvjOD+C7t09hoNuwzt4rMg2Fuh5e2HJNkC/Z1EO0vycocabT8EGIYkkNhh8sMJ/exGTvFq7cfANffPopKAkXQRuDTgNVXj4//l/heBJgNltjPV9K6Zm5Ndy6dgx/fgSfQrxkJhojlgGUqSRc+PQc5xZmmi0mfP4sJfRkQTupB4eCu4zkDl++Lz2eIctDRAqHaKGUjpwa8zI9S1L0qxZG1SbO1FW0lAAmhYQMt6CQj/cW18L2ww+h9nf+57uSZFIeCD9zJPM3Vy3pdl3fvYpXX3gW+zeuQEs9GCqbJDo0tVLOibQYnueVfzYvYNO3oUYI1rHwgBI2Hfngp5mUQJrVgKY6aLTb6GxsodPvlZ4OGvGpv3JsiXNyacEFjTSByGA6F7kAXnjzE4ALQI4NRcGQU8GiwP0NF1a1hWA2RU3J4BQZbLWErGrNrvRuOWXVDm6UqeiNplyI08GmWBG1YAql2RPjM5F3hVmHcvU5qDvnBGciDxKP0MCHuiS3s4XUdcVMT0QI4UfzzgDrC29De3WE/MxZqFu90ngicuryYCsXA1D/7P8t0ZjEc1Os3+r00BqdgU7ZwXwiNeEbzz+Fl56/gXZjKJiSQG/h88/+MUwzFwtoEKWC6CPvh9m+qtXFux98Pz6wNUB3eA56Y4iiakMxKfVmX7xAfLKCUrNFUg8OzSSgIZSFnKgaVstDLOeH2Hv1eQy3hnjhtVfxR08/IxfCiwyzqNfwyM/8Knav3ZEQwuOlJg9CuhxjkenIOOmm/RSB2B7Z7y7YTMgCeJoDMzhApLqA6cKmvDqlvCOHixCm6ghoS42OYKRH8AvaEHMYhQczY8OApRF3+AyzvMCw4mJQa2Cz5qDeHsCYXkMxmSJKyx2Z7VU6B+/7337/2xuQGKJ4cqe6nNwkYVBH9cqV1/HaC8/g5PYbUJQItsZ7hi4usYpOolssC0C6N/wO2Qny19J9S/MEue5IzhjvClBcNDpbGG1uoNFm4ArFl5SXUI7BjlEmGiqZrnPomTFbIkXr7Eeh/MFbWAC//j19OWa4OllbG0UBxrOZBWQxdDVge9SGVuvAnE7EPKPVWlCX87IEc6juHMNwTeSbZyUEgnWqSsEaTxFyN9n9eekpaKe2UDD9pdmFQgQIuT/sEtEMz95/tZwNJLaLN5wRvN4Wqk1y8BVUhjUYfDBJoZC+6V29kaKi9flPIfBDudRR12ObNlq9IaxaG7lMFiMcX3sO+7cPcHt3Bj9S4aUabs5nWMZjWORhEjVCWUGWioTZqN6DH/zwj+HhUQeO24BqVpATpruaQ93YRlFlOLcmZGgmTvLOQ7p15JX+3yic4eDmFYxvvy5iuWXk4c7RHo6nSyz8NZCEaFcdPPAz/yN2d+dY3bqCw5MQ8WIlACnksZhcSq28L71wV6VsOMUCurjbwsKAo7PT5kqUKy+MnN/wou0WsdzZSKko8hWoN1QLXy6dFl+rBFRnWLG8oGzZNlGrNXGq20TbqcI4uoZiNsdC74iyVPfviCfi3f/2U7B6g2+XIDJ0NKvipONkmL/WnofXrl3BGy8/i8n+DWjZWib2isI7AaUbOXThzFL7zziikjxeeoUZxk5PggbLceE2qfcZotXtlGxUatCoPqbyV9SktL+K4Vw6YpS7M92odc8PvrUF8M++ZyCiLd56OW6nXZw7CVelpSl4u5Lj0rAlO6CqO7B2X4PR7kHxloJN4TxACdYw8xDKYKekesUrYLSDwm4iZ5uUjPmrz0MbjqBWGbjsympdzCdo8lThYK1SRUHNjarj5VDBrtkuc3b7G6i7BhqnenCblljnKCsQhyBrQADtz/+2cOnLyBxGd2poNrtwmj0oahXRcozlwVV4yyUm8wVmixhHJ2vEeYbXDo4RZqF8iKSpceSZFg4eetcn8NHv+14MKha0iCYTqkt96XDJji/IvgJZ6JegLO5anGbnwHJ8B4vr35Ie+SoOcLRY4PbxIZbLhYCkyMlnJ4gaK/cDfwMHr9/E+HiC2Zz5CIR50YuRyKWQiTMsqAqFD4v4c7DggcMBJekUSiEOVF3J4RahLBpO3Jt6AouGeFofsymSaCyuLOq+3TySSFjWy0FeINFNtCo2us02TrVraIRH0I+mCL0MK4PcoRSh+DMsPPTf/Bq0ZhXVYRe2RRJdBQo3Jt7VZAMph49BFOL6rRu4+upzmOzfQryeI8t9GHmIhN0aIl2ITGEmASfmbK/z2St0pGod1fYA7VYPnW4D1XpN8In0ZMiJwVQecmTXvoB6hRFK4lwYIF2tJM10g1KIt3IC/IsPj8rdnyYS7oL8xQ+Fq4tCTlXBOdfExeEGTLuJ5OAKKp2RDKZq3hxGbwtYTGA7VjkN5p8LltDPXEKuOYhP9hGRVXOyC2vnPqkLx1GEV5drXI88nGnUsFGtQq01QUtzZFeQmDXpFNnVjsRhuu0hOpt99DbrqDRIYtPKcTuPvSRG/4nHS+M5nz4Jbua9vAan2oVutcRLujp4TbAj9AKsvBiHxwtM5iQU6FgFMW6cnGDO2YfRwvlLH8aHP/LDOL8zLHv43BUIgLJ16Ujwv02JiGrxswqQBRGC+RzxeBfr6RhR6GMZ+DiYzXEwm2K8XAi+m+1BOrgqto6WW0Oj2cDJmf8Me1ev4/iQpOY1zJQArZQaQQHWUuBF0zjFfjZnD4qOeZFikTvSBaJXWGPbkbZBSqpp6MkiVAwqo0ivXiMMqblivgDZTQFcJCiEa5rDy3WEaoFTzSpGrRGG1QLO5AaKmY84UYTJcFwAABVrSURBVJHpFryQiZQZhqP7cfYnPyIPfkTjTqUOtzNAZTCS+CTLqCCQ2VEhgYU050wmx7h54xpu3XoD4ZK5wVPJPNYMBXFhyWVc4qW4iN2acKVa7T56/U00Gi1YFgHDlLiUoAJhqWW5zEpYQFF/xYVA+ICA2pJA0noG3/+339oC+FePjUqag6YilZACFRnNBndzVwXtp5LYrKFhGMJw3zA1bNg2qHnkG+1wV6GEwKnBT3k8MQK1jf0wwnGe44YXoUtmTaHjqf1D+MKBJ33OgO1aONWvo95sIVNIHjYkdypIuSPXBUdi1zfR7I+wc36E3k4TVuXuDICDtqmHzZefkHpW6kES+Um3M7nTNmG5HByZyP0lvJNd0dfT/DJd+pjOvHLf4QebKYiDmJUuuluXsXnukoSBUPXIdp/m2Ci4CJQUORk48RrpeoIoXJSgrDyTXvd8HeGESszZDHOmL0YBmjUXR0f70JFg0G7KhsNkdpZeR+c+juuvXsf8+FDuTGpOBTwTIFkqkLh2d4qusotCvbsOwlumlFZxBkIpAD0ZRSELpMcsNovGHfJO6W1YIU59KMlMnGB8DUYSwy642xbYT4HNdhWjagOjRhftYgzjaBcZ6WxcAIaN/bSChmHizKUPoPL+D+DamUvymQi1Ok1F99Rodf4/kgNhL8nASzBo8hf/HYd2fM2mXFr/cv96SyfAbz42QtXQYFBTzZYTYUVkscgikFaLnATstbJWpAWPHRsaEhr1KprtOqJChUUZqu1IbjApBCfTJe4cHGA5Ke17wua525Qt+/ilk4oLoN+vo9NuoNuoiIYnNyxEqQY/LpDbDUGG90YXsXPPeexc7sNl6Ab9hSRHeAlOv/AFObGooGQXhNgMwfNpNixKMuwOUqIGT27KTr0W1ApbaBZmfiLxTLVGE5PxTAZUjHKtGLpIcqkt4vZEGXhKWa5PWXKBkJJnHsWUOjANh/wfqTA4Ddexu39HBnNs4M2WU9Tpe85iNKquKFCpqyI/53rvI7hz7Q6O9o9gZUvBrlM8a2V+CarlUZ9zjsAYWtb3BnJDwwGtkrojnykXPP9Mi5uQlsKiFFllRywXVGOWrRBHJ3CyAGFeoJ6H0HMVu4TyOiYGjQZaqotTHQeN9R6UyRIp704M4FAsKLmB7cvvR+vSI9gzgcfnvjz8PIE3ts+Ib/n4cFdCPghJZmk62DyNvZtXxYtBwC8f+sHGNg73buHt7/ke1OrUHvzl/vWWFsBv/dVTIkaqOWY5RRMSg1LuqHc11mJaYF0HDTPqTSoVtDtNuZXbVQcx6QtxjG6rIu6kvaMF5jz+r7wh42k+/LKUvr0I7q4EcUUpqNZstPsN9DpNdDsdWVyGpuJkGWEdZtJ9GJ1+EP3NMzh3iadBRSBS8EOoYYIzr/6xPHRcANx1JLmQGBOye7QaFKuGXK8gmp1gdXyAaD6RS1MYJpjMFhhtnZEu0JJh3aYlXzzr0s2NLawWfBgSzINULuo9dsFYrs3GuHnlFbQrLs6duwB/OcHBwRHm8yXazbZIIW7t3hb7b0wmURahXa/BpNaI+VouseIq7ox+ANOb17A8OIahZ/B8HuEZKjo9vCuskxRhFiAoyMgHHArHZJHnMOwWAvbPNeb/1tDotFBlU4EpLeEMqb8Pkz6CmDjyMm40yoCRWWBGS6VhoFJxUVVs9E0Lg0oMkwxWn3FHGsKEjCcNm6cfRuPhD6M2cKDVC3zz/EcQBiWPv9Hu/uU+xf8JP/0tLYDn/uuP4fqNN7Bcr1CzWZKUtDY+TOJ8pV9BgZQ74wgYRxmcRgPDU1uoE3eSh6irMXSnhgWTy/0Uy1WAvSuvYXY0Lnf9u+Te8iy5e5G528gse8MKOr0muqO+xJGOeg3MIybGsCTIUWHbtNrHxvaDGG50cfrihhiomc7oDprY/tPfRc72qIRT0ExdBlSoKrtGNnS7CdXtS93Ii6p3so/lSekQc0yGWdewdzhBnGnY2N7GyWwuJnbLbmC0vYMb16/j7P/b3pWGSHKe56eqq7qrj+q7e+6ZndlDuzu7O9bu6rKUOLbj4CQCk/yIQBCM/SOJAzYJGIPy039iTAghKCRgTCAh/wyOE8ghh8REDrJ1oMszm9lrjp6rz+mzuqq7qto8b83IciB42JUGLTsDw7BSV1X319/7fd/7vs9x8QpurKxibu4MGrUyCjPTWH3rFdy48TaeuvYEJgo5OP0uGlYPpdt3cfrUAta2Smi3awgzZxl5Qv8jIYTlw2jCEEnyzYnPYXflBrxaTWDhJkGxROJylVYGqHf72GMhLaQgqXmwaJrBzEXxBIFqsPoh8uZJmPGcYPAVt44Qf1UHjtWFO+wK+pOuOgRIOIRvaApShBLT0R0qplIqMnYT6NIERIHtBXj/qYWLyCx9FrGpMUSNDhR08KMLv3sf0/L4Lj1SAJS/9YKYC+xs3MLG+m2ZWAbFcEX0lHgQT1j7TDnutG20hwoKszO4fPkRIBKshIbaRyZm4E7ZRrfTR7fdQmnlRqCAIJCFg/Q90IX9WQgclL5IDklmTWQnx5FOxnBqbkq6zZywIj0YJj2OzScd584s4vylM8gU0lBDQ+z+w9/jk0uBKoS8Z/GpoNgtpUsIydagMamO5oRd5Pb6sDp1eL2GyKFT1aHf6WL19joeObOAHg2eTRNW10Hf8ZEvTmFArHkkIbIexbEpkHpN0gcpgT946buYLIzh8uIF+FRmGLpYvXsb4+kcul0LpXpZQHGZtCm7mpCFxBhCo74TtiZ+HWtvraC5XROAG6EBad2FNuzB82zs0V42pCOv9tFzAcKqDgsUnZGLtCxWbKsaCBtZmJQsVZowqdBAK1qLSfAA7QFrfBRA8eHpGhJRqvrpPEUiH4+gqFnQuz2hqVpuCIORjunCAnKPfRLGdBFGlIhLyuC08cq1Pzy+WXwfTzpSANS//UIgPeeH0KpsYvPWMnqdhiDtiOhk3c1VgH3XxWrLgRuOYuLULE7NzyKRnsJG6TZpviiYcWyU97FX7qC2VUK1tPUe65/MsPcSACn4BpHAUhaPV/yJmVFkxgpIpeI4d6qIXDaLFs/nHQuhcAIjJYKN9TVcWbyKJ5/5ZYzNZ7D57W+hMBrg8WcuSWmSRHSWSEnjE21+3RCCDJtrSjQNPT4Gr0snwZZUC3xacnY76HR6cEjM5q4iaNew9BTsoY8M4RR6TLwGomYKY/mCkOIp3ERsy9b2NtrNOpYWLwgBnr2AjVIJmWRKyBk09Ca9NJXOSMmS53pWkVg181UftbFruHmzgd1bJTEkpBSJgS5io66402uKLYhN0n8YPCkqW2AkHg5ic0TIM7FcxEypOizPRT7mIxfqwrE6kn8RJk1kFhUv+F3r1PTxw3BIlFF0nDI9RHttETzoD4L6ejEzgezHPg3j7GmEozbUEN1iKN/exptPf+0+puXxXXqkAKj+9ZehUfJbj0lTwe400djbQLl0R75gmpPRjbHsDLDcdDDUI5iYn8fk7DQSmQlUyxviIpk1wxj2HWxVbexullBe2wikwA8kSv4vKEmm/UEAMBDMVAIZ7gCmgSvnphEyTOw1uqIGPDV1Cq/98D8w9FV86teexeWLZ9F76XsYJ54mEsHS1Xk58vjMC5jA25Q3oQyLJjAL4f0yOIwxkTof2q6YMY9ITld1NLY34FKglf66dktcZZjYWf0BctmM5ETdni284RT5DVQqoJaopqG630SjUsbpmZmAlO+OUK2wucaqjSIGEHx9OksvA2Jc2KsgY41jq6I+dgmlso87b63CqtQxcgNzaKq2RVU299qy+EwbgdoFexdOiOrOEbiqiSitX8WMj+VBV3A+XKVjHoV7qUsamJFQosRTqMBMmAH5y4HfFskwKXcf4b4tlMzBSMV4sojMpWegX7iIcDIoUbKqNKApRq+L5V95QALgKFig7Re/JMpwpDlyMjCZpIxgv7OP6u46uvt7Yq9ZdV28UbfgqDouLF3C3MIctGgO1dqmmMeZ1HEcDrFetlHe3cXO7TVpoLy/+vPeCehw8svfIBFOZYIAKOaSmJ2bxpAeY50Bzl16FK9+/x9Rrzfw5Gd+G5999lNY+5u/wGwyEXSlPRdXrp47kFEMOsQiiEvpcEoa0k2RUnoC105Ci+WEd+rzaEHJFHZvOUn9ATyrLskvobi1rW0kDFaRDKhGSIz9CJEgjl9IcqzX+0BvMEK3VkM2HResjm07kjgb0XgA7yaJw2Mew84nS5uBfAp3QUUZYT87gWrXxJ3/3cfazU0pq2ojB9HQEMU4UZAWbH+AuEoegQ5byyDOvgllWoROSD1UH4rXlf6LR/8GGnKPFCQMcpkDQonvUq9IZd1A6KXsmBfSJvJeGQY1PR2KBwDp1CQKMx9DeOk6tDEdutoU2ITq9tCxNbTbFnZ+44+Pbxm/jycdCQ69+eIfBCwaqqqJDSe1cKICgnPsLlqNMqrcETpNvN22sdO2kR0vYvHqFbEQpaN3t9NA3ghAZetlB7VyBbt376Df7gUiy4f1z/elwD/bAZhzh5DKp2BmkshmU6LJk84WETJyuPmTV9FuNHD++ifwe1/5fbzz519HwR0ikUpDJxx4BCxdWZAA8EgUORCr4konuCTii1jGDEcDSAb1hijC73pwaDxHtKTUpAMsibO/h0F7X5pATM5Z76fRhtNpISI7TqBJw+MO5Tyo4cUOJL3TfE5wAuFooK0FKyy7vlJyFQvV4Ngkwr1iiDdAM3dRcPE7O8A7qxVU9qpQ/Q5yah9h1UZU68PQfEQ0cl5H0jwyqRoeiojEIpsapBcS7TmgMC51m1gG1UOi7BdyIe6QznCEnheGpdIAJIrJWBJFNGEOy/CH9N1SkIpNwJxYROzsApSZaYTjbSheC27HlgJB3TWlX2E//8J9TMvju/RIhJjlP3seRigihGmuCodBoIW4G0RE7LVrdbC7fRfLOxv48U5dVj76t55fuizHhoHdxWQqLHIZa5UB6uUKmpVd8RrmUeIwB+ZklV1Akt/gCMQOXyQahpmKi0laKp1AJpkUVhrFrMZmHoGZn8ajF2eBt16GUd6VLi9lGOkjRaLI9WsXJADoZhjgFHjqIUiNLC+qUkQEVqEwGWZibGRFhpBb+sgKXGNY2iVuiC42bq8N31Pg9veF70uLUpeJMxWoXcqnB5KIdDYhiYMBzr6D6AF57EWrUAyWYhUxrZZdTqpSEPlEUc094DOUs09hsH9LmGXrFR0rt+vYb1QQHnaR1CyZ3PFQH4XICEkKqKo+bM+XyW1onsBomFyza0xZR05m+qHJQiByjSPYvoK+q8FSDRjhGOYiCgokOPptjAgSQgSx+Awy+VNIzo8DMzMIUdFNa3CQYLV7aPWB3baJRiuCxJcOINHHN5fv6UlH4gT/8GufRjyaQCweR4Kr5cAWH6dIKBJMXq5kRkZKoq1WDe+u38SrNEXr20gkE7IbkB6YTyeRzKRR2m2LJEin0UR9d0dI4QQ/CXNHtDUDBKCAe3k2jWhImLTKjCKsh8TSiKQIyuFduvY0PvO538TKP30X0bs/QUbTkEqyO8xJnYBDrUtNw2NL8weVkIAVxKNNmGA1lkXDMTnWCUk/mpKjAYFtxDeypc4OsEd7JYLOEqlAW4iFxgOoAEgeae6KqR2DjshSujv6RL8Og/Z7oFgc6BoGAiSBTg3FXXk34WkRpyQ+0rRnooIyg0PHRuiyUBmHnbvoWRb29nSsbNmo7degDtsIq10UQn2YmoOkGvgzMFlnpzisEP8UiBnTmIQgehEGI3yDhQ1+Nk+Fw5q+oiNrKDgdHiJN9QaiLqlF6kdhRqeQys/CnJ+GOluEQiUPxQIGAYSj0+qh0oyj16piWFpG6Jv/ck8T8rgvOpIsyt8+fx6jWAwXZxeQGZtCjGQJx0aEig08QnAlJS2SG7Cmo+8rqDUreP32CpZLW+L7y6MIiSi5PCs3IzEqZnXFoQk2zRbsgQRT8DMKhGVVVYjRvJYrqqGTjM5VdIR4No/f+vwXcGVxEbe+9x2opXWkIhFha4XYgYwlBXw1dCxEEklcWyB2KFj8OQ9ZaQnHo6JTSt4B+cuKThlHsog0qQoFgkuqyDTK8WdgSSFA1SMYjmgBlJS8QSGDzbPEPYYYfJ8WTTxzs/5OzR/Hlh2CBA1pxJFFIUHEzxl8YlZVxBaUAcB7EHao85ii453avMjEwOvCdUroN1uo1jTcqngi2aI5VcS1HlJqoKlvj4YwNQ9RdRQkvqOhqPXx5gw0z2cVx8OISgrU9vRDwg2YjYQwExki4nVljN0R/eCKSBtjMGmQMjUJzI8jnOExeB9+v43hfhvdoYpao451+zx2rTAalTt4/Bt/etxz+Z6edyRhrHu688lFJyPwAIyA8p9H0AZ9AD7HyVs8GYF7GgHlB0dQh76nO59cdDICD8AIHMkg4wH4HCdv8SM4Ar90NiVElI/qDy2alJeP4BH2Uf0AJ+/roz0CT58JAoB4qICX9wsFSO7jAxGH9L77Cyvm5593+C/xI6Q4AgPgKDap9/GuTi59iEfg46eTaFkdtB1LWG4GvZ4Pmzsf8Liwelbp7WOnVYbjDqErGsYyedQ71EUNCZLBokoG/5+mYbEwj/n8NJT/OYJN6gf8Xk9u95CMwFOnk9IjeO31N1GrN5DNZfDk49dFoIpQjcBKijiiUAAAPGCGcdfo9/sij8hVnU4wIhociwqllZRT8qb5w+sP9X++s/rv+OeNlxDzE5iLzuGLF55FLpc7sJuixRJ3oqDLKk4+LGG/cucXG2U/JN/Xycf8gEfgifkktre3sb65hRurtzA+XsRjVx8VeMfe3p7YpFKvlZPYNE35y39PTk6iWq3Kf2P3nL+WxV3ERrFYxA4xIaI5oIt+ECf5mTNn8PWX/wqhiI+IF8d/r7yB34l8XAKLr4nH48jn8yIt89xzz8mzRHblRycB8AF/7Se3OxyBJxZS2NraxpvvLqPZbKGQz+HRK5fgOH1RfeCqfmh+x7+JRALtdlsu53GJOwKVHIgMYDAwaDiRCY05NM/j6/jLwPiTf/tLOCMbZ9NzeOPm2/ij689jb6+MRqMhr4lGo3L2518G2blz56D8+G7rw8xMTmbDQzwCj8/zCOTg3eUbKFcphT6FxQvnZUXmpOYxh6swJ/OhgBaHi5OegcDXkCHH1wT4s5DsBIe4qsMjEAOCwfPi9/8O//rmf2G7WcUnzl7HV3/1i5IHM2j4TE5+7jqHz2LQKK+tnQTAQzxHP9SPfm3OlFWeEzjAQh3IVX5IT5WizyGbUIQA/v/nSRWIR6DX108C4EP6Ph76216dNWXV/Xmo+3EMy9FKrtwNfgrFq95FNgTYv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24" y="2097741"/>
            <a:ext cx="6692163" cy="3700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16144" y="1896034"/>
            <a:ext cx="3137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Le palpebre </a:t>
            </a:r>
            <a:r>
              <a:rPr lang="it-IT" dirty="0" smtClean="0"/>
              <a:t>di cui si distingue il bordo anteriore con la presenza di ciglia con ghiandole sebacee e ghiandole sudoripare ed il bordo posteriore con altre ghiandole sebacee.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La congiuntiva </a:t>
            </a:r>
            <a:r>
              <a:rPr lang="it-IT" dirty="0" smtClean="0"/>
              <a:t>è una membrana mucosa che riveste la parte interna delle palpebre e ricopre la sclera.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Formando un </a:t>
            </a:r>
            <a:r>
              <a:rPr lang="it-IT" b="1" dirty="0" smtClean="0"/>
              <a:t>sacco congiuntivale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9211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Film lacrimale 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1865219"/>
            <a:ext cx="4876800" cy="27241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06671" y="2003612"/>
            <a:ext cx="3326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Rappresenta l’interfaccia tra l’occhio e l’ambiente esterno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Le lacrime sono importanti per la loro azione lubrificante , diottrica, metabolica, azione lavante, azione tampone e azione batteriostatica ed antivirale.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Sono presenti tre strati :</a:t>
            </a:r>
          </a:p>
          <a:p>
            <a:r>
              <a:rPr lang="it-IT" sz="2000" dirty="0" smtClean="0"/>
              <a:t>	Frazione mucosa </a:t>
            </a:r>
          </a:p>
          <a:p>
            <a:r>
              <a:rPr lang="it-IT" sz="2000" dirty="0" smtClean="0"/>
              <a:t>	Frazione acquosa </a:t>
            </a:r>
          </a:p>
          <a:p>
            <a:r>
              <a:rPr lang="it-IT" sz="2000" dirty="0"/>
              <a:t>	</a:t>
            </a:r>
            <a:r>
              <a:rPr lang="it-IT" sz="2000" dirty="0" smtClean="0"/>
              <a:t>frazione lipidica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1527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Meccanismi di difesa dell’occhio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Protezione meccanica ad opera dell’orbita e delle palpebre</a:t>
            </a:r>
          </a:p>
          <a:p>
            <a:r>
              <a:rPr lang="it-IT" dirty="0" smtClean="0"/>
              <a:t>La lacrima diluisce e rimuove i microbi </a:t>
            </a:r>
          </a:p>
          <a:p>
            <a:r>
              <a:rPr lang="it-IT" dirty="0" smtClean="0"/>
              <a:t>La ghiandola lacrimale rilascia sostanze antimicrobiche come: </a:t>
            </a:r>
          </a:p>
          <a:p>
            <a:pPr lvl="1"/>
            <a:r>
              <a:rPr lang="it-IT" dirty="0" smtClean="0"/>
              <a:t>Lisozima</a:t>
            </a:r>
          </a:p>
          <a:p>
            <a:pPr lvl="1"/>
            <a:r>
              <a:rPr lang="it-IT" dirty="0" err="1" smtClean="0"/>
              <a:t>Lattoferrina</a:t>
            </a:r>
            <a:endParaRPr lang="it-IT" dirty="0" smtClean="0"/>
          </a:p>
          <a:p>
            <a:pPr lvl="1"/>
            <a:r>
              <a:rPr lang="it-IT" dirty="0" smtClean="0"/>
              <a:t>Immunoglobuline</a:t>
            </a:r>
          </a:p>
          <a:p>
            <a:pPr lvl="1"/>
            <a:r>
              <a:rPr lang="it-IT" dirty="0" smtClean="0"/>
              <a:t>Lipidi che riducono l’evaporazione lacrimale</a:t>
            </a:r>
          </a:p>
          <a:p>
            <a:pPr lvl="1"/>
            <a:r>
              <a:rPr lang="it-IT" dirty="0" smtClean="0"/>
              <a:t>Mucine</a:t>
            </a:r>
          </a:p>
          <a:p>
            <a:pPr lvl="1"/>
            <a:r>
              <a:rPr lang="it-IT" dirty="0" smtClean="0"/>
              <a:t>Citochine </a:t>
            </a:r>
          </a:p>
          <a:p>
            <a:pPr marL="0" lvl="1" indent="7938"/>
            <a:r>
              <a:rPr lang="it-IT" dirty="0" smtClean="0"/>
              <a:t>Nella  congiuntiva sono presenti diversi tipi di cellule come CD4, CD8, mastociti r linfociti B</a:t>
            </a:r>
          </a:p>
        </p:txBody>
      </p:sp>
    </p:spTree>
    <p:extLst>
      <p:ext uri="{BB962C8B-B14F-4D97-AF65-F5344CB8AC3E}">
        <p14:creationId xmlns:p14="http://schemas.microsoft.com/office/powerpoint/2010/main" val="79920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Flora microbica residente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flora batterica varia con l’età dell’individuo: </a:t>
            </a:r>
          </a:p>
          <a:p>
            <a:r>
              <a:rPr lang="it-IT" dirty="0" smtClean="0"/>
              <a:t>Nei neonati sono presenti </a:t>
            </a:r>
            <a:r>
              <a:rPr lang="it-IT" i="1" dirty="0" err="1" smtClean="0"/>
              <a:t>S.aureus</a:t>
            </a:r>
            <a:r>
              <a:rPr lang="it-IT" dirty="0" smtClean="0"/>
              <a:t>, </a:t>
            </a:r>
            <a:r>
              <a:rPr lang="it-IT" i="1" dirty="0" smtClean="0"/>
              <a:t>S. </a:t>
            </a:r>
            <a:r>
              <a:rPr lang="it-IT" i="1" dirty="0" err="1" smtClean="0"/>
              <a:t>epidermidis</a:t>
            </a:r>
            <a:r>
              <a:rPr lang="it-IT" i="1" dirty="0" smtClean="0"/>
              <a:t> </a:t>
            </a:r>
            <a:r>
              <a:rPr lang="it-IT" dirty="0" smtClean="0"/>
              <a:t>ed </a:t>
            </a:r>
            <a:r>
              <a:rPr lang="it-IT" dirty="0" err="1" smtClean="0"/>
              <a:t>E.coli</a:t>
            </a:r>
            <a:endParaRPr lang="it-IT" dirty="0" smtClean="0"/>
          </a:p>
          <a:p>
            <a:r>
              <a:rPr lang="it-IT" dirty="0" smtClean="0"/>
              <a:t>Nei primi 20 anni predominano streptococchi e pneumococchi </a:t>
            </a:r>
          </a:p>
          <a:p>
            <a:r>
              <a:rPr lang="it-IT" dirty="0" smtClean="0"/>
              <a:t>Nell’</a:t>
            </a:r>
            <a:r>
              <a:rPr lang="it-IT" dirty="0"/>
              <a:t>e</a:t>
            </a:r>
            <a:r>
              <a:rPr lang="it-IT" dirty="0" smtClean="0"/>
              <a:t>tà adulta predominano batteri </a:t>
            </a:r>
            <a:r>
              <a:rPr lang="it-IT" dirty="0" err="1" smtClean="0"/>
              <a:t>gram</a:t>
            </a:r>
            <a:r>
              <a:rPr lang="it-IT" dirty="0" smtClean="0"/>
              <a:t> - , anche se rimangono </a:t>
            </a:r>
            <a:r>
              <a:rPr lang="it-IT" dirty="0"/>
              <a:t>presenti </a:t>
            </a:r>
            <a:r>
              <a:rPr lang="it-IT" i="1" dirty="0" err="1"/>
              <a:t>S.aureus</a:t>
            </a:r>
            <a:r>
              <a:rPr lang="it-IT" i="1" dirty="0"/>
              <a:t>,</a:t>
            </a:r>
            <a:r>
              <a:rPr lang="it-IT" dirty="0"/>
              <a:t> </a:t>
            </a:r>
            <a:r>
              <a:rPr lang="it-IT" i="1" dirty="0"/>
              <a:t>S. </a:t>
            </a:r>
            <a:r>
              <a:rPr lang="it-IT" i="1" dirty="0" err="1" smtClean="0"/>
              <a:t>epidermidis</a:t>
            </a:r>
            <a:r>
              <a:rPr lang="it-IT" i="1" dirty="0" smtClean="0"/>
              <a:t>. </a:t>
            </a:r>
          </a:p>
          <a:p>
            <a:r>
              <a:rPr lang="it-IT" dirty="0" smtClean="0"/>
              <a:t>Il parassita </a:t>
            </a:r>
            <a:r>
              <a:rPr lang="it-IT" i="1" dirty="0" err="1" smtClean="0"/>
              <a:t>Demodex</a:t>
            </a:r>
            <a:r>
              <a:rPr lang="it-IT" i="1" dirty="0" smtClean="0"/>
              <a:t> </a:t>
            </a:r>
            <a:r>
              <a:rPr lang="it-IT" dirty="0" smtClean="0"/>
              <a:t>presente fisiologicamente sulle rime palpebrali, con l’età diventano ubiquitari.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50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Principali malattie infettive oculari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268701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810789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8508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Malattie infettive delle palpebre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8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Infezioni batteriche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Orzaiolo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77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Impetigine (piuttosto rara)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Erisipila</a:t>
                      </a:r>
                      <a:r>
                        <a:rPr lang="it-IT" dirty="0" smtClean="0"/>
                        <a:t>  (piuttosto rara)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02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Fascite</a:t>
                      </a:r>
                      <a:r>
                        <a:rPr lang="it-IT" dirty="0" smtClean="0"/>
                        <a:t> necrotizzante (piuttosto rara)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4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Infezioni virali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Mollusco contagioso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8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Herpes zoster oftalmico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Herpes simplex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8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Blefarite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0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54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23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2355"/>
          </a:xfrm>
        </p:spPr>
        <p:txBody>
          <a:bodyPr/>
          <a:lstStyle/>
          <a:p>
            <a:r>
              <a:rPr lang="it-IT" dirty="0" smtClean="0"/>
              <a:t>Orzaiolo 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dirty="0" smtClean="0"/>
              <a:t>È un’infezione acuta, purulenta della palpebra. </a:t>
            </a:r>
          </a:p>
          <a:p>
            <a:r>
              <a:rPr lang="it-IT" sz="2000" dirty="0" smtClean="0"/>
              <a:t>Orzaiolo : Infezione del follicolo delle ciglia e delle ghiandole adiacenti</a:t>
            </a:r>
          </a:p>
          <a:p>
            <a:r>
              <a:rPr lang="it-IT" sz="2000" i="1" dirty="0" err="1" smtClean="0"/>
              <a:t>S.aureus</a:t>
            </a:r>
            <a:r>
              <a:rPr lang="it-IT" sz="2000" dirty="0" smtClean="0"/>
              <a:t> principale responsabile</a:t>
            </a:r>
          </a:p>
          <a:p>
            <a:r>
              <a:rPr lang="it-IT" sz="2000" dirty="0" smtClean="0"/>
              <a:t>Trattamento con antibiotici per uso topico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425" y="1765526"/>
            <a:ext cx="5103725" cy="33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3718"/>
          </a:xfrm>
        </p:spPr>
        <p:txBody>
          <a:bodyPr/>
          <a:lstStyle/>
          <a:p>
            <a:r>
              <a:rPr lang="it-IT" dirty="0" smtClean="0"/>
              <a:t>Mollusco contagioso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dirty="0" smtClean="0"/>
              <a:t>Infezione della cute causata da </a:t>
            </a:r>
            <a:r>
              <a:rPr lang="it-IT" sz="2000" dirty="0" err="1" smtClean="0"/>
              <a:t>Pox</a:t>
            </a:r>
            <a:r>
              <a:rPr lang="it-IT" sz="2000" dirty="0" smtClean="0"/>
              <a:t> virus. </a:t>
            </a:r>
          </a:p>
          <a:p>
            <a:r>
              <a:rPr lang="it-IT" sz="2000" dirty="0" smtClean="0"/>
              <a:t>Si trasmette per contatto diretto o </a:t>
            </a:r>
            <a:r>
              <a:rPr lang="it-IT" sz="2000" dirty="0" err="1" smtClean="0"/>
              <a:t>autoinoculazione</a:t>
            </a:r>
            <a:r>
              <a:rPr lang="it-IT" sz="2000" dirty="0" smtClean="0"/>
              <a:t> . </a:t>
            </a:r>
          </a:p>
          <a:p>
            <a:r>
              <a:rPr lang="it-IT" sz="2000" dirty="0" smtClean="0"/>
              <a:t>Le lesioni sul margine palpebrale possono diffondere il virus nel film lacrimale e dare una congiuntivite follicolare cronica . </a:t>
            </a:r>
          </a:p>
          <a:p>
            <a:r>
              <a:rPr lang="it-IT" sz="2000" dirty="0" smtClean="0"/>
              <a:t>La terapia richiede l’escissione o la distruzione  della lesione</a:t>
            </a:r>
            <a:r>
              <a:rPr lang="it-IT" dirty="0" smtClean="0"/>
              <a:t>. 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16" y="1606634"/>
            <a:ext cx="4041060" cy="26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3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675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Infezioni dell’occhio </vt:lpstr>
      <vt:lpstr>Anatomia dell’occhio</vt:lpstr>
      <vt:lpstr>Superficie oculare </vt:lpstr>
      <vt:lpstr>Film lacrimale  </vt:lpstr>
      <vt:lpstr>Meccanismi di difesa dell’occhio</vt:lpstr>
      <vt:lpstr>Flora microbica residente </vt:lpstr>
      <vt:lpstr>Principali malattie infettive oculari </vt:lpstr>
      <vt:lpstr>Orzaiolo </vt:lpstr>
      <vt:lpstr>Mollusco contagioso </vt:lpstr>
      <vt:lpstr>Herpes Zoster oftalmico </vt:lpstr>
      <vt:lpstr>Blefarite </vt:lpstr>
      <vt:lpstr>Infezioni dell’apparato lacrimale </vt:lpstr>
      <vt:lpstr>Congiuntivite </vt:lpstr>
      <vt:lpstr>Congiuntiva </vt:lpstr>
      <vt:lpstr>Cheratite </vt:lpstr>
      <vt:lpstr>Presentazione standard di PowerPoint</vt:lpstr>
      <vt:lpstr>Uveite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Infezioni dell’occhio </dc:title>
  <dc:creator>Letizia Angiolella</dc:creator>
  <cp:lastModifiedBy>Letizia Angiolella</cp:lastModifiedBy>
  <cp:revision>27</cp:revision>
  <dcterms:created xsi:type="dcterms:W3CDTF">2021-04-13T09:05:33Z</dcterms:created>
  <dcterms:modified xsi:type="dcterms:W3CDTF">2021-04-27T13:14:24Z</dcterms:modified>
</cp:coreProperties>
</file>