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162E-2C55-4DDD-BC61-5B80E42ACF48}" type="datetimeFigureOut">
              <a:rPr lang="it-IT" smtClean="0"/>
              <a:t>16/11/2020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F912-71CF-4F01-A1B6-6E14A800A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955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162E-2C55-4DDD-BC61-5B80E42ACF48}" type="datetimeFigureOut">
              <a:rPr lang="it-IT" smtClean="0"/>
              <a:t>16/11/2020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F912-71CF-4F01-A1B6-6E14A800A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636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162E-2C55-4DDD-BC61-5B80E42ACF48}" type="datetimeFigureOut">
              <a:rPr lang="it-IT" smtClean="0"/>
              <a:t>16/11/2020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F912-71CF-4F01-A1B6-6E14A800A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1710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162E-2C55-4DDD-BC61-5B80E42ACF48}" type="datetimeFigureOut">
              <a:rPr lang="it-IT" smtClean="0"/>
              <a:t>16/11/2020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F912-71CF-4F01-A1B6-6E14A800A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516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162E-2C55-4DDD-BC61-5B80E42ACF48}" type="datetimeFigureOut">
              <a:rPr lang="it-IT" smtClean="0"/>
              <a:t>16/11/2020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F912-71CF-4F01-A1B6-6E14A800A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902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162E-2C55-4DDD-BC61-5B80E42ACF48}" type="datetimeFigureOut">
              <a:rPr lang="it-IT" smtClean="0"/>
              <a:t>16/11/2020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F912-71CF-4F01-A1B6-6E14A800A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53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162E-2C55-4DDD-BC61-5B80E42ACF48}" type="datetimeFigureOut">
              <a:rPr lang="it-IT" smtClean="0"/>
              <a:t>16/11/2020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F912-71CF-4F01-A1B6-6E14A800A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329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162E-2C55-4DDD-BC61-5B80E42ACF48}" type="datetimeFigureOut">
              <a:rPr lang="it-IT" smtClean="0"/>
              <a:t>16/11/2020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F912-71CF-4F01-A1B6-6E14A800A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426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162E-2C55-4DDD-BC61-5B80E42ACF48}" type="datetimeFigureOut">
              <a:rPr lang="it-IT" smtClean="0"/>
              <a:t>16/11/2020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F912-71CF-4F01-A1B6-6E14A800A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1774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162E-2C55-4DDD-BC61-5B80E42ACF48}" type="datetimeFigureOut">
              <a:rPr lang="it-IT" smtClean="0"/>
              <a:t>16/11/2020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F912-71CF-4F01-A1B6-6E14A800A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186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162E-2C55-4DDD-BC61-5B80E42ACF48}" type="datetimeFigureOut">
              <a:rPr lang="it-IT" smtClean="0"/>
              <a:t>16/11/2020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F912-71CF-4F01-A1B6-6E14A800A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239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7162E-2C55-4DDD-BC61-5B80E42ACF48}" type="datetimeFigureOut">
              <a:rPr lang="it-IT" smtClean="0"/>
              <a:t>16/11/2020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2F912-71CF-4F01-A1B6-6E14A800A6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92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National </a:t>
            </a:r>
            <a:r>
              <a:rPr lang="it-IT" dirty="0" err="1"/>
              <a:t>remedies</a:t>
            </a:r>
            <a:r>
              <a:rPr lang="it-IT" dirty="0"/>
              <a:t> and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actions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The </a:t>
            </a:r>
            <a:r>
              <a:rPr lang="it-IT" sz="3600" dirty="0" err="1"/>
              <a:t>involvement</a:t>
            </a:r>
            <a:r>
              <a:rPr lang="it-IT" sz="3600" dirty="0"/>
              <a:t> on </a:t>
            </a:r>
            <a:r>
              <a:rPr lang="it-IT" sz="3600" dirty="0" err="1"/>
              <a:t>national</a:t>
            </a:r>
            <a:r>
              <a:rPr lang="it-IT" sz="3600" dirty="0"/>
              <a:t> </a:t>
            </a:r>
            <a:r>
              <a:rPr lang="it-IT" sz="3600" dirty="0" err="1"/>
              <a:t>courts</a:t>
            </a:r>
            <a:r>
              <a:rPr lang="it-IT" sz="3600" dirty="0"/>
              <a:t>: National </a:t>
            </a:r>
            <a:r>
              <a:rPr lang="it-IT" sz="3600" dirty="0" err="1"/>
              <a:t>remedies</a:t>
            </a:r>
            <a:r>
              <a:rPr lang="it-IT" sz="3600" dirty="0"/>
              <a:t>, State </a:t>
            </a:r>
            <a:r>
              <a:rPr lang="it-IT" sz="3600" dirty="0" err="1"/>
              <a:t>liability</a:t>
            </a:r>
            <a:r>
              <a:rPr lang="it-IT" sz="3600" dirty="0"/>
              <a:t>, </a:t>
            </a:r>
            <a:r>
              <a:rPr lang="it-IT" sz="3600" dirty="0" err="1"/>
              <a:t>preliminary</a:t>
            </a:r>
            <a:r>
              <a:rPr lang="it-IT" sz="3600" dirty="0"/>
              <a:t> </a:t>
            </a:r>
            <a:r>
              <a:rPr lang="it-IT" sz="3600" dirty="0" err="1"/>
              <a:t>ruling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741898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Jurisdiction</a:t>
            </a:r>
            <a:r>
              <a:rPr lang="it-IT" dirty="0"/>
              <a:t> of the Court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b="1" dirty="0" err="1"/>
              <a:t>Validity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acts</a:t>
            </a:r>
            <a:endParaRPr lang="it-IT" dirty="0"/>
          </a:p>
          <a:p>
            <a:r>
              <a:rPr lang="it-IT" b="1" dirty="0" err="1"/>
              <a:t>Interpretation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law (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included</a:t>
            </a:r>
            <a:r>
              <a:rPr lang="it-IT" dirty="0"/>
              <a:t>)</a:t>
            </a:r>
          </a:p>
          <a:p>
            <a:r>
              <a:rPr lang="it-IT" dirty="0"/>
              <a:t>The Court in </a:t>
            </a:r>
            <a:r>
              <a:rPr lang="it-IT" dirty="0" err="1"/>
              <a:t>theory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no </a:t>
            </a:r>
            <a:r>
              <a:rPr lang="it-IT" dirty="0" err="1"/>
              <a:t>jurisdiction</a:t>
            </a:r>
            <a:r>
              <a:rPr lang="it-IT" dirty="0"/>
              <a:t> on </a:t>
            </a:r>
            <a:r>
              <a:rPr lang="it-IT" b="1" dirty="0" err="1"/>
              <a:t>application</a:t>
            </a:r>
            <a:r>
              <a:rPr lang="it-IT" dirty="0"/>
              <a:t> of EU law, </a:t>
            </a:r>
            <a:r>
              <a:rPr lang="it-IT" dirty="0" err="1"/>
              <a:t>nor</a:t>
            </a:r>
            <a:r>
              <a:rPr lang="it-IT" dirty="0"/>
              <a:t> can </a:t>
            </a:r>
            <a:r>
              <a:rPr lang="it-IT" dirty="0" err="1"/>
              <a:t>ascertain</a:t>
            </a:r>
            <a:r>
              <a:rPr lang="it-IT" dirty="0"/>
              <a:t> </a:t>
            </a:r>
            <a:r>
              <a:rPr lang="it-IT" dirty="0" err="1"/>
              <a:t>whether</a:t>
            </a:r>
            <a:r>
              <a:rPr lang="it-IT" dirty="0"/>
              <a:t> a </a:t>
            </a:r>
            <a:r>
              <a:rPr lang="it-IT" dirty="0" err="1"/>
              <a:t>national</a:t>
            </a:r>
            <a:r>
              <a:rPr lang="it-IT" dirty="0"/>
              <a:t> law </a:t>
            </a:r>
            <a:r>
              <a:rPr lang="it-IT" dirty="0" err="1"/>
              <a:t>violates</a:t>
            </a:r>
            <a:r>
              <a:rPr lang="it-IT" dirty="0"/>
              <a:t> EU law. </a:t>
            </a:r>
            <a:r>
              <a:rPr lang="it-IT" dirty="0" err="1"/>
              <a:t>But</a:t>
            </a:r>
            <a:r>
              <a:rPr lang="it-IT" dirty="0"/>
              <a:t> in </a:t>
            </a:r>
            <a:r>
              <a:rPr lang="it-IT" dirty="0" err="1"/>
              <a:t>practice</a:t>
            </a:r>
            <a:r>
              <a:rPr lang="it-IT" dirty="0"/>
              <a:t> the Court </a:t>
            </a:r>
            <a:r>
              <a:rPr lang="it-IT" dirty="0" err="1"/>
              <a:t>often</a:t>
            </a:r>
            <a:r>
              <a:rPr lang="it-IT" dirty="0"/>
              <a:t> </a:t>
            </a:r>
            <a:r>
              <a:rPr lang="it-IT" dirty="0" err="1"/>
              <a:t>makes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kind</a:t>
            </a:r>
            <a:r>
              <a:rPr lang="it-IT" dirty="0"/>
              <a:t> of </a:t>
            </a:r>
            <a:r>
              <a:rPr lang="it-IT" dirty="0" err="1"/>
              <a:t>assessments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9754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Legal nature of 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rulings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A 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ruling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addressed</a:t>
            </a:r>
            <a:r>
              <a:rPr lang="it-IT" dirty="0"/>
              <a:t> to the </a:t>
            </a:r>
            <a:r>
              <a:rPr lang="it-IT" dirty="0" err="1"/>
              <a:t>national</a:t>
            </a:r>
            <a:r>
              <a:rPr lang="it-IT" dirty="0"/>
              <a:t> court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requested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national</a:t>
            </a:r>
            <a:r>
              <a:rPr lang="it-IT" dirty="0"/>
              <a:t> court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responsible</a:t>
            </a:r>
            <a:r>
              <a:rPr lang="it-IT" dirty="0"/>
              <a:t> for </a:t>
            </a:r>
            <a:r>
              <a:rPr lang="it-IT" dirty="0" err="1"/>
              <a:t>deciding</a:t>
            </a:r>
            <a:r>
              <a:rPr lang="it-IT" dirty="0"/>
              <a:t> the </a:t>
            </a:r>
            <a:r>
              <a:rPr lang="it-IT" dirty="0" err="1"/>
              <a:t>pending</a:t>
            </a:r>
            <a:r>
              <a:rPr lang="it-IT" dirty="0"/>
              <a:t> case, on the </a:t>
            </a:r>
            <a:r>
              <a:rPr lang="it-IT" dirty="0" err="1"/>
              <a:t>basis</a:t>
            </a:r>
            <a:r>
              <a:rPr lang="it-IT" dirty="0"/>
              <a:t> of the </a:t>
            </a:r>
            <a:r>
              <a:rPr lang="it-IT" dirty="0" err="1"/>
              <a:t>interpretation</a:t>
            </a:r>
            <a:r>
              <a:rPr lang="it-IT" dirty="0"/>
              <a:t> of EU law </a:t>
            </a:r>
            <a:r>
              <a:rPr lang="it-IT" dirty="0" err="1"/>
              <a:t>given</a:t>
            </a:r>
            <a:r>
              <a:rPr lang="it-IT" dirty="0"/>
              <a:t> by the ECJ</a:t>
            </a:r>
          </a:p>
          <a:p>
            <a:r>
              <a:rPr lang="it-IT" dirty="0" err="1"/>
              <a:t>Declaratory</a:t>
            </a:r>
            <a:r>
              <a:rPr lang="it-IT" dirty="0"/>
              <a:t> </a:t>
            </a:r>
            <a:r>
              <a:rPr lang="it-IT" dirty="0" err="1"/>
              <a:t>theory</a:t>
            </a:r>
            <a:r>
              <a:rPr lang="it-IT" dirty="0"/>
              <a:t>: </a:t>
            </a:r>
            <a:r>
              <a:rPr lang="it-IT" dirty="0" err="1"/>
              <a:t>interpretation</a:t>
            </a:r>
            <a:r>
              <a:rPr lang="it-IT" dirty="0"/>
              <a:t> of EU </a:t>
            </a:r>
            <a:r>
              <a:rPr lang="it-IT" dirty="0" err="1"/>
              <a:t>rules</a:t>
            </a:r>
            <a:r>
              <a:rPr lang="it-IT" dirty="0"/>
              <a:t> </a:t>
            </a:r>
            <a:r>
              <a:rPr lang="it-IT" dirty="0" err="1"/>
              <a:t>given</a:t>
            </a:r>
            <a:r>
              <a:rPr lang="it-IT" dirty="0"/>
              <a:t> by the ECJ </a:t>
            </a:r>
            <a:r>
              <a:rPr lang="it-IT" dirty="0" err="1"/>
              <a:t>clarify</a:t>
            </a:r>
            <a:r>
              <a:rPr lang="it-IT" dirty="0"/>
              <a:t> the </a:t>
            </a:r>
            <a:r>
              <a:rPr lang="it-IT" dirty="0" err="1"/>
              <a:t>meaning</a:t>
            </a:r>
            <a:r>
              <a:rPr lang="it-IT" dirty="0"/>
              <a:t> and scope of the </a:t>
            </a:r>
            <a:r>
              <a:rPr lang="it-IT" dirty="0" err="1"/>
              <a:t>rule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must be </a:t>
            </a:r>
            <a:r>
              <a:rPr lang="it-IT" dirty="0" err="1"/>
              <a:t>undestood</a:t>
            </a:r>
            <a:r>
              <a:rPr lang="it-IT" dirty="0"/>
              <a:t> and </a:t>
            </a:r>
            <a:r>
              <a:rPr lang="it-IT" dirty="0" err="1"/>
              <a:t>applied</a:t>
            </a:r>
            <a:r>
              <a:rPr lang="it-IT" dirty="0"/>
              <a:t> from the time of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coming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force. </a:t>
            </a:r>
          </a:p>
        </p:txBody>
      </p:sp>
    </p:spTree>
    <p:extLst>
      <p:ext uri="{BB962C8B-B14F-4D97-AF65-F5344CB8AC3E}">
        <p14:creationId xmlns:p14="http://schemas.microsoft.com/office/powerpoint/2010/main" val="136974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National </a:t>
            </a:r>
            <a:r>
              <a:rPr lang="it-IT" dirty="0" err="1"/>
              <a:t>courts</a:t>
            </a:r>
            <a:r>
              <a:rPr lang="it-IT" dirty="0"/>
              <a:t> and </a:t>
            </a:r>
            <a:r>
              <a:rPr lang="it-IT" dirty="0" err="1"/>
              <a:t>tribunals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/>
              <a:t>Judicial</a:t>
            </a:r>
            <a:r>
              <a:rPr lang="it-IT" dirty="0"/>
              <a:t> </a:t>
            </a:r>
            <a:r>
              <a:rPr lang="it-IT" dirty="0" err="1"/>
              <a:t>authorities</a:t>
            </a:r>
            <a:r>
              <a:rPr lang="it-IT" dirty="0"/>
              <a:t> in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endParaRPr lang="it-IT" dirty="0"/>
          </a:p>
          <a:p>
            <a:r>
              <a:rPr lang="it-IT" dirty="0" err="1"/>
              <a:t>Established</a:t>
            </a:r>
            <a:r>
              <a:rPr lang="it-IT" dirty="0"/>
              <a:t> by law</a:t>
            </a:r>
          </a:p>
          <a:p>
            <a:r>
              <a:rPr lang="it-IT" dirty="0" err="1"/>
              <a:t>Permanent</a:t>
            </a:r>
            <a:endParaRPr lang="it-IT" dirty="0"/>
          </a:p>
          <a:p>
            <a:r>
              <a:rPr lang="it-IT" dirty="0" err="1"/>
              <a:t>Compulsory</a:t>
            </a:r>
            <a:r>
              <a:rPr lang="it-IT" dirty="0"/>
              <a:t> </a:t>
            </a:r>
            <a:r>
              <a:rPr lang="it-IT" dirty="0" err="1"/>
              <a:t>jurisdiction</a:t>
            </a:r>
            <a:endParaRPr lang="it-IT" dirty="0"/>
          </a:p>
          <a:p>
            <a:r>
              <a:rPr lang="it-IT" dirty="0"/>
              <a:t>Procedure inter </a:t>
            </a:r>
            <a:r>
              <a:rPr lang="it-IT" dirty="0" err="1"/>
              <a:t>partes</a:t>
            </a:r>
            <a:endParaRPr lang="it-IT" dirty="0"/>
          </a:p>
          <a:p>
            <a:r>
              <a:rPr lang="it-IT" dirty="0" err="1"/>
              <a:t>Applies</a:t>
            </a:r>
            <a:r>
              <a:rPr lang="it-IT" dirty="0"/>
              <a:t> </a:t>
            </a:r>
            <a:r>
              <a:rPr lang="it-IT" dirty="0" err="1"/>
              <a:t>rules</a:t>
            </a:r>
            <a:r>
              <a:rPr lang="it-IT" dirty="0"/>
              <a:t> of law</a:t>
            </a:r>
          </a:p>
          <a:p>
            <a:r>
              <a:rPr lang="it-IT" dirty="0" err="1"/>
              <a:t>Independent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court or </a:t>
            </a:r>
            <a:r>
              <a:rPr lang="it-IT" dirty="0" err="1"/>
              <a:t>tribunal</a:t>
            </a:r>
            <a:r>
              <a:rPr lang="it-IT" dirty="0"/>
              <a:t>,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 of the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judicial</a:t>
            </a:r>
            <a:r>
              <a:rPr lang="it-IT" dirty="0"/>
              <a:t> </a:t>
            </a:r>
            <a:r>
              <a:rPr lang="it-IT" dirty="0" err="1"/>
              <a:t>hierarchy</a:t>
            </a:r>
            <a:r>
              <a:rPr lang="it-IT" dirty="0"/>
              <a:t>, and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stage of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judicial</a:t>
            </a:r>
            <a:r>
              <a:rPr lang="it-IT" dirty="0"/>
              <a:t> procedure,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entitled</a:t>
            </a:r>
            <a:r>
              <a:rPr lang="it-IT" dirty="0"/>
              <a:t> to </a:t>
            </a:r>
            <a:r>
              <a:rPr lang="it-IT" dirty="0" err="1"/>
              <a:t>refer</a:t>
            </a:r>
            <a:r>
              <a:rPr lang="it-IT" dirty="0"/>
              <a:t> a 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 dirty="0"/>
              <a:t> to the ECJ</a:t>
            </a:r>
          </a:p>
        </p:txBody>
      </p:sp>
    </p:spTree>
    <p:extLst>
      <p:ext uri="{BB962C8B-B14F-4D97-AF65-F5344CB8AC3E}">
        <p14:creationId xmlns:p14="http://schemas.microsoft.com/office/powerpoint/2010/main" val="3904678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Questions</a:t>
            </a:r>
            <a:r>
              <a:rPr lang="it-IT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The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 can </a:t>
            </a:r>
            <a:r>
              <a:rPr lang="it-IT" dirty="0" err="1"/>
              <a:t>request</a:t>
            </a:r>
            <a:r>
              <a:rPr lang="it-IT" dirty="0"/>
              <a:t> 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rulings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doubts</a:t>
            </a:r>
            <a:r>
              <a:rPr lang="it-IT" dirty="0"/>
              <a:t> on the </a:t>
            </a:r>
            <a:r>
              <a:rPr lang="it-IT" dirty="0" err="1"/>
              <a:t>validity</a:t>
            </a:r>
            <a:r>
              <a:rPr lang="it-IT" dirty="0"/>
              <a:t> or </a:t>
            </a:r>
            <a:r>
              <a:rPr lang="it-IT" dirty="0" err="1"/>
              <a:t>interpretation</a:t>
            </a:r>
            <a:r>
              <a:rPr lang="it-IT" dirty="0"/>
              <a:t> of a EU </a:t>
            </a:r>
            <a:r>
              <a:rPr lang="it-IT" dirty="0" err="1"/>
              <a:t>rule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relevant</a:t>
            </a:r>
            <a:r>
              <a:rPr lang="it-IT" dirty="0"/>
              <a:t> to the </a:t>
            </a:r>
            <a:r>
              <a:rPr lang="it-IT" dirty="0" err="1"/>
              <a:t>resolution</a:t>
            </a:r>
            <a:r>
              <a:rPr lang="it-IT" dirty="0"/>
              <a:t> of a dispute.</a:t>
            </a:r>
          </a:p>
          <a:p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case, the </a:t>
            </a:r>
            <a:r>
              <a:rPr lang="it-IT" dirty="0" err="1"/>
              <a:t>national</a:t>
            </a:r>
            <a:r>
              <a:rPr lang="it-IT" dirty="0"/>
              <a:t> court </a:t>
            </a:r>
            <a:r>
              <a:rPr lang="it-IT" dirty="0" err="1"/>
              <a:t>formulates</a:t>
            </a:r>
            <a:r>
              <a:rPr lang="it-IT" dirty="0"/>
              <a:t> a </a:t>
            </a:r>
            <a:r>
              <a:rPr lang="it-IT" b="1" dirty="0" err="1"/>
              <a:t>question</a:t>
            </a:r>
            <a:r>
              <a:rPr lang="it-IT" b="1" dirty="0"/>
              <a:t> </a:t>
            </a:r>
            <a:r>
              <a:rPr lang="it-IT" dirty="0"/>
              <a:t>and </a:t>
            </a:r>
            <a:r>
              <a:rPr lang="it-IT" dirty="0" err="1"/>
              <a:t>addresses</a:t>
            </a:r>
            <a:r>
              <a:rPr lang="it-IT" dirty="0"/>
              <a:t> the </a:t>
            </a:r>
            <a:r>
              <a:rPr lang="it-IT" dirty="0" err="1"/>
              <a:t>question</a:t>
            </a:r>
            <a:r>
              <a:rPr lang="it-IT" dirty="0"/>
              <a:t> to the ECJ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255236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Obligation</a:t>
            </a:r>
            <a:r>
              <a:rPr lang="it-IT" dirty="0"/>
              <a:t> of 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reference</a:t>
            </a:r>
            <a:r>
              <a:rPr lang="it-IT" dirty="0"/>
              <a:t> – art. 267, par.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raised</a:t>
            </a:r>
            <a:r>
              <a:rPr lang="it-IT" dirty="0"/>
              <a:t> in a case </a:t>
            </a:r>
            <a:r>
              <a:rPr lang="it-IT" dirty="0" err="1"/>
              <a:t>pending</a:t>
            </a:r>
            <a:r>
              <a:rPr lang="it-IT" dirty="0"/>
              <a:t> </a:t>
            </a:r>
            <a:r>
              <a:rPr lang="it-IT" dirty="0" err="1"/>
              <a:t>before</a:t>
            </a:r>
            <a:r>
              <a:rPr lang="it-IT" dirty="0"/>
              <a:t> a court or </a:t>
            </a:r>
            <a:r>
              <a:rPr lang="it-IT" dirty="0" err="1"/>
              <a:t>tribunal</a:t>
            </a:r>
            <a:r>
              <a:rPr lang="it-IT" dirty="0"/>
              <a:t> of a </a:t>
            </a:r>
            <a:r>
              <a:rPr lang="it-IT" dirty="0" err="1"/>
              <a:t>Member</a:t>
            </a:r>
            <a:r>
              <a:rPr lang="it-IT" dirty="0"/>
              <a:t> State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dirty="0" err="1"/>
              <a:t>whose</a:t>
            </a:r>
            <a:r>
              <a:rPr lang="it-IT" dirty="0"/>
              <a:t> </a:t>
            </a:r>
            <a:r>
              <a:rPr lang="it-IT" dirty="0" err="1"/>
              <a:t>decisions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no </a:t>
            </a:r>
            <a:r>
              <a:rPr lang="it-IT" dirty="0" err="1"/>
              <a:t>judicial</a:t>
            </a:r>
            <a:r>
              <a:rPr lang="it-IT" dirty="0"/>
              <a:t> </a:t>
            </a:r>
            <a:r>
              <a:rPr lang="it-IT" dirty="0" err="1"/>
              <a:t>remedy</a:t>
            </a:r>
            <a:r>
              <a:rPr lang="it-IT" dirty="0"/>
              <a:t> under </a:t>
            </a:r>
            <a:r>
              <a:rPr lang="it-IT" dirty="0" err="1"/>
              <a:t>national</a:t>
            </a:r>
            <a:r>
              <a:rPr lang="it-IT" dirty="0"/>
              <a:t> law, </a:t>
            </a:r>
            <a:r>
              <a:rPr lang="it-IT" dirty="0" err="1"/>
              <a:t>that</a:t>
            </a:r>
            <a:r>
              <a:rPr lang="it-IT" dirty="0"/>
              <a:t> court or </a:t>
            </a:r>
            <a:r>
              <a:rPr lang="it-IT" dirty="0" err="1"/>
              <a:t>tribunal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bring</a:t>
            </a:r>
            <a:r>
              <a:rPr lang="it-IT" dirty="0"/>
              <a:t> the </a:t>
            </a:r>
            <a:r>
              <a:rPr lang="it-IT" dirty="0" err="1"/>
              <a:t>matter</a:t>
            </a:r>
            <a:r>
              <a:rPr lang="it-IT" dirty="0"/>
              <a:t> </a:t>
            </a:r>
            <a:r>
              <a:rPr lang="it-IT" dirty="0" err="1"/>
              <a:t>before</a:t>
            </a:r>
            <a:r>
              <a:rPr lang="it-IT" dirty="0"/>
              <a:t> the Court.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case </a:t>
            </a:r>
            <a:r>
              <a:rPr lang="it-IT" dirty="0" err="1"/>
              <a:t>where</a:t>
            </a:r>
            <a:r>
              <a:rPr lang="it-IT" dirty="0"/>
              <a:t> a </a:t>
            </a:r>
            <a:r>
              <a:rPr lang="it-IT" dirty="0" err="1"/>
              <a:t>judicial</a:t>
            </a:r>
            <a:r>
              <a:rPr lang="it-IT" dirty="0"/>
              <a:t> </a:t>
            </a:r>
            <a:r>
              <a:rPr lang="it-IT" dirty="0" err="1"/>
              <a:t>decision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be </a:t>
            </a:r>
            <a:r>
              <a:rPr lang="it-IT" dirty="0" err="1"/>
              <a:t>appealed</a:t>
            </a:r>
            <a:r>
              <a:rPr lang="it-IT" dirty="0"/>
              <a:t> </a:t>
            </a:r>
            <a:r>
              <a:rPr lang="it-IT" dirty="0" err="1"/>
              <a:t>before</a:t>
            </a:r>
            <a:r>
              <a:rPr lang="it-IT" dirty="0"/>
              <a:t> a </a:t>
            </a:r>
            <a:r>
              <a:rPr lang="it-IT" dirty="0" err="1"/>
              <a:t>higher</a:t>
            </a:r>
            <a:r>
              <a:rPr lang="it-IT" dirty="0"/>
              <a:t> court.</a:t>
            </a:r>
          </a:p>
          <a:p>
            <a:endParaRPr lang="it-IT" dirty="0"/>
          </a:p>
          <a:p>
            <a:r>
              <a:rPr lang="it-IT" dirty="0"/>
              <a:t>In the case of </a:t>
            </a:r>
            <a:r>
              <a:rPr lang="it-IT" dirty="0" err="1"/>
              <a:t>references</a:t>
            </a:r>
            <a:r>
              <a:rPr lang="it-IT" dirty="0"/>
              <a:t> on the </a:t>
            </a:r>
            <a:r>
              <a:rPr lang="it-IT" dirty="0" err="1"/>
              <a:t>validity</a:t>
            </a:r>
            <a:r>
              <a:rPr lang="it-IT" dirty="0"/>
              <a:t> of EU law, the Court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said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 – </a:t>
            </a:r>
            <a:r>
              <a:rPr lang="it-IT" dirty="0" err="1"/>
              <a:t>even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are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 of last </a:t>
            </a:r>
            <a:r>
              <a:rPr lang="it-IT" dirty="0" err="1"/>
              <a:t>resort</a:t>
            </a:r>
            <a:r>
              <a:rPr lang="it-IT" dirty="0"/>
              <a:t> – are under an </a:t>
            </a:r>
            <a:r>
              <a:rPr lang="it-IT" dirty="0" err="1"/>
              <a:t>obligation</a:t>
            </a:r>
            <a:r>
              <a:rPr lang="it-IT" dirty="0"/>
              <a:t> to </a:t>
            </a:r>
            <a:r>
              <a:rPr lang="it-IT" dirty="0" err="1"/>
              <a:t>refer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are in </a:t>
            </a:r>
            <a:r>
              <a:rPr lang="it-IT" dirty="0" err="1"/>
              <a:t>doubt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the </a:t>
            </a:r>
            <a:r>
              <a:rPr lang="it-IT" dirty="0" err="1"/>
              <a:t>validity</a:t>
            </a:r>
            <a:r>
              <a:rPr lang="it-IT" dirty="0"/>
              <a:t> of an Union </a:t>
            </a:r>
            <a:r>
              <a:rPr lang="it-IT" dirty="0" err="1"/>
              <a:t>act</a:t>
            </a:r>
            <a:r>
              <a:rPr lang="it-IT" dirty="0"/>
              <a:t>.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because</a:t>
            </a:r>
            <a:r>
              <a:rPr lang="it-IT" dirty="0"/>
              <a:t> of the </a:t>
            </a:r>
            <a:r>
              <a:rPr lang="it-IT" dirty="0" err="1"/>
              <a:t>exclusive</a:t>
            </a:r>
            <a:r>
              <a:rPr lang="it-IT" dirty="0"/>
              <a:t> </a:t>
            </a:r>
            <a:r>
              <a:rPr lang="it-IT" dirty="0" err="1"/>
              <a:t>power</a:t>
            </a:r>
            <a:r>
              <a:rPr lang="it-IT" dirty="0"/>
              <a:t> of the ECJ to invalidate Eu </a:t>
            </a:r>
            <a:r>
              <a:rPr lang="it-IT" dirty="0" err="1"/>
              <a:t>acts</a:t>
            </a:r>
            <a:r>
              <a:rPr lang="it-IT" dirty="0"/>
              <a:t>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8230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Limit to the </a:t>
            </a:r>
            <a:r>
              <a:rPr lang="it-IT" dirty="0" err="1"/>
              <a:t>obligation</a:t>
            </a:r>
            <a:r>
              <a:rPr lang="it-IT" dirty="0"/>
              <a:t> to </a:t>
            </a:r>
            <a:r>
              <a:rPr lang="it-IT" dirty="0" err="1"/>
              <a:t>refer</a:t>
            </a:r>
            <a:r>
              <a:rPr lang="it-IT" dirty="0"/>
              <a:t> 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questions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Acte</a:t>
            </a:r>
            <a:r>
              <a:rPr lang="it-IT" dirty="0"/>
              <a:t> </a:t>
            </a:r>
            <a:r>
              <a:rPr lang="it-IT" dirty="0" err="1"/>
              <a:t>claire</a:t>
            </a:r>
            <a:r>
              <a:rPr lang="it-IT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/>
              <a:t>When</a:t>
            </a:r>
            <a:r>
              <a:rPr lang="it-IT" dirty="0"/>
              <a:t> the </a:t>
            </a:r>
            <a:r>
              <a:rPr lang="it-IT" dirty="0" err="1"/>
              <a:t>question</a:t>
            </a:r>
            <a:r>
              <a:rPr lang="it-IT" dirty="0"/>
              <a:t> </a:t>
            </a:r>
            <a:r>
              <a:rPr lang="it-IT" dirty="0" err="1"/>
              <a:t>raised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materially</a:t>
            </a:r>
            <a:r>
              <a:rPr lang="it-IT" dirty="0"/>
              <a:t> </a:t>
            </a:r>
            <a:r>
              <a:rPr lang="it-IT" dirty="0" err="1"/>
              <a:t>identical</a:t>
            </a:r>
            <a:r>
              <a:rPr lang="it-IT" dirty="0"/>
              <a:t> with a </a:t>
            </a:r>
            <a:r>
              <a:rPr lang="it-IT" dirty="0" err="1"/>
              <a:t>question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already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the </a:t>
            </a:r>
            <a:r>
              <a:rPr lang="it-IT" dirty="0" err="1"/>
              <a:t>subject</a:t>
            </a:r>
            <a:r>
              <a:rPr lang="it-IT" dirty="0"/>
              <a:t> of a 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ruling</a:t>
            </a:r>
            <a:r>
              <a:rPr lang="it-IT" dirty="0"/>
              <a:t> in a </a:t>
            </a:r>
            <a:r>
              <a:rPr lang="it-IT" dirty="0" err="1"/>
              <a:t>similar</a:t>
            </a:r>
            <a:r>
              <a:rPr lang="it-IT" dirty="0"/>
              <a:t> case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/>
              <a:t>When</a:t>
            </a:r>
            <a:r>
              <a:rPr lang="it-IT" dirty="0"/>
              <a:t> the Court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already</a:t>
            </a:r>
            <a:r>
              <a:rPr lang="it-IT" dirty="0"/>
              <a:t> </a:t>
            </a:r>
            <a:r>
              <a:rPr lang="it-IT" dirty="0" err="1"/>
              <a:t>given</a:t>
            </a:r>
            <a:r>
              <a:rPr lang="it-IT" dirty="0"/>
              <a:t> a negative </a:t>
            </a:r>
            <a:r>
              <a:rPr lang="it-IT" dirty="0" err="1"/>
              <a:t>answer</a:t>
            </a:r>
            <a:r>
              <a:rPr lang="it-IT" dirty="0"/>
              <a:t> to a </a:t>
            </a:r>
            <a:r>
              <a:rPr lang="it-IT" dirty="0" err="1"/>
              <a:t>question</a:t>
            </a:r>
            <a:r>
              <a:rPr lang="it-IT" dirty="0"/>
              <a:t> </a:t>
            </a:r>
            <a:r>
              <a:rPr lang="it-IT" dirty="0" err="1"/>
              <a:t>relating</a:t>
            </a:r>
            <a:r>
              <a:rPr lang="it-IT" dirty="0"/>
              <a:t> to the </a:t>
            </a:r>
            <a:r>
              <a:rPr lang="it-IT" dirty="0" err="1"/>
              <a:t>validity</a:t>
            </a:r>
            <a:r>
              <a:rPr lang="it-IT" dirty="0"/>
              <a:t> of a Union </a:t>
            </a:r>
            <a:r>
              <a:rPr lang="it-IT" dirty="0" err="1"/>
              <a:t>act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 err="1"/>
              <a:t>When</a:t>
            </a:r>
            <a:r>
              <a:rPr lang="it-IT" dirty="0"/>
              <a:t> the </a:t>
            </a:r>
            <a:r>
              <a:rPr lang="it-IT" dirty="0" err="1"/>
              <a:t>correct</a:t>
            </a:r>
            <a:r>
              <a:rPr lang="it-IT" dirty="0"/>
              <a:t> </a:t>
            </a:r>
            <a:r>
              <a:rPr lang="it-IT" dirty="0" err="1"/>
              <a:t>application</a:t>
            </a:r>
            <a:r>
              <a:rPr lang="it-IT" dirty="0"/>
              <a:t> of EU law </a:t>
            </a:r>
            <a:r>
              <a:rPr lang="it-IT" dirty="0" err="1"/>
              <a:t>is</a:t>
            </a:r>
            <a:r>
              <a:rPr lang="it-IT" dirty="0"/>
              <a:t> so </a:t>
            </a:r>
            <a:r>
              <a:rPr lang="it-IT" dirty="0" err="1"/>
              <a:t>obvious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to </a:t>
            </a:r>
            <a:r>
              <a:rPr lang="it-IT" dirty="0" err="1"/>
              <a:t>leave</a:t>
            </a:r>
            <a:r>
              <a:rPr lang="it-IT" dirty="0"/>
              <a:t> no scope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reasonable</a:t>
            </a:r>
            <a:r>
              <a:rPr lang="it-IT" dirty="0"/>
              <a:t> </a:t>
            </a:r>
            <a:r>
              <a:rPr lang="it-IT" dirty="0" err="1"/>
              <a:t>doubt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to the </a:t>
            </a:r>
            <a:r>
              <a:rPr lang="it-IT" dirty="0" err="1"/>
              <a:t>matter</a:t>
            </a:r>
            <a:r>
              <a:rPr lang="it-IT" dirty="0"/>
              <a:t> in </a:t>
            </a:r>
            <a:r>
              <a:rPr lang="it-IT" dirty="0" err="1"/>
              <a:t>which</a:t>
            </a:r>
            <a:r>
              <a:rPr lang="it-IT" dirty="0"/>
              <a:t> the </a:t>
            </a:r>
            <a:r>
              <a:rPr lang="it-IT" dirty="0" err="1"/>
              <a:t>question</a:t>
            </a:r>
            <a:r>
              <a:rPr lang="it-IT" dirty="0"/>
              <a:t> </a:t>
            </a:r>
            <a:r>
              <a:rPr lang="it-IT" dirty="0" err="1"/>
              <a:t>raised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to be </a:t>
            </a:r>
            <a:r>
              <a:rPr lang="it-IT" dirty="0" err="1"/>
              <a:t>resolved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1432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National </a:t>
            </a:r>
            <a:r>
              <a:rPr lang="it-IT" dirty="0" err="1"/>
              <a:t>Courts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Courts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 err="1"/>
              <a:t>According</a:t>
            </a:r>
            <a:r>
              <a:rPr lang="it-IT" dirty="0"/>
              <a:t> to the ECJ, the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 are the </a:t>
            </a:r>
            <a:r>
              <a:rPr lang="it-IT" dirty="0" err="1"/>
              <a:t>principal</a:t>
            </a:r>
            <a:r>
              <a:rPr lang="it-IT" dirty="0"/>
              <a:t> </a:t>
            </a:r>
            <a:r>
              <a:rPr lang="it-IT" dirty="0" err="1"/>
              <a:t>judicial</a:t>
            </a:r>
            <a:r>
              <a:rPr lang="it-IT" dirty="0"/>
              <a:t> </a:t>
            </a:r>
            <a:r>
              <a:rPr lang="it-IT" dirty="0" err="1"/>
              <a:t>enforcers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Law. </a:t>
            </a:r>
          </a:p>
          <a:p>
            <a:r>
              <a:rPr lang="it-IT" dirty="0" err="1"/>
              <a:t>Functionally</a:t>
            </a:r>
            <a:r>
              <a:rPr lang="it-IT" dirty="0"/>
              <a:t>, the </a:t>
            </a:r>
            <a:r>
              <a:rPr lang="it-IT" dirty="0" err="1"/>
              <a:t>direct</a:t>
            </a:r>
            <a:r>
              <a:rPr lang="it-IT" dirty="0"/>
              <a:t> </a:t>
            </a:r>
            <a:r>
              <a:rPr lang="it-IT" dirty="0" err="1"/>
              <a:t>effect</a:t>
            </a:r>
            <a:r>
              <a:rPr lang="it-IT" dirty="0"/>
              <a:t> and </a:t>
            </a:r>
            <a:r>
              <a:rPr lang="it-IT" dirty="0" err="1"/>
              <a:t>supremacy</a:t>
            </a:r>
            <a:r>
              <a:rPr lang="it-IT" dirty="0"/>
              <a:t> of EU law </a:t>
            </a:r>
            <a:r>
              <a:rPr lang="it-IT" dirty="0" err="1"/>
              <a:t>transforms</a:t>
            </a:r>
            <a:r>
              <a:rPr lang="it-IT" dirty="0"/>
              <a:t> </a:t>
            </a:r>
            <a:r>
              <a:rPr lang="it-IT" dirty="0" err="1"/>
              <a:t>every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court </a:t>
            </a:r>
            <a:r>
              <a:rPr lang="it-IT" dirty="0" err="1"/>
              <a:t>into</a:t>
            </a:r>
            <a:r>
              <a:rPr lang="it-IT" dirty="0"/>
              <a:t> a </a:t>
            </a:r>
            <a:r>
              <a:rPr lang="it-IT" dirty="0" err="1"/>
              <a:t>European</a:t>
            </a:r>
            <a:r>
              <a:rPr lang="it-IT" dirty="0"/>
              <a:t> court (cooperative </a:t>
            </a:r>
            <a:r>
              <a:rPr lang="it-IT" dirty="0" err="1"/>
              <a:t>federalism</a:t>
            </a:r>
            <a:r>
              <a:rPr lang="it-IT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682908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National </a:t>
            </a:r>
            <a:r>
              <a:rPr lang="it-IT" dirty="0" err="1"/>
              <a:t>procedural</a:t>
            </a:r>
            <a:r>
              <a:rPr lang="it-IT" dirty="0"/>
              <a:t> </a:t>
            </a:r>
            <a:r>
              <a:rPr lang="it-IT" dirty="0" err="1"/>
              <a:t>authonomy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The </a:t>
            </a:r>
            <a:r>
              <a:rPr lang="it-IT" dirty="0" err="1"/>
              <a:t>basis</a:t>
            </a:r>
            <a:r>
              <a:rPr lang="it-IT" dirty="0"/>
              <a:t> of </a:t>
            </a:r>
            <a:r>
              <a:rPr lang="it-IT" dirty="0" err="1"/>
              <a:t>judicial</a:t>
            </a:r>
            <a:r>
              <a:rPr lang="it-IT" dirty="0"/>
              <a:t> </a:t>
            </a:r>
            <a:r>
              <a:rPr lang="it-IT" dirty="0" err="1"/>
              <a:t>cooperation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and EU </a:t>
            </a:r>
            <a:r>
              <a:rPr lang="it-IT" dirty="0" err="1"/>
              <a:t>courts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procedural</a:t>
            </a:r>
            <a:r>
              <a:rPr lang="it-IT" dirty="0"/>
              <a:t> </a:t>
            </a:r>
            <a:r>
              <a:rPr lang="it-IT" dirty="0" err="1"/>
              <a:t>authonomy</a:t>
            </a:r>
            <a:r>
              <a:rPr lang="it-IT" dirty="0"/>
              <a:t>: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authorities</a:t>
            </a:r>
            <a:r>
              <a:rPr lang="it-IT" dirty="0"/>
              <a:t> are </a:t>
            </a:r>
            <a:r>
              <a:rPr lang="it-IT" dirty="0" err="1"/>
              <a:t>responsible</a:t>
            </a:r>
            <a:r>
              <a:rPr lang="it-IT" dirty="0"/>
              <a:t> for </a:t>
            </a:r>
            <a:r>
              <a:rPr lang="it-IT" dirty="0" err="1"/>
              <a:t>implementing</a:t>
            </a:r>
            <a:r>
              <a:rPr lang="it-IT" dirty="0"/>
              <a:t> </a:t>
            </a:r>
            <a:r>
              <a:rPr lang="it-IT" dirty="0" err="1"/>
              <a:t>European</a:t>
            </a:r>
            <a:r>
              <a:rPr lang="it-IT" dirty="0"/>
              <a:t> law </a:t>
            </a:r>
            <a:r>
              <a:rPr lang="it-IT" dirty="0" err="1"/>
              <a:t>it</a:t>
            </a:r>
            <a:r>
              <a:rPr lang="it-IT" dirty="0"/>
              <a:t> must be </a:t>
            </a:r>
            <a:r>
              <a:rPr lang="it-IT" dirty="0" err="1"/>
              <a:t>recognized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in </a:t>
            </a:r>
            <a:r>
              <a:rPr lang="it-IT" dirty="0" err="1"/>
              <a:t>principle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implementation</a:t>
            </a:r>
            <a:r>
              <a:rPr lang="it-IT" dirty="0"/>
              <a:t> </a:t>
            </a:r>
            <a:r>
              <a:rPr lang="it-IT" dirty="0" err="1"/>
              <a:t>takes</a:t>
            </a:r>
            <a:r>
              <a:rPr lang="it-IT" dirty="0"/>
              <a:t> </a:t>
            </a:r>
            <a:r>
              <a:rPr lang="it-IT" dirty="0" err="1"/>
              <a:t>place</a:t>
            </a:r>
            <a:r>
              <a:rPr lang="it-IT" dirty="0"/>
              <a:t> with due </a:t>
            </a:r>
            <a:r>
              <a:rPr lang="it-IT" dirty="0" err="1"/>
              <a:t>respect</a:t>
            </a:r>
            <a:r>
              <a:rPr lang="it-IT" dirty="0"/>
              <a:t> for the </a:t>
            </a:r>
            <a:r>
              <a:rPr lang="it-IT" dirty="0" err="1"/>
              <a:t>forms</a:t>
            </a:r>
            <a:r>
              <a:rPr lang="it-IT" dirty="0"/>
              <a:t> and </a:t>
            </a:r>
            <a:r>
              <a:rPr lang="it-IT" dirty="0" err="1"/>
              <a:t>procedures</a:t>
            </a:r>
            <a:r>
              <a:rPr lang="it-IT" dirty="0"/>
              <a:t> of </a:t>
            </a:r>
            <a:r>
              <a:rPr lang="it-IT" dirty="0" err="1"/>
              <a:t>national</a:t>
            </a:r>
            <a:r>
              <a:rPr lang="it-IT" dirty="0"/>
              <a:t> law.</a:t>
            </a:r>
          </a:p>
        </p:txBody>
      </p:sp>
    </p:spTree>
    <p:extLst>
      <p:ext uri="{BB962C8B-B14F-4D97-AF65-F5344CB8AC3E}">
        <p14:creationId xmlns:p14="http://schemas.microsoft.com/office/powerpoint/2010/main" val="217120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Obligations</a:t>
            </a:r>
            <a:r>
              <a:rPr lang="it-IT" dirty="0"/>
              <a:t> for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courts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Duty of sincere </a:t>
            </a:r>
            <a:r>
              <a:rPr lang="it-IT" dirty="0" err="1"/>
              <a:t>cooperation</a:t>
            </a:r>
            <a:r>
              <a:rPr lang="it-IT" dirty="0"/>
              <a:t> (art. 4(3) TEU)</a:t>
            </a:r>
          </a:p>
          <a:p>
            <a:r>
              <a:rPr lang="it-IT" dirty="0"/>
              <a:t>«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remedies</a:t>
            </a:r>
            <a:r>
              <a:rPr lang="it-IT" dirty="0"/>
              <a:t> </a:t>
            </a:r>
            <a:r>
              <a:rPr lang="it-IT" dirty="0" err="1"/>
              <a:t>sufficient</a:t>
            </a:r>
            <a:r>
              <a:rPr lang="it-IT" dirty="0"/>
              <a:t> to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effective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protection</a:t>
            </a:r>
            <a:r>
              <a:rPr lang="it-IT" dirty="0"/>
              <a:t> in the </a:t>
            </a:r>
            <a:r>
              <a:rPr lang="it-IT" dirty="0" err="1"/>
              <a:t>fields</a:t>
            </a:r>
            <a:r>
              <a:rPr lang="it-IT" dirty="0"/>
              <a:t> </a:t>
            </a:r>
            <a:r>
              <a:rPr lang="it-IT" dirty="0" err="1"/>
              <a:t>covered</a:t>
            </a:r>
            <a:r>
              <a:rPr lang="it-IT" dirty="0"/>
              <a:t> by Union law (art. 19(1) TEU)</a:t>
            </a:r>
          </a:p>
          <a:p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equivalence</a:t>
            </a:r>
            <a:endParaRPr lang="it-IT" dirty="0"/>
          </a:p>
          <a:p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effectiveness</a:t>
            </a:r>
            <a:endParaRPr lang="it-IT" dirty="0"/>
          </a:p>
          <a:p>
            <a:r>
              <a:rPr lang="it-IT" dirty="0" err="1"/>
              <a:t>Liability</a:t>
            </a:r>
            <a:r>
              <a:rPr lang="it-IT" dirty="0"/>
              <a:t> </a:t>
            </a:r>
            <a:r>
              <a:rPr lang="it-IT" dirty="0" err="1"/>
              <a:t>principle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154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equivalence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National </a:t>
            </a:r>
            <a:r>
              <a:rPr lang="it-IT" dirty="0" err="1"/>
              <a:t>procedures</a:t>
            </a:r>
            <a:r>
              <a:rPr lang="it-IT" dirty="0"/>
              <a:t> and </a:t>
            </a:r>
            <a:r>
              <a:rPr lang="it-IT" dirty="0" err="1"/>
              <a:t>remedies</a:t>
            </a:r>
            <a:r>
              <a:rPr lang="it-IT" dirty="0"/>
              <a:t> for the </a:t>
            </a:r>
            <a:r>
              <a:rPr lang="it-IT" dirty="0" err="1"/>
              <a:t>enforcement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rights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be </a:t>
            </a:r>
            <a:r>
              <a:rPr lang="it-IT" dirty="0" err="1"/>
              <a:t>less</a:t>
            </a:r>
            <a:r>
              <a:rPr lang="it-IT" dirty="0"/>
              <a:t> </a:t>
            </a:r>
            <a:r>
              <a:rPr lang="it-IT" dirty="0" err="1"/>
              <a:t>favourable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relating</a:t>
            </a:r>
            <a:r>
              <a:rPr lang="it-IT" dirty="0"/>
              <a:t> to </a:t>
            </a:r>
            <a:r>
              <a:rPr lang="it-IT" dirty="0" err="1"/>
              <a:t>similar</a:t>
            </a:r>
            <a:r>
              <a:rPr lang="it-IT" dirty="0"/>
              <a:t> </a:t>
            </a:r>
            <a:r>
              <a:rPr lang="it-IT" dirty="0" err="1"/>
              <a:t>actions</a:t>
            </a:r>
            <a:r>
              <a:rPr lang="it-IT" dirty="0"/>
              <a:t> of a </a:t>
            </a:r>
            <a:r>
              <a:rPr lang="it-IT" dirty="0" err="1"/>
              <a:t>domestic</a:t>
            </a:r>
            <a:r>
              <a:rPr lang="it-IT" dirty="0"/>
              <a:t> nature. </a:t>
            </a:r>
            <a:r>
              <a:rPr lang="it-IT" dirty="0" err="1"/>
              <a:t>Prohibition</a:t>
            </a:r>
            <a:r>
              <a:rPr lang="it-IT" dirty="0"/>
              <a:t> of </a:t>
            </a:r>
            <a:r>
              <a:rPr lang="it-IT" dirty="0" err="1"/>
              <a:t>discrimination</a:t>
            </a:r>
            <a:r>
              <a:rPr lang="it-IT" dirty="0"/>
              <a:t>: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applying</a:t>
            </a:r>
            <a:r>
              <a:rPr lang="it-IT" dirty="0"/>
              <a:t> </a:t>
            </a:r>
            <a:r>
              <a:rPr lang="it-IT" dirty="0" err="1"/>
              <a:t>European</a:t>
            </a:r>
            <a:r>
              <a:rPr lang="it-IT" dirty="0"/>
              <a:t> law,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 must </a:t>
            </a:r>
            <a:r>
              <a:rPr lang="it-IT" dirty="0" err="1"/>
              <a:t>act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were</a:t>
            </a:r>
            <a:r>
              <a:rPr lang="it-IT" dirty="0"/>
              <a:t> </a:t>
            </a:r>
            <a:r>
              <a:rPr lang="it-IT" dirty="0" err="1"/>
              <a:t>applying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law.</a:t>
            </a:r>
          </a:p>
        </p:txBody>
      </p:sp>
    </p:spTree>
    <p:extLst>
      <p:ext uri="{BB962C8B-B14F-4D97-AF65-F5344CB8AC3E}">
        <p14:creationId xmlns:p14="http://schemas.microsoft.com/office/powerpoint/2010/main" val="2265777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effectiveness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National </a:t>
            </a:r>
            <a:r>
              <a:rPr lang="it-IT" dirty="0" err="1"/>
              <a:t>laws</a:t>
            </a:r>
            <a:r>
              <a:rPr lang="it-IT" dirty="0"/>
              <a:t> and </a:t>
            </a:r>
            <a:r>
              <a:rPr lang="it-IT" dirty="0" err="1"/>
              <a:t>procedures</a:t>
            </a:r>
            <a:r>
              <a:rPr lang="it-IT" dirty="0"/>
              <a:t> must </a:t>
            </a:r>
            <a:r>
              <a:rPr lang="it-IT" dirty="0" err="1"/>
              <a:t>not</a:t>
            </a:r>
            <a:r>
              <a:rPr lang="it-IT" dirty="0"/>
              <a:t> render </a:t>
            </a:r>
            <a:r>
              <a:rPr lang="it-IT" dirty="0" err="1"/>
              <a:t>impossible</a:t>
            </a:r>
            <a:r>
              <a:rPr lang="it-IT" dirty="0"/>
              <a:t> or </a:t>
            </a:r>
            <a:r>
              <a:rPr lang="it-IT" dirty="0" err="1"/>
              <a:t>excessively</a:t>
            </a:r>
            <a:r>
              <a:rPr lang="it-IT" dirty="0"/>
              <a:t> </a:t>
            </a:r>
            <a:r>
              <a:rPr lang="it-IT" dirty="0" err="1"/>
              <a:t>difficult</a:t>
            </a:r>
            <a:r>
              <a:rPr lang="it-IT" dirty="0"/>
              <a:t> the </a:t>
            </a:r>
            <a:r>
              <a:rPr lang="it-IT" dirty="0" err="1"/>
              <a:t>exercise</a:t>
            </a:r>
            <a:r>
              <a:rPr lang="it-IT" dirty="0"/>
              <a:t> of </a:t>
            </a:r>
            <a:r>
              <a:rPr lang="it-IT" dirty="0" err="1"/>
              <a:t>rights</a:t>
            </a:r>
            <a:r>
              <a:rPr lang="it-IT" dirty="0"/>
              <a:t> </a:t>
            </a:r>
            <a:r>
              <a:rPr lang="it-IT" dirty="0" err="1"/>
              <a:t>conferred</a:t>
            </a:r>
            <a:r>
              <a:rPr lang="it-IT" dirty="0"/>
              <a:t> by </a:t>
            </a:r>
            <a:r>
              <a:rPr lang="it-IT" dirty="0" err="1"/>
              <a:t>European</a:t>
            </a:r>
            <a:r>
              <a:rPr lang="it-IT" dirty="0"/>
              <a:t> law. </a:t>
            </a:r>
          </a:p>
        </p:txBody>
      </p:sp>
    </p:spTree>
    <p:extLst>
      <p:ext uri="{BB962C8B-B14F-4D97-AF65-F5344CB8AC3E}">
        <p14:creationId xmlns:p14="http://schemas.microsoft.com/office/powerpoint/2010/main" val="3612305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State </a:t>
            </a:r>
            <a:r>
              <a:rPr lang="it-IT" dirty="0" err="1"/>
              <a:t>liability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remedy</a:t>
            </a:r>
            <a:r>
              <a:rPr lang="it-IT" dirty="0"/>
              <a:t> for </a:t>
            </a:r>
            <a:r>
              <a:rPr lang="it-IT" dirty="0" err="1"/>
              <a:t>breaches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law by </a:t>
            </a:r>
            <a:r>
              <a:rPr lang="it-IT" dirty="0" err="1"/>
              <a:t>States</a:t>
            </a:r>
            <a:r>
              <a:rPr lang="it-IT" dirty="0"/>
              <a:t>. </a:t>
            </a:r>
          </a:p>
          <a:p>
            <a:r>
              <a:rPr lang="it-IT" dirty="0" err="1"/>
              <a:t>Francovich</a:t>
            </a:r>
            <a:r>
              <a:rPr lang="it-IT" dirty="0"/>
              <a:t> </a:t>
            </a:r>
            <a:r>
              <a:rPr lang="it-IT" dirty="0" err="1"/>
              <a:t>doctrine</a:t>
            </a:r>
            <a:r>
              <a:rPr lang="it-IT" dirty="0"/>
              <a:t>: «the </a:t>
            </a:r>
            <a:r>
              <a:rPr lang="it-IT" dirty="0" err="1"/>
              <a:t>principle</a:t>
            </a:r>
            <a:r>
              <a:rPr lang="it-IT" dirty="0"/>
              <a:t> </a:t>
            </a:r>
            <a:r>
              <a:rPr lang="it-IT" dirty="0" err="1"/>
              <a:t>whereby</a:t>
            </a:r>
            <a:r>
              <a:rPr lang="it-IT" dirty="0"/>
              <a:t> a State must be </a:t>
            </a:r>
            <a:r>
              <a:rPr lang="it-IT" dirty="0" err="1"/>
              <a:t>liable</a:t>
            </a:r>
            <a:r>
              <a:rPr lang="it-IT" dirty="0"/>
              <a:t> for </a:t>
            </a:r>
            <a:r>
              <a:rPr lang="it-IT" dirty="0" err="1"/>
              <a:t>loss</a:t>
            </a:r>
            <a:r>
              <a:rPr lang="it-IT" dirty="0"/>
              <a:t> and </a:t>
            </a:r>
            <a:r>
              <a:rPr lang="it-IT" dirty="0" err="1"/>
              <a:t>damage</a:t>
            </a:r>
            <a:r>
              <a:rPr lang="it-IT" dirty="0"/>
              <a:t> </a:t>
            </a:r>
            <a:r>
              <a:rPr lang="it-IT" dirty="0" err="1"/>
              <a:t>caused</a:t>
            </a:r>
            <a:r>
              <a:rPr lang="it-IT" dirty="0"/>
              <a:t> to </a:t>
            </a:r>
            <a:r>
              <a:rPr lang="it-IT" dirty="0" err="1"/>
              <a:t>individuals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result</a:t>
            </a:r>
            <a:r>
              <a:rPr lang="it-IT" dirty="0"/>
              <a:t> of </a:t>
            </a:r>
            <a:r>
              <a:rPr lang="it-IT" dirty="0" err="1"/>
              <a:t>breaches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law for </a:t>
            </a:r>
            <a:r>
              <a:rPr lang="it-IT" dirty="0" err="1"/>
              <a:t>which</a:t>
            </a:r>
            <a:r>
              <a:rPr lang="it-IT" dirty="0"/>
              <a:t> the State can be </a:t>
            </a:r>
            <a:r>
              <a:rPr lang="it-IT" dirty="0" err="1"/>
              <a:t>held</a:t>
            </a:r>
            <a:r>
              <a:rPr lang="it-IT" dirty="0"/>
              <a:t> </a:t>
            </a:r>
            <a:r>
              <a:rPr lang="it-IT" dirty="0" err="1"/>
              <a:t>responsible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inherent</a:t>
            </a:r>
            <a:r>
              <a:rPr lang="it-IT" dirty="0"/>
              <a:t> in the </a:t>
            </a:r>
            <a:r>
              <a:rPr lang="it-IT" dirty="0" err="1"/>
              <a:t>system</a:t>
            </a:r>
            <a:r>
              <a:rPr lang="it-IT" dirty="0"/>
              <a:t> of the </a:t>
            </a:r>
            <a:r>
              <a:rPr lang="it-IT" dirty="0" err="1"/>
              <a:t>Treaty</a:t>
            </a:r>
            <a:r>
              <a:rPr lang="it-IT" dirty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2654399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State </a:t>
            </a:r>
            <a:r>
              <a:rPr lang="it-IT" dirty="0" err="1"/>
              <a:t>liability</a:t>
            </a:r>
            <a:r>
              <a:rPr lang="it-IT" dirty="0"/>
              <a:t>: </a:t>
            </a:r>
            <a:r>
              <a:rPr lang="it-IT" dirty="0" err="1"/>
              <a:t>conditions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The </a:t>
            </a:r>
            <a:r>
              <a:rPr lang="it-IT" dirty="0" err="1"/>
              <a:t>rule</a:t>
            </a:r>
            <a:r>
              <a:rPr lang="it-IT" dirty="0"/>
              <a:t> of law </a:t>
            </a:r>
            <a:r>
              <a:rPr lang="it-IT" dirty="0" err="1"/>
              <a:t>infringed</a:t>
            </a:r>
            <a:r>
              <a:rPr lang="it-IT" dirty="0"/>
              <a:t> by the State must be </a:t>
            </a:r>
            <a:r>
              <a:rPr lang="it-IT" dirty="0" err="1"/>
              <a:t>intended</a:t>
            </a:r>
            <a:r>
              <a:rPr lang="it-IT" dirty="0"/>
              <a:t> to </a:t>
            </a:r>
            <a:r>
              <a:rPr lang="it-IT" dirty="0" err="1"/>
              <a:t>confer</a:t>
            </a:r>
            <a:r>
              <a:rPr lang="it-IT" dirty="0"/>
              <a:t> </a:t>
            </a:r>
            <a:r>
              <a:rPr lang="it-IT" dirty="0" err="1"/>
              <a:t>rights</a:t>
            </a:r>
            <a:r>
              <a:rPr lang="it-IT" dirty="0"/>
              <a:t> on </a:t>
            </a:r>
            <a:r>
              <a:rPr lang="it-IT" dirty="0" err="1"/>
              <a:t>individuals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The </a:t>
            </a:r>
            <a:r>
              <a:rPr lang="it-IT" dirty="0" err="1"/>
              <a:t>breach</a:t>
            </a:r>
            <a:r>
              <a:rPr lang="it-IT" dirty="0"/>
              <a:t> must be </a:t>
            </a:r>
            <a:r>
              <a:rPr lang="it-IT" dirty="0" err="1"/>
              <a:t>sufficiently</a:t>
            </a:r>
            <a:r>
              <a:rPr lang="it-IT" dirty="0"/>
              <a:t> </a:t>
            </a:r>
            <a:r>
              <a:rPr lang="it-IT" dirty="0" err="1"/>
              <a:t>serious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 err="1"/>
              <a:t>There</a:t>
            </a:r>
            <a:r>
              <a:rPr lang="it-IT" dirty="0"/>
              <a:t> must be a </a:t>
            </a:r>
            <a:r>
              <a:rPr lang="it-IT" dirty="0" err="1"/>
              <a:t>direct</a:t>
            </a:r>
            <a:r>
              <a:rPr lang="it-IT" dirty="0"/>
              <a:t> </a:t>
            </a:r>
            <a:r>
              <a:rPr lang="it-IT" dirty="0" err="1"/>
              <a:t>causal</a:t>
            </a:r>
            <a:r>
              <a:rPr lang="it-IT" dirty="0"/>
              <a:t> link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breach</a:t>
            </a:r>
            <a:r>
              <a:rPr lang="it-IT" dirty="0"/>
              <a:t> of the </a:t>
            </a:r>
            <a:r>
              <a:rPr lang="it-IT" dirty="0" err="1"/>
              <a:t>obligation</a:t>
            </a:r>
            <a:r>
              <a:rPr lang="it-IT" dirty="0"/>
              <a:t> </a:t>
            </a:r>
            <a:r>
              <a:rPr lang="it-IT" dirty="0" err="1"/>
              <a:t>resting</a:t>
            </a:r>
            <a:r>
              <a:rPr lang="it-IT" dirty="0"/>
              <a:t> on the State and the </a:t>
            </a:r>
            <a:r>
              <a:rPr lang="it-IT" dirty="0" err="1"/>
              <a:t>damage</a:t>
            </a:r>
            <a:r>
              <a:rPr lang="it-IT" dirty="0"/>
              <a:t> </a:t>
            </a:r>
            <a:r>
              <a:rPr lang="it-IT" dirty="0" err="1"/>
              <a:t>sustained</a:t>
            </a:r>
            <a:r>
              <a:rPr lang="it-IT" dirty="0"/>
              <a:t> by the </a:t>
            </a:r>
            <a:r>
              <a:rPr lang="it-IT" dirty="0" err="1"/>
              <a:t>injured</a:t>
            </a:r>
            <a:r>
              <a:rPr lang="it-IT" dirty="0"/>
              <a:t> parties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conditions</a:t>
            </a:r>
            <a:r>
              <a:rPr lang="it-IT" dirty="0"/>
              <a:t> are </a:t>
            </a:r>
            <a:r>
              <a:rPr lang="it-IT" dirty="0" err="1"/>
              <a:t>fulfilled</a:t>
            </a:r>
            <a:r>
              <a:rPr lang="it-IT" dirty="0"/>
              <a:t>, </a:t>
            </a:r>
            <a:r>
              <a:rPr lang="it-IT" dirty="0" err="1"/>
              <a:t>European</a:t>
            </a:r>
            <a:r>
              <a:rPr lang="it-IT" dirty="0"/>
              <a:t> law </a:t>
            </a:r>
            <a:r>
              <a:rPr lang="it-IT" dirty="0" err="1"/>
              <a:t>confers</a:t>
            </a:r>
            <a:r>
              <a:rPr lang="it-IT" dirty="0"/>
              <a:t> a right to </a:t>
            </a:r>
            <a:r>
              <a:rPr lang="it-IT" dirty="0" err="1"/>
              <a:t>reparation</a:t>
            </a:r>
            <a:r>
              <a:rPr lang="it-IT" dirty="0"/>
              <a:t> (</a:t>
            </a:r>
            <a:r>
              <a:rPr lang="it-IT" dirty="0" err="1"/>
              <a:t>action</a:t>
            </a:r>
            <a:r>
              <a:rPr lang="it-IT" dirty="0"/>
              <a:t> for </a:t>
            </a:r>
            <a:r>
              <a:rPr lang="it-IT" dirty="0" err="1"/>
              <a:t>damage</a:t>
            </a:r>
            <a:r>
              <a:rPr lang="it-IT" dirty="0"/>
              <a:t> in front of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34359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Preliminary </a:t>
            </a:r>
            <a:r>
              <a:rPr lang="it-IT" dirty="0" err="1"/>
              <a:t>rulings</a:t>
            </a:r>
            <a:r>
              <a:rPr lang="it-IT" dirty="0"/>
              <a:t> – </a:t>
            </a:r>
            <a:r>
              <a:rPr lang="it-IT" dirty="0" err="1"/>
              <a:t>article</a:t>
            </a:r>
            <a:r>
              <a:rPr lang="it-IT" dirty="0"/>
              <a:t> 267 TFEU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procedure by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,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encounter</a:t>
            </a:r>
            <a:r>
              <a:rPr lang="it-IT" dirty="0"/>
              <a:t> </a:t>
            </a:r>
            <a:r>
              <a:rPr lang="it-IT" dirty="0" err="1"/>
              <a:t>problems</a:t>
            </a:r>
            <a:r>
              <a:rPr lang="it-IT" dirty="0"/>
              <a:t> in the </a:t>
            </a:r>
            <a:r>
              <a:rPr lang="it-IT" dirty="0" err="1"/>
              <a:t>application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law, can </a:t>
            </a:r>
            <a:r>
              <a:rPr lang="it-IT" dirty="0" err="1"/>
              <a:t>refer</a:t>
            </a:r>
            <a:r>
              <a:rPr lang="it-IT" dirty="0"/>
              <a:t> «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questions</a:t>
            </a:r>
            <a:r>
              <a:rPr lang="it-IT" dirty="0"/>
              <a:t>» to the ECJ. </a:t>
            </a:r>
          </a:p>
          <a:p>
            <a:r>
              <a:rPr lang="it-IT" dirty="0" err="1"/>
              <a:t>This</a:t>
            </a:r>
            <a:r>
              <a:rPr lang="it-IT" dirty="0"/>
              <a:t> procedure of 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ruling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cornerstone</a:t>
            </a:r>
            <a:r>
              <a:rPr lang="it-IT" dirty="0"/>
              <a:t> of the </a:t>
            </a:r>
            <a:r>
              <a:rPr lang="it-IT" dirty="0" err="1"/>
              <a:t>Union’s</a:t>
            </a:r>
            <a:r>
              <a:rPr lang="it-IT" dirty="0"/>
              <a:t> </a:t>
            </a:r>
            <a:r>
              <a:rPr lang="it-IT" dirty="0" err="1"/>
              <a:t>judicial</a:t>
            </a:r>
            <a:r>
              <a:rPr lang="it-IT" dirty="0"/>
              <a:t> </a:t>
            </a:r>
            <a:r>
              <a:rPr lang="it-IT" dirty="0" err="1"/>
              <a:t>federalism</a:t>
            </a:r>
            <a:r>
              <a:rPr lang="it-IT" dirty="0"/>
              <a:t> (cooperative </a:t>
            </a:r>
            <a:r>
              <a:rPr lang="it-IT" dirty="0" err="1"/>
              <a:t>federalism</a:t>
            </a:r>
            <a:r>
              <a:rPr lang="it-IT" dirty="0"/>
              <a:t>, </a:t>
            </a:r>
            <a:r>
              <a:rPr lang="it-IT" dirty="0" err="1"/>
              <a:t>based</a:t>
            </a:r>
            <a:r>
              <a:rPr lang="it-IT" dirty="0"/>
              <a:t> on the </a:t>
            </a:r>
            <a:r>
              <a:rPr lang="it-IT" dirty="0" err="1"/>
              <a:t>cooperation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European</a:t>
            </a:r>
            <a:r>
              <a:rPr lang="it-IT" dirty="0"/>
              <a:t> court and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 in the </a:t>
            </a:r>
            <a:r>
              <a:rPr lang="it-IT" dirty="0" err="1"/>
              <a:t>adjudication</a:t>
            </a:r>
            <a:r>
              <a:rPr lang="it-IT" dirty="0"/>
              <a:t> of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involve </a:t>
            </a:r>
            <a:r>
              <a:rPr lang="it-IT" dirty="0" err="1"/>
              <a:t>European</a:t>
            </a:r>
            <a:r>
              <a:rPr lang="it-IT" dirty="0"/>
              <a:t> law).</a:t>
            </a:r>
          </a:p>
        </p:txBody>
      </p:sp>
    </p:spTree>
    <p:extLst>
      <p:ext uri="{BB962C8B-B14F-4D97-AF65-F5344CB8AC3E}">
        <p14:creationId xmlns:p14="http://schemas.microsoft.com/office/powerpoint/2010/main" val="16978953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902</Words>
  <Application>Microsoft Office PowerPoint</Application>
  <PresentationFormat>Widescreen</PresentationFormat>
  <Paragraphs>71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di Office</vt:lpstr>
      <vt:lpstr>National remedies and national actions</vt:lpstr>
      <vt:lpstr>National Courts as European Courts</vt:lpstr>
      <vt:lpstr>National procedural authonomy</vt:lpstr>
      <vt:lpstr>Obligations for national courts</vt:lpstr>
      <vt:lpstr>Principle of equivalence</vt:lpstr>
      <vt:lpstr>Principle of effectiveness</vt:lpstr>
      <vt:lpstr>State liability</vt:lpstr>
      <vt:lpstr>State liability: conditions</vt:lpstr>
      <vt:lpstr>Preliminary rulings – article 267 TFEU</vt:lpstr>
      <vt:lpstr>Jurisdiction of the Court</vt:lpstr>
      <vt:lpstr>Legal nature of preliminary rulings</vt:lpstr>
      <vt:lpstr>National courts and tribunals</vt:lpstr>
      <vt:lpstr>Questions </vt:lpstr>
      <vt:lpstr>Obligation of preliminary reference – art. 267, par. 3</vt:lpstr>
      <vt:lpstr>Limit to the obligation to refer preliminary questions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remedies and national actions</dc:title>
  <dc:creator>Alessandra Mignolli</dc:creator>
  <cp:lastModifiedBy>Alessandra</cp:lastModifiedBy>
  <cp:revision>19</cp:revision>
  <dcterms:created xsi:type="dcterms:W3CDTF">2016-11-02T10:59:46Z</dcterms:created>
  <dcterms:modified xsi:type="dcterms:W3CDTF">2020-11-16T08:03:50Z</dcterms:modified>
</cp:coreProperties>
</file>