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698" r:id="rId2"/>
    <p:sldId id="267" r:id="rId3"/>
    <p:sldId id="718" r:id="rId4"/>
    <p:sldId id="694" r:id="rId5"/>
    <p:sldId id="701" r:id="rId6"/>
    <p:sldId id="359" r:id="rId7"/>
    <p:sldId id="703" r:id="rId8"/>
    <p:sldId id="315" r:id="rId9"/>
    <p:sldId id="695" r:id="rId10"/>
    <p:sldId id="361" r:id="rId11"/>
    <p:sldId id="360" r:id="rId12"/>
    <p:sldId id="704" r:id="rId13"/>
    <p:sldId id="292" r:id="rId14"/>
    <p:sldId id="287" r:id="rId15"/>
    <p:sldId id="273" r:id="rId16"/>
    <p:sldId id="278" r:id="rId17"/>
    <p:sldId id="387" r:id="rId18"/>
    <p:sldId id="390" r:id="rId19"/>
    <p:sldId id="396" r:id="rId20"/>
    <p:sldId id="393" r:id="rId21"/>
    <p:sldId id="395" r:id="rId22"/>
    <p:sldId id="398" r:id="rId2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369" autoAdjust="0"/>
    <p:restoredTop sz="83512" autoAdjust="0"/>
  </p:normalViewPr>
  <p:slideViewPr>
    <p:cSldViewPr>
      <p:cViewPr varScale="1">
        <p:scale>
          <a:sx n="88" d="100"/>
          <a:sy n="88" d="100"/>
        </p:scale>
        <p:origin x="1264" y="192"/>
      </p:cViewPr>
      <p:guideLst>
        <p:guide orient="horz" pos="2160"/>
        <p:guide pos="2880"/>
      </p:guideLst>
    </p:cSldViewPr>
  </p:slideViewPr>
  <p:outlineViewPr>
    <p:cViewPr>
      <p:scale>
        <a:sx n="33" d="100"/>
        <a:sy n="33" d="100"/>
      </p:scale>
      <p:origin x="48" y="9686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107AFA-64DF-40BF-A7FA-361186C7C399}" type="datetimeFigureOut">
              <a:rPr lang="it-IT" smtClean="0"/>
              <a:pPr/>
              <a:t>01/12/22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E12A0B-E360-4C5F-BB34-58BB3D8C7BA6}" type="slidenum">
              <a:rPr lang="it-IT" smtClean="0"/>
              <a:pPr/>
              <a:t>‹N›</a:t>
            </a:fld>
            <a:endParaRPr lang="it-IT"/>
          </a:p>
        </p:txBody>
      </p:sp>
    </p:spTree>
    <p:extLst>
      <p:ext uri="{BB962C8B-B14F-4D97-AF65-F5344CB8AC3E}">
        <p14:creationId xmlns:p14="http://schemas.microsoft.com/office/powerpoint/2010/main" val="464229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egnaposto immagine diapositiva 1"/>
          <p:cNvSpPr>
            <a:spLocks noGrp="1" noRot="1" noChangeAspect="1" noTextEdit="1"/>
          </p:cNvSpPr>
          <p:nvPr>
            <p:ph type="sldImg"/>
          </p:nvPr>
        </p:nvSpPr>
        <p:spPr/>
      </p:sp>
      <p:sp>
        <p:nvSpPr>
          <p:cNvPr id="9218"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lang="x-none" altLang="x-none">
              <a:ea typeface="ＭＳ Ｐゴシック" charset="-128"/>
            </a:endParaRPr>
          </a:p>
        </p:txBody>
      </p:sp>
    </p:spTree>
    <p:extLst>
      <p:ext uri="{BB962C8B-B14F-4D97-AF65-F5344CB8AC3E}">
        <p14:creationId xmlns:p14="http://schemas.microsoft.com/office/powerpoint/2010/main" val="709612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egnaposto immagine diapositiva 1"/>
          <p:cNvSpPr>
            <a:spLocks noGrp="1" noRot="1" noChangeAspect="1"/>
          </p:cNvSpPr>
          <p:nvPr>
            <p:ph type="sldImg"/>
          </p:nvPr>
        </p:nvSpPr>
        <p:spPr>
          <a:ln/>
        </p:spPr>
      </p:sp>
      <p:sp>
        <p:nvSpPr>
          <p:cNvPr id="76802" name="Segnaposto note 2"/>
          <p:cNvSpPr>
            <a:spLocks noGrp="1"/>
          </p:cNvSpPr>
          <p:nvPr>
            <p:ph type="body" idx="1"/>
          </p:nvPr>
        </p:nvSpPr>
        <p:spPr>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spcBef>
                <a:spcPct val="0"/>
              </a:spcBef>
            </a:pPr>
            <a:r>
              <a:rPr lang="it-IT">
                <a:latin typeface="Goudy Old Style" charset="0"/>
              </a:rPr>
              <a:t>Andando più in </a:t>
            </a:r>
            <a:r>
              <a:rPr lang="ja-JP" altLang="it-IT">
                <a:latin typeface="Goudy Old Style" charset="0"/>
              </a:rPr>
              <a:t>“</a:t>
            </a:r>
            <a:r>
              <a:rPr lang="it-IT" altLang="ja-JP">
                <a:latin typeface="Goudy Old Style" charset="0"/>
              </a:rPr>
              <a:t>dettaglio</a:t>
            </a:r>
            <a:r>
              <a:rPr lang="ja-JP" altLang="it-IT">
                <a:latin typeface="Goudy Old Style" charset="0"/>
              </a:rPr>
              <a:t>”</a:t>
            </a:r>
            <a:r>
              <a:rPr lang="it-IT" altLang="ja-JP">
                <a:latin typeface="Goudy Old Style" charset="0"/>
              </a:rPr>
              <a:t> sulle pratiche, possiamo vedere anche come la loro organizzazione conduca a opportunità di partecipazione diverse</a:t>
            </a:r>
          </a:p>
          <a:p>
            <a:pPr eaLnBrk="1" hangingPunct="1">
              <a:spcBef>
                <a:spcPct val="0"/>
              </a:spcBef>
            </a:pPr>
            <a:endParaRPr lang="it-IT">
              <a:latin typeface="Calibri" charset="0"/>
            </a:endParaRPr>
          </a:p>
        </p:txBody>
      </p:sp>
      <p:sp>
        <p:nvSpPr>
          <p:cNvPr id="76803" name="Segnaposto numero diapositiva 3"/>
          <p:cNvSpPr>
            <a:spLocks noGrp="1"/>
          </p:cNvSpPr>
          <p:nvPr>
            <p:ph type="sldNum" sz="quarter" idx="5"/>
          </p:nvPr>
        </p:nvSpPr>
        <p:spPr>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tabLst>
                <a:tab pos="723900" algn="l"/>
                <a:tab pos="1447800" algn="l"/>
                <a:tab pos="2171700" algn="l"/>
                <a:tab pos="2895600" algn="l"/>
                <a:tab pos="3619500" algn="l"/>
              </a:tabLst>
              <a:defRPr sz="2400">
                <a:solidFill>
                  <a:schemeClr val="tx1"/>
                </a:solidFill>
                <a:latin typeface="Times" charset="0"/>
                <a:ea typeface="ＭＳ Ｐゴシック" charset="0"/>
                <a:cs typeface="ＭＳ Ｐゴシック" charset="0"/>
              </a:defRPr>
            </a:lvl1pPr>
            <a:lvl2pPr marL="742950" indent="-285750">
              <a:tabLst>
                <a:tab pos="723900" algn="l"/>
                <a:tab pos="1447800" algn="l"/>
                <a:tab pos="2171700" algn="l"/>
                <a:tab pos="2895600" algn="l"/>
                <a:tab pos="3619500" algn="l"/>
              </a:tabLst>
              <a:defRPr sz="2400">
                <a:solidFill>
                  <a:schemeClr val="tx1"/>
                </a:solidFill>
                <a:latin typeface="Times" charset="0"/>
                <a:ea typeface="ＭＳ Ｐゴシック" charset="0"/>
              </a:defRPr>
            </a:lvl2pPr>
            <a:lvl3pPr marL="1143000" indent="-228600">
              <a:tabLst>
                <a:tab pos="723900" algn="l"/>
                <a:tab pos="1447800" algn="l"/>
                <a:tab pos="2171700" algn="l"/>
                <a:tab pos="2895600" algn="l"/>
                <a:tab pos="3619500" algn="l"/>
              </a:tabLst>
              <a:defRPr sz="2400">
                <a:solidFill>
                  <a:schemeClr val="tx1"/>
                </a:solidFill>
                <a:latin typeface="Times" charset="0"/>
                <a:ea typeface="ＭＳ Ｐゴシック" charset="0"/>
              </a:defRPr>
            </a:lvl3pPr>
            <a:lvl4pPr marL="1600200" indent="-228600">
              <a:tabLst>
                <a:tab pos="723900" algn="l"/>
                <a:tab pos="1447800" algn="l"/>
                <a:tab pos="2171700" algn="l"/>
                <a:tab pos="2895600" algn="l"/>
                <a:tab pos="3619500" algn="l"/>
              </a:tabLst>
              <a:defRPr sz="2400">
                <a:solidFill>
                  <a:schemeClr val="tx1"/>
                </a:solidFill>
                <a:latin typeface="Times" charset="0"/>
                <a:ea typeface="ＭＳ Ｐゴシック" charset="0"/>
              </a:defRPr>
            </a:lvl4pPr>
            <a:lvl5pPr marL="2057400" indent="-228600">
              <a:tabLst>
                <a:tab pos="723900" algn="l"/>
                <a:tab pos="1447800" algn="l"/>
                <a:tab pos="2171700" algn="l"/>
                <a:tab pos="2895600" algn="l"/>
                <a:tab pos="36195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charset="0"/>
                <a:ea typeface="ＭＳ Ｐゴシック" charset="0"/>
              </a:defRPr>
            </a:lvl9pPr>
          </a:lstStyle>
          <a:p>
            <a:pPr eaLnBrk="1" hangingPunct="1"/>
            <a:fld id="{4EB74417-42A0-D346-85AE-EA2192F2A127}" type="slidenum">
              <a:rPr lang="it-IT" sz="1200">
                <a:solidFill>
                  <a:srgbClr val="000000"/>
                </a:solidFill>
                <a:latin typeface="Calibri" charset="0"/>
              </a:rPr>
              <a:pPr eaLnBrk="1" hangingPunct="1"/>
              <a:t>6</a:t>
            </a:fld>
            <a:endParaRPr lang="it-IT" sz="1200">
              <a:solidFill>
                <a:srgbClr val="000000"/>
              </a:solidFill>
              <a:latin typeface="Calibri" charset="0"/>
            </a:endParaRPr>
          </a:p>
        </p:txBody>
      </p:sp>
    </p:spTree>
    <p:extLst>
      <p:ext uri="{BB962C8B-B14F-4D97-AF65-F5344CB8AC3E}">
        <p14:creationId xmlns:p14="http://schemas.microsoft.com/office/powerpoint/2010/main" val="2024939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egnaposto immagine diapositiva 1"/>
          <p:cNvSpPr>
            <a:spLocks noGrp="1" noRot="1" noChangeAspect="1"/>
          </p:cNvSpPr>
          <p:nvPr>
            <p:ph type="sldImg"/>
          </p:nvPr>
        </p:nvSpPr>
        <p:spPr>
          <a:ln/>
        </p:spPr>
      </p:sp>
      <p:sp>
        <p:nvSpPr>
          <p:cNvPr id="61442" name="Segnaposto note 2"/>
          <p:cNvSpPr>
            <a:spLocks noGrp="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spcBef>
                <a:spcPct val="0"/>
              </a:spcBef>
            </a:pPr>
            <a:endParaRPr lang="it-IT">
              <a:latin typeface="Calibri" charset="0"/>
            </a:endParaRPr>
          </a:p>
        </p:txBody>
      </p:sp>
      <p:sp>
        <p:nvSpPr>
          <p:cNvPr id="61443" name="Segnaposto numero diapositiva 3"/>
          <p:cNvSpPr>
            <a:spLocks noGrp="1"/>
          </p:cNvSpPr>
          <p:nvPr>
            <p:ph type="sldNum" sz="quarter" idx="5"/>
          </p:nvPr>
        </p:nvSpPr>
        <p:spPr>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tabLst>
                <a:tab pos="723900" algn="l"/>
                <a:tab pos="1447800" algn="l"/>
                <a:tab pos="2171700" algn="l"/>
                <a:tab pos="2895600" algn="l"/>
                <a:tab pos="3619500" algn="l"/>
              </a:tabLst>
              <a:defRPr sz="2400">
                <a:solidFill>
                  <a:schemeClr val="tx1"/>
                </a:solidFill>
                <a:latin typeface="Times" charset="0"/>
                <a:ea typeface="ＭＳ Ｐゴシック" charset="0"/>
                <a:cs typeface="ＭＳ Ｐゴシック" charset="0"/>
              </a:defRPr>
            </a:lvl1pPr>
            <a:lvl2pPr marL="742950" indent="-285750">
              <a:tabLst>
                <a:tab pos="723900" algn="l"/>
                <a:tab pos="1447800" algn="l"/>
                <a:tab pos="2171700" algn="l"/>
                <a:tab pos="2895600" algn="l"/>
                <a:tab pos="3619500" algn="l"/>
              </a:tabLst>
              <a:defRPr sz="2400">
                <a:solidFill>
                  <a:schemeClr val="tx1"/>
                </a:solidFill>
                <a:latin typeface="Times" charset="0"/>
                <a:ea typeface="ＭＳ Ｐゴシック" charset="0"/>
              </a:defRPr>
            </a:lvl2pPr>
            <a:lvl3pPr marL="1143000" indent="-228600">
              <a:tabLst>
                <a:tab pos="723900" algn="l"/>
                <a:tab pos="1447800" algn="l"/>
                <a:tab pos="2171700" algn="l"/>
                <a:tab pos="2895600" algn="l"/>
                <a:tab pos="3619500" algn="l"/>
              </a:tabLst>
              <a:defRPr sz="2400">
                <a:solidFill>
                  <a:schemeClr val="tx1"/>
                </a:solidFill>
                <a:latin typeface="Times" charset="0"/>
                <a:ea typeface="ＭＳ Ｐゴシック" charset="0"/>
              </a:defRPr>
            </a:lvl3pPr>
            <a:lvl4pPr marL="1600200" indent="-228600">
              <a:tabLst>
                <a:tab pos="723900" algn="l"/>
                <a:tab pos="1447800" algn="l"/>
                <a:tab pos="2171700" algn="l"/>
                <a:tab pos="2895600" algn="l"/>
                <a:tab pos="3619500" algn="l"/>
              </a:tabLst>
              <a:defRPr sz="2400">
                <a:solidFill>
                  <a:schemeClr val="tx1"/>
                </a:solidFill>
                <a:latin typeface="Times" charset="0"/>
                <a:ea typeface="ＭＳ Ｐゴシック" charset="0"/>
              </a:defRPr>
            </a:lvl4pPr>
            <a:lvl5pPr marL="2057400" indent="-228600">
              <a:tabLst>
                <a:tab pos="723900" algn="l"/>
                <a:tab pos="1447800" algn="l"/>
                <a:tab pos="2171700" algn="l"/>
                <a:tab pos="2895600" algn="l"/>
                <a:tab pos="36195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charset="0"/>
                <a:ea typeface="ＭＳ Ｐゴシック" charset="0"/>
              </a:defRPr>
            </a:lvl9pPr>
          </a:lstStyle>
          <a:p>
            <a:pPr eaLnBrk="1" hangingPunct="1"/>
            <a:fld id="{6230652E-7010-9A4E-8D93-6A895989ADBC}" type="slidenum">
              <a:rPr lang="it-IT" sz="1200">
                <a:solidFill>
                  <a:srgbClr val="000000"/>
                </a:solidFill>
                <a:latin typeface="Calibri" charset="0"/>
              </a:rPr>
              <a:pPr eaLnBrk="1" hangingPunct="1"/>
              <a:t>8</a:t>
            </a:fld>
            <a:endParaRPr lang="it-IT" sz="1200">
              <a:solidFill>
                <a:srgbClr val="000000"/>
              </a:solidFill>
              <a:latin typeface="Calibri" charset="0"/>
            </a:endParaRPr>
          </a:p>
        </p:txBody>
      </p:sp>
    </p:spTree>
    <p:extLst>
      <p:ext uri="{BB962C8B-B14F-4D97-AF65-F5344CB8AC3E}">
        <p14:creationId xmlns:p14="http://schemas.microsoft.com/office/powerpoint/2010/main" val="1103344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presenti </a:t>
            </a:r>
            <a:r>
              <a:rPr lang="it-IT" i="1" dirty="0" err="1"/>
              <a:t>sociable</a:t>
            </a:r>
            <a:r>
              <a:rPr lang="it-IT" i="1" dirty="0"/>
              <a:t> talk </a:t>
            </a:r>
            <a:r>
              <a:rPr lang="it-IT" dirty="0"/>
              <a:t>(conversazioni  centrate sul piacere di parlare, e non solo st</a:t>
            </a:r>
            <a:r>
              <a:rPr lang="it-IT" i="1" dirty="0"/>
              <a:t>rumentali </a:t>
            </a:r>
            <a:r>
              <a:rPr lang="it-IT" dirty="0"/>
              <a:t>a raggiungere un obiettivo) e </a:t>
            </a:r>
            <a:r>
              <a:rPr lang="it-IT" i="1" dirty="0" err="1"/>
              <a:t>socializing</a:t>
            </a:r>
            <a:r>
              <a:rPr lang="it-IT" i="1" dirty="0"/>
              <a:t> talk </a:t>
            </a:r>
            <a:r>
              <a:rPr lang="it-IT" dirty="0"/>
              <a:t>(conversazioni utili al raggiungimento di competenze </a:t>
            </a:r>
          </a:p>
        </p:txBody>
      </p:sp>
      <p:sp>
        <p:nvSpPr>
          <p:cNvPr id="4" name="Segnaposto numero diapositiva 3"/>
          <p:cNvSpPr>
            <a:spLocks noGrp="1"/>
          </p:cNvSpPr>
          <p:nvPr>
            <p:ph type="sldNum" sz="quarter" idx="10"/>
          </p:nvPr>
        </p:nvSpPr>
        <p:spPr/>
        <p:txBody>
          <a:bodyPr/>
          <a:lstStyle/>
          <a:p>
            <a:fld id="{1AE12A0B-E360-4C5F-BB34-58BB3D8C7BA6}" type="slidenum">
              <a:rPr lang="it-IT" smtClean="0"/>
              <a:pPr/>
              <a:t>9</a:t>
            </a:fld>
            <a:endParaRPr lang="it-IT"/>
          </a:p>
        </p:txBody>
      </p:sp>
    </p:spTree>
    <p:extLst>
      <p:ext uri="{BB962C8B-B14F-4D97-AF65-F5344CB8AC3E}">
        <p14:creationId xmlns:p14="http://schemas.microsoft.com/office/powerpoint/2010/main" val="928500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RICORDA</a:t>
            </a:r>
            <a:r>
              <a:rPr lang="it-IT" baseline="0"/>
              <a:t> QUI gli indicatori sono_ </a:t>
            </a:r>
          </a:p>
          <a:p>
            <a:r>
              <a:rPr lang="it-IT" sz="1200" b="1" kern="1200">
                <a:solidFill>
                  <a:schemeClr val="tx1"/>
                </a:solidFill>
                <a:effectLst/>
                <a:latin typeface="+mn-lt"/>
                <a:ea typeface="+mn-ea"/>
                <a:cs typeface="+mn-cs"/>
              </a:rPr>
              <a:t>Discorsivo/i: </a:t>
            </a:r>
            <a:endParaRPr lang="it-IT" sz="1200" kern="1200">
              <a:solidFill>
                <a:schemeClr val="tx1"/>
              </a:solidFill>
              <a:effectLst/>
              <a:latin typeface="+mn-lt"/>
              <a:ea typeface="+mn-ea"/>
              <a:cs typeface="+mn-cs"/>
            </a:endParaRPr>
          </a:p>
          <a:p>
            <a:r>
              <a:rPr lang="it-IT" sz="1200" kern="1200">
                <a:solidFill>
                  <a:schemeClr val="tx1"/>
                </a:solidFill>
                <a:effectLst/>
                <a:latin typeface="+mn-lt"/>
                <a:ea typeface="+mn-ea"/>
                <a:cs typeface="+mn-cs"/>
              </a:rPr>
              <a:t>I bambini fanno ipotesi sui nessi tra gli eventi ( come mai…?)</a:t>
            </a:r>
          </a:p>
          <a:p>
            <a:r>
              <a:rPr lang="it-IT" sz="1200" kern="1200">
                <a:solidFill>
                  <a:schemeClr val="tx1"/>
                </a:solidFill>
                <a:effectLst/>
                <a:latin typeface="+mn-lt"/>
                <a:ea typeface="+mn-ea"/>
                <a:cs typeface="+mn-cs"/>
              </a:rPr>
              <a:t>I bambini esplicitano il significato affettivo emotivo di ciò che hanno vissuto.</a:t>
            </a:r>
          </a:p>
          <a:p>
            <a:r>
              <a:rPr lang="it-IT" sz="1200" kern="1200">
                <a:solidFill>
                  <a:schemeClr val="tx1"/>
                </a:solidFill>
                <a:effectLst/>
                <a:latin typeface="+mn-lt"/>
                <a:ea typeface="+mn-ea"/>
                <a:cs typeface="+mn-cs"/>
              </a:rPr>
              <a:t> </a:t>
            </a:r>
          </a:p>
          <a:p>
            <a:r>
              <a:rPr lang="it-IT" sz="1200" b="1" kern="1200">
                <a:solidFill>
                  <a:schemeClr val="tx1"/>
                </a:solidFill>
                <a:effectLst/>
                <a:latin typeface="+mn-lt"/>
                <a:ea typeface="+mn-ea"/>
                <a:cs typeface="+mn-cs"/>
              </a:rPr>
              <a:t>Di azione: </a:t>
            </a:r>
            <a:endParaRPr lang="it-IT" sz="1200" kern="1200">
              <a:solidFill>
                <a:schemeClr val="tx1"/>
              </a:solidFill>
              <a:effectLst/>
              <a:latin typeface="+mn-lt"/>
              <a:ea typeface="+mn-ea"/>
              <a:cs typeface="+mn-cs"/>
            </a:endParaRPr>
          </a:p>
          <a:p>
            <a:r>
              <a:rPr lang="it-IT" sz="1200" kern="1200">
                <a:solidFill>
                  <a:schemeClr val="tx1"/>
                </a:solidFill>
                <a:effectLst/>
                <a:latin typeface="+mn-lt"/>
                <a:ea typeface="+mn-ea"/>
                <a:cs typeface="+mn-cs"/>
              </a:rPr>
              <a:t>I bambini intervengono con l’azione su materiali di diversa natura.</a:t>
            </a:r>
          </a:p>
          <a:p>
            <a:r>
              <a:rPr lang="it-IT" sz="1200" b="1" kern="1200">
                <a:solidFill>
                  <a:schemeClr val="tx1"/>
                </a:solidFill>
                <a:effectLst/>
                <a:latin typeface="+mn-lt"/>
                <a:ea typeface="+mn-ea"/>
                <a:cs typeface="+mn-cs"/>
              </a:rPr>
              <a:t> </a:t>
            </a:r>
            <a:endParaRPr lang="it-IT" sz="1200" kern="1200">
              <a:solidFill>
                <a:schemeClr val="tx1"/>
              </a:solidFill>
              <a:effectLst/>
              <a:latin typeface="+mn-lt"/>
              <a:ea typeface="+mn-ea"/>
              <a:cs typeface="+mn-cs"/>
            </a:endParaRPr>
          </a:p>
          <a:p>
            <a:endParaRPr lang="it-IT"/>
          </a:p>
        </p:txBody>
      </p:sp>
      <p:sp>
        <p:nvSpPr>
          <p:cNvPr id="4" name="Segnaposto numero diapositiva 3"/>
          <p:cNvSpPr>
            <a:spLocks noGrp="1"/>
          </p:cNvSpPr>
          <p:nvPr>
            <p:ph type="sldNum" sz="quarter" idx="10"/>
          </p:nvPr>
        </p:nvSpPr>
        <p:spPr/>
        <p:txBody>
          <a:bodyPr/>
          <a:lstStyle/>
          <a:p>
            <a:fld id="{E634A678-D907-465A-9F75-7E6AF9E77561}" type="slidenum">
              <a:rPr lang="it-IT" smtClean="0"/>
              <a:t>17</a:t>
            </a:fld>
            <a:endParaRPr lang="it-IT"/>
          </a:p>
        </p:txBody>
      </p:sp>
    </p:spTree>
    <p:extLst>
      <p:ext uri="{BB962C8B-B14F-4D97-AF65-F5344CB8AC3E}">
        <p14:creationId xmlns:p14="http://schemas.microsoft.com/office/powerpoint/2010/main" val="3134046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4" name="Titolo 13"/>
          <p:cNvSpPr>
            <a:spLocks noGrp="1"/>
          </p:cNvSpPr>
          <p:nvPr>
            <p:ph type="ctrTitle"/>
          </p:nvPr>
        </p:nvSpPr>
        <p:spPr>
          <a:xfrm>
            <a:off x="1432560" y="359898"/>
            <a:ext cx="7406640" cy="1472184"/>
          </a:xfrm>
        </p:spPr>
        <p:txBody>
          <a:bodyPr anchor="b"/>
          <a:lstStyle>
            <a:lvl1pPr algn="l">
              <a:defRPr/>
            </a:lvl1pPr>
          </a:lstStyle>
          <a:p>
            <a:r>
              <a:rPr kumimoji="0" lang="it-IT"/>
              <a:t>Fare clic per modificare lo stile del titolo</a:t>
            </a:r>
            <a:endParaRPr kumimoji="0" lang="en-US"/>
          </a:p>
        </p:txBody>
      </p:sp>
      <p:sp>
        <p:nvSpPr>
          <p:cNvPr id="22" name="Sottotitolo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7" name="Segnaposto data 6"/>
          <p:cNvSpPr>
            <a:spLocks noGrp="1"/>
          </p:cNvSpPr>
          <p:nvPr>
            <p:ph type="dt" sz="half" idx="10"/>
          </p:nvPr>
        </p:nvSpPr>
        <p:spPr/>
        <p:txBody>
          <a:bodyPr/>
          <a:lstStyle/>
          <a:p>
            <a:fld id="{4C4E26FD-BB0E-4176-B37C-B7C321389F19}" type="datetimeFigureOut">
              <a:rPr lang="it-IT" smtClean="0"/>
              <a:pPr/>
              <a:t>01/12/22</a:t>
            </a:fld>
            <a:endParaRPr lang="it-IT"/>
          </a:p>
        </p:txBody>
      </p:sp>
      <p:sp>
        <p:nvSpPr>
          <p:cNvPr id="20" name="Segnaposto piè di pagina 19"/>
          <p:cNvSpPr>
            <a:spLocks noGrp="1"/>
          </p:cNvSpPr>
          <p:nvPr>
            <p:ph type="ftr" sz="quarter" idx="11"/>
          </p:nvPr>
        </p:nvSpPr>
        <p:spPr/>
        <p:txBody>
          <a:bodyPr/>
          <a:lstStyle/>
          <a:p>
            <a:endParaRPr lang="it-IT"/>
          </a:p>
        </p:txBody>
      </p:sp>
      <p:sp>
        <p:nvSpPr>
          <p:cNvPr id="10" name="Segnaposto numero diapositiva 9"/>
          <p:cNvSpPr>
            <a:spLocks noGrp="1"/>
          </p:cNvSpPr>
          <p:nvPr>
            <p:ph type="sldNum" sz="quarter" idx="12"/>
          </p:nvPr>
        </p:nvSpPr>
        <p:spPr/>
        <p:txBody>
          <a:bodyPr/>
          <a:lstStyle/>
          <a:p>
            <a:fld id="{ECC602E8-CBDB-4A92-BE59-639B8884AA6E}" type="slidenum">
              <a:rPr lang="it-IT" smtClean="0"/>
              <a:pPr/>
              <a:t>‹N›</a:t>
            </a:fld>
            <a:endParaRPr lang="it-IT"/>
          </a:p>
        </p:txBody>
      </p:sp>
      <p:sp>
        <p:nvSpPr>
          <p:cNvPr id="8" name="Ovale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e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4C4E26FD-BB0E-4176-B37C-B7C321389F19}" type="datetimeFigureOut">
              <a:rPr lang="it-IT" smtClean="0"/>
              <a:pPr/>
              <a:t>01/12/22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CC602E8-CBDB-4A92-BE59-639B8884AA6E}"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274639"/>
            <a:ext cx="1828800" cy="5851525"/>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1143000" y="274640"/>
            <a:ext cx="5562600" cy="5851525"/>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4C4E26FD-BB0E-4176-B37C-B7C321389F19}" type="datetimeFigureOut">
              <a:rPr lang="it-IT" smtClean="0"/>
              <a:pPr/>
              <a:t>01/12/22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CC602E8-CBDB-4A92-BE59-639B8884AA6E}"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4C4E26FD-BB0E-4176-B37C-B7C321389F19}" type="datetimeFigureOut">
              <a:rPr lang="it-IT" smtClean="0"/>
              <a:pPr/>
              <a:t>01/12/22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CC602E8-CBDB-4A92-BE59-639B8884AA6E}"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ttangolo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olo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p:txBody>
          <a:bodyPr/>
          <a:lstStyle/>
          <a:p>
            <a:fld id="{4C4E26FD-BB0E-4176-B37C-B7C321389F19}" type="datetimeFigureOut">
              <a:rPr lang="it-IT" smtClean="0"/>
              <a:pPr/>
              <a:t>01/12/22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CC602E8-CBDB-4A92-BE59-639B8884AA6E}" type="slidenum">
              <a:rPr lang="it-IT" smtClean="0"/>
              <a:pPr/>
              <a:t>‹N›</a:t>
            </a:fld>
            <a:endParaRPr lang="it-IT"/>
          </a:p>
        </p:txBody>
      </p:sp>
      <p:sp>
        <p:nvSpPr>
          <p:cNvPr id="10" name="Rettangolo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e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e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320"/>
            <a:ext cx="7498080" cy="1143000"/>
          </a:xfrm>
        </p:spPr>
        <p:txBody>
          <a:bodyPr/>
          <a:lstStyle/>
          <a:p>
            <a:r>
              <a:rPr kumimoji="0" lang="it-IT"/>
              <a:t>Fare clic per modificare lo stile del titolo</a:t>
            </a:r>
            <a:endParaRPr kumimoji="0" lang="en-US"/>
          </a:p>
        </p:txBody>
      </p:sp>
      <p:sp>
        <p:nvSpPr>
          <p:cNvPr id="3" name="Segnaposto contenuto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contenuto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4C4E26FD-BB0E-4176-B37C-B7C321389F19}" type="datetimeFigureOut">
              <a:rPr lang="it-IT" smtClean="0"/>
              <a:pPr/>
              <a:t>01/12/22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CC602E8-CBDB-4A92-BE59-639B8884AA6E}"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5160336"/>
            <a:ext cx="8229600" cy="1143000"/>
          </a:xfrm>
        </p:spPr>
        <p:txBody>
          <a:bodyPr anchor="ctr"/>
          <a:lstStyle>
            <a:lvl1pPr algn="ctr">
              <a:defRPr sz="4500" b="1" cap="none" baseline="0"/>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5" name="Segnaposto contenuto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Segnaposto contenuto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Segnaposto data 6"/>
          <p:cNvSpPr>
            <a:spLocks noGrp="1"/>
          </p:cNvSpPr>
          <p:nvPr>
            <p:ph type="dt" sz="half" idx="10"/>
          </p:nvPr>
        </p:nvSpPr>
        <p:spPr/>
        <p:txBody>
          <a:bodyPr/>
          <a:lstStyle/>
          <a:p>
            <a:fld id="{4C4E26FD-BB0E-4176-B37C-B7C321389F19}" type="datetimeFigureOut">
              <a:rPr lang="it-IT" smtClean="0"/>
              <a:pPr/>
              <a:t>01/12/22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CC602E8-CBDB-4A92-BE59-639B8884AA6E}"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320"/>
            <a:ext cx="7498080" cy="1143000"/>
          </a:xfrm>
        </p:spPr>
        <p:txBody>
          <a:bodyPr anchor="ctr"/>
          <a:lstStyle/>
          <a:p>
            <a:r>
              <a:rPr kumimoji="0" lang="it-IT"/>
              <a:t>Fare clic per modificare lo stile del titolo</a:t>
            </a:r>
            <a:endParaRPr kumimoji="0" lang="en-US"/>
          </a:p>
        </p:txBody>
      </p:sp>
      <p:sp>
        <p:nvSpPr>
          <p:cNvPr id="3" name="Segnaposto data 2"/>
          <p:cNvSpPr>
            <a:spLocks noGrp="1"/>
          </p:cNvSpPr>
          <p:nvPr>
            <p:ph type="dt" sz="half" idx="10"/>
          </p:nvPr>
        </p:nvSpPr>
        <p:spPr/>
        <p:txBody>
          <a:bodyPr/>
          <a:lstStyle/>
          <a:p>
            <a:fld id="{4C4E26FD-BB0E-4176-B37C-B7C321389F19}" type="datetimeFigureOut">
              <a:rPr lang="it-IT" smtClean="0"/>
              <a:pPr/>
              <a:t>01/12/22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CC602E8-CBDB-4A92-BE59-639B8884AA6E}"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ttangolo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Segnaposto data 1"/>
          <p:cNvSpPr>
            <a:spLocks noGrp="1"/>
          </p:cNvSpPr>
          <p:nvPr>
            <p:ph type="dt" sz="half" idx="10"/>
          </p:nvPr>
        </p:nvSpPr>
        <p:spPr/>
        <p:txBody>
          <a:bodyPr/>
          <a:lstStyle/>
          <a:p>
            <a:fld id="{4C4E26FD-BB0E-4176-B37C-B7C321389F19}" type="datetimeFigureOut">
              <a:rPr lang="it-IT" smtClean="0"/>
              <a:pPr/>
              <a:t>01/12/22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CC602E8-CBDB-4A92-BE59-639B8884AA6E}" type="slidenum">
              <a:rPr lang="it-IT" smtClean="0"/>
              <a:pPr/>
              <a:t>‹N›</a:t>
            </a:fld>
            <a:endParaRPr lang="it-IT"/>
          </a:p>
        </p:txBody>
      </p:sp>
      <p:sp>
        <p:nvSpPr>
          <p:cNvPr id="6" name="Rettangolo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r>
              <a:rPr kumimoji="0" lang="it-IT"/>
              <a:t>Fare clic per modificare lo stile del titolo</a:t>
            </a:r>
            <a:endParaRPr kumimoji="0" lang="en-US"/>
          </a:p>
        </p:txBody>
      </p:sp>
      <p:sp>
        <p:nvSpPr>
          <p:cNvPr id="3" name="Segnaposto testo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stili del testo dello schema</a:t>
            </a:r>
          </a:p>
        </p:txBody>
      </p:sp>
      <p:sp>
        <p:nvSpPr>
          <p:cNvPr id="4" name="Segnaposto contenuto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4C4E26FD-BB0E-4176-B37C-B7C321389F19}" type="datetimeFigureOut">
              <a:rPr lang="it-IT" smtClean="0"/>
              <a:pPr/>
              <a:t>01/12/22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CC602E8-CBDB-4A92-BE59-639B8884AA6E}"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886896" y="1066800"/>
            <a:ext cx="2743200" cy="1981200"/>
          </a:xfrm>
        </p:spPr>
        <p:txBody>
          <a:bodyPr anchor="b">
            <a:noAutofit/>
          </a:bodyPr>
          <a:lstStyle>
            <a:lvl1pPr algn="l">
              <a:buNone/>
              <a:defRPr sz="2100" b="1">
                <a:effectLst/>
              </a:defRPr>
            </a:lvl1pPr>
          </a:lstStyle>
          <a:p>
            <a:r>
              <a:rPr kumimoji="0" lang="it-IT"/>
              <a:t>Fare clic per modificare lo stile del titolo</a:t>
            </a:r>
            <a:endParaRPr kumimoji="0" lang="en-US"/>
          </a:p>
        </p:txBody>
      </p:sp>
      <p:sp>
        <p:nvSpPr>
          <p:cNvPr id="5" name="Segnaposto data 4"/>
          <p:cNvSpPr>
            <a:spLocks noGrp="1"/>
          </p:cNvSpPr>
          <p:nvPr>
            <p:ph type="dt" sz="half" idx="10"/>
          </p:nvPr>
        </p:nvSpPr>
        <p:spPr/>
        <p:txBody>
          <a:bodyPr/>
          <a:lstStyle/>
          <a:p>
            <a:fld id="{4C4E26FD-BB0E-4176-B37C-B7C321389F19}" type="datetimeFigureOut">
              <a:rPr lang="it-IT" smtClean="0"/>
              <a:pPr/>
              <a:t>01/12/22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CC602E8-CBDB-4A92-BE59-639B8884AA6E}" type="slidenum">
              <a:rPr lang="it-IT" smtClean="0"/>
              <a:pPr/>
              <a:t>‹N›</a:t>
            </a:fld>
            <a:endParaRPr lang="it-IT"/>
          </a:p>
        </p:txBody>
      </p:sp>
      <p:sp>
        <p:nvSpPr>
          <p:cNvPr id="8" name="Rettangolo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Segnaposto immagin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lstStyle>
          <a:p>
            <a:pPr marL="0" algn="l" eaLnBrk="1" latinLnBrk="0" hangingPunct="1"/>
            <a:r>
              <a:rPr kumimoji="0" lang="it-IT"/>
              <a:t>Fare clic sull'icona per inserire un'immagine</a:t>
            </a:r>
            <a:endParaRPr kumimoji="0" lang="en-US" dirty="0"/>
          </a:p>
        </p:txBody>
      </p:sp>
      <p:sp>
        <p:nvSpPr>
          <p:cNvPr id="9" name="Elaborazione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Elaborazione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Segnaposto testo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eaLnBrk="1" latinLnBrk="0" hangingPunct="1"/>
            <a:r>
              <a:rPr kumimoji="0" lang="it-IT"/>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Torta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e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Anello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ttangolo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Segnaposto titolo 4"/>
          <p:cNvSpPr>
            <a:spLocks noGrp="1"/>
          </p:cNvSpPr>
          <p:nvPr>
            <p:ph type="title"/>
          </p:nvPr>
        </p:nvSpPr>
        <p:spPr>
          <a:xfrm>
            <a:off x="1435608" y="274638"/>
            <a:ext cx="7498080" cy="1143000"/>
          </a:xfrm>
          <a:prstGeom prst="rect">
            <a:avLst/>
          </a:prstGeom>
        </p:spPr>
        <p:txBody>
          <a:bodyPr anchor="ctr">
            <a:normAutofit/>
          </a:bodyPr>
          <a:lstStyle/>
          <a:p>
            <a:r>
              <a:rPr kumimoji="0" lang="it-IT"/>
              <a:t>Fare clic per modificare lo stile del titolo</a:t>
            </a:r>
            <a:endParaRPr kumimoji="0" lang="en-US"/>
          </a:p>
        </p:txBody>
      </p:sp>
      <p:sp>
        <p:nvSpPr>
          <p:cNvPr id="9" name="Segnaposto testo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24" name="Segnaposto data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lstStyle>
          <a:p>
            <a:fld id="{4C4E26FD-BB0E-4176-B37C-B7C321389F19}" type="datetimeFigureOut">
              <a:rPr lang="it-IT" smtClean="0"/>
              <a:pPr/>
              <a:t>01/12/22</a:t>
            </a:fld>
            <a:endParaRPr lang="it-IT"/>
          </a:p>
        </p:txBody>
      </p:sp>
      <p:sp>
        <p:nvSpPr>
          <p:cNvPr id="10" name="Segnaposto piè di pagina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lstStyle>
          <a:p>
            <a:endParaRPr lang="it-IT"/>
          </a:p>
        </p:txBody>
      </p:sp>
      <p:sp>
        <p:nvSpPr>
          <p:cNvPr id="22" name="Segnaposto numero diapositiva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lstStyle>
          <a:p>
            <a:fld id="{ECC602E8-CBDB-4A92-BE59-639B8884AA6E}" type="slidenum">
              <a:rPr lang="it-IT" smtClean="0"/>
              <a:pPr/>
              <a:t>‹N›</a:t>
            </a:fld>
            <a:endParaRPr lang="it-IT"/>
          </a:p>
        </p:txBody>
      </p:sp>
      <p:sp>
        <p:nvSpPr>
          <p:cNvPr id="15" name="Rettangolo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331640" y="620688"/>
            <a:ext cx="7334632" cy="4320480"/>
          </a:xfrm>
        </p:spPr>
        <p:txBody>
          <a:bodyPr>
            <a:normAutofit/>
          </a:bodyPr>
          <a:lstStyle/>
          <a:p>
            <a:r>
              <a:rPr lang="it-IT" i="1" dirty="0"/>
              <a:t>Progettare processi di apprendimento nei gruppi educativi: partecipazione e logica inclusiva  </a:t>
            </a:r>
            <a:endParaRPr lang="it-IT" dirty="0"/>
          </a:p>
        </p:txBody>
      </p:sp>
    </p:spTree>
    <p:extLst>
      <p:ext uri="{BB962C8B-B14F-4D97-AF65-F5344CB8AC3E}">
        <p14:creationId xmlns:p14="http://schemas.microsoft.com/office/powerpoint/2010/main" val="3964460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6225" y="191441"/>
            <a:ext cx="8591550" cy="1066801"/>
          </a:xfrm>
        </p:spPr>
        <p:txBody>
          <a:bodyPr>
            <a:normAutofit fontScale="90000"/>
          </a:bodyPr>
          <a:lstStyle/>
          <a:p>
            <a:br>
              <a:rPr lang="it-IT" dirty="0"/>
            </a:br>
            <a:endParaRPr lang="it-IT" dirty="0"/>
          </a:p>
        </p:txBody>
      </p:sp>
      <p:sp>
        <p:nvSpPr>
          <p:cNvPr id="3" name="Segnaposto contenuto 2"/>
          <p:cNvSpPr>
            <a:spLocks noGrp="1"/>
          </p:cNvSpPr>
          <p:nvPr>
            <p:ph idx="4294967295"/>
          </p:nvPr>
        </p:nvSpPr>
        <p:spPr>
          <a:xfrm>
            <a:off x="1187624" y="1868784"/>
            <a:ext cx="7848872" cy="4990158"/>
          </a:xfrm>
          <a:prstGeom prst="rect">
            <a:avLst/>
          </a:prstGeom>
        </p:spPr>
        <p:txBody>
          <a:bodyPr>
            <a:normAutofit lnSpcReduction="10000"/>
          </a:bodyPr>
          <a:lstStyle/>
          <a:p>
            <a:r>
              <a:rPr lang="it-IT" dirty="0"/>
              <a:t>Modello centripeto dell’interazione (</a:t>
            </a:r>
            <a:r>
              <a:rPr lang="it-IT" b="1" dirty="0"/>
              <a:t>I</a:t>
            </a:r>
            <a:r>
              <a:rPr lang="it-IT" dirty="0"/>
              <a:t>nizio-</a:t>
            </a:r>
            <a:r>
              <a:rPr lang="it-IT" b="1" dirty="0"/>
              <a:t>R</a:t>
            </a:r>
            <a:r>
              <a:rPr lang="it-IT" dirty="0"/>
              <a:t>eplica-</a:t>
            </a:r>
            <a:r>
              <a:rPr lang="it-IT" b="1" dirty="0"/>
              <a:t>V</a:t>
            </a:r>
            <a:r>
              <a:rPr lang="it-IT" dirty="0"/>
              <a:t>alutazione ; Sinclair &amp; </a:t>
            </a:r>
            <a:r>
              <a:rPr lang="it-IT" dirty="0" err="1"/>
              <a:t>Coultard</a:t>
            </a:r>
            <a:r>
              <a:rPr lang="it-IT" dirty="0"/>
              <a:t> 1979) riflette un modello teso ad inseguire una “versione definitiva” (Barnes 1976) = </a:t>
            </a:r>
          </a:p>
          <a:p>
            <a:r>
              <a:rPr lang="it-IT" dirty="0"/>
              <a:t>Privilegio accordato a conoscenze astratte,  generalizzate  e</a:t>
            </a:r>
            <a:r>
              <a:rPr lang="it-IT" b="1" dirty="0"/>
              <a:t> già note-  </a:t>
            </a:r>
            <a:r>
              <a:rPr lang="it-IT" dirty="0"/>
              <a:t>detenute e </a:t>
            </a:r>
            <a:r>
              <a:rPr lang="it-IT" b="1" dirty="0"/>
              <a:t>presentate </a:t>
            </a:r>
            <a:r>
              <a:rPr lang="it-IT" dirty="0"/>
              <a:t>dall’insegnante  come unica depositaria (o vettore) del sapere</a:t>
            </a:r>
          </a:p>
          <a:p>
            <a:endParaRPr lang="it-IT" b="1" dirty="0"/>
          </a:p>
        </p:txBody>
      </p:sp>
      <p:sp>
        <p:nvSpPr>
          <p:cNvPr id="5" name="CasellaDiTesto 4">
            <a:extLst>
              <a:ext uri="{FF2B5EF4-FFF2-40B4-BE49-F238E27FC236}">
                <a16:creationId xmlns:a16="http://schemas.microsoft.com/office/drawing/2014/main" id="{3D133F3D-45EB-8A4D-84F3-C4DAFEC92DE9}"/>
              </a:ext>
            </a:extLst>
          </p:cNvPr>
          <p:cNvSpPr txBox="1"/>
          <p:nvPr/>
        </p:nvSpPr>
        <p:spPr>
          <a:xfrm>
            <a:off x="1295128" y="63122"/>
            <a:ext cx="7848872" cy="1323439"/>
          </a:xfrm>
          <a:prstGeom prst="rect">
            <a:avLst/>
          </a:prstGeom>
          <a:noFill/>
        </p:spPr>
        <p:txBody>
          <a:bodyPr wrap="square">
            <a:spAutoFit/>
          </a:bodyPr>
          <a:lstStyle/>
          <a:p>
            <a:r>
              <a:rPr lang="it-IT" sz="4000" b="1" dirty="0"/>
              <a:t>Modello asimmetrico o centripeto</a:t>
            </a:r>
          </a:p>
        </p:txBody>
      </p:sp>
    </p:spTree>
    <p:extLst>
      <p:ext uri="{BB962C8B-B14F-4D97-AF65-F5344CB8AC3E}">
        <p14:creationId xmlns:p14="http://schemas.microsoft.com/office/powerpoint/2010/main" val="1240233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4294967295"/>
          </p:nvPr>
        </p:nvSpPr>
        <p:spPr>
          <a:xfrm>
            <a:off x="930902" y="1124744"/>
            <a:ext cx="8002786" cy="4895750"/>
          </a:xfrm>
          <a:prstGeom prst="rect">
            <a:avLst/>
          </a:prstGeom>
        </p:spPr>
        <p:txBody>
          <a:bodyPr>
            <a:normAutofit fontScale="92500" lnSpcReduction="20000"/>
          </a:bodyPr>
          <a:lstStyle/>
          <a:p>
            <a:pPr>
              <a:lnSpc>
                <a:spcPct val="100000"/>
              </a:lnSpc>
            </a:pPr>
            <a:endParaRPr lang="it-IT" sz="2400" dirty="0"/>
          </a:p>
          <a:p>
            <a:pPr>
              <a:lnSpc>
                <a:spcPct val="100000"/>
              </a:lnSpc>
            </a:pPr>
            <a:endParaRPr lang="it-IT" sz="2400" dirty="0"/>
          </a:p>
          <a:p>
            <a:pPr>
              <a:lnSpc>
                <a:spcPct val="100000"/>
              </a:lnSpc>
            </a:pPr>
            <a:r>
              <a:rPr lang="it-IT" sz="2400" dirty="0"/>
              <a:t>Spesso l’attività richiesta dal bambino è di “indovinare” e avvicinarsi alla conoscenza posseduta dall’adulto </a:t>
            </a:r>
          </a:p>
          <a:p>
            <a:pPr>
              <a:lnSpc>
                <a:spcPct val="100000"/>
              </a:lnSpc>
            </a:pPr>
            <a:endParaRPr lang="it-IT" sz="2400" dirty="0"/>
          </a:p>
          <a:p>
            <a:pPr>
              <a:lnSpc>
                <a:spcPct val="100000"/>
              </a:lnSpc>
            </a:pPr>
            <a:r>
              <a:rPr lang="it-IT" sz="2400" dirty="0"/>
              <a:t>Apprendimento sostenuto dallo “scarto di risposte inutili” </a:t>
            </a:r>
          </a:p>
          <a:p>
            <a:pPr lvl="1"/>
            <a:r>
              <a:rPr lang="it-IT" dirty="0"/>
              <a:t>Messaggio implicito: «questa risposta è corretta- scartate tutte le altre»</a:t>
            </a:r>
          </a:p>
          <a:p>
            <a:pPr>
              <a:lnSpc>
                <a:spcPct val="100000"/>
              </a:lnSpc>
            </a:pPr>
            <a:endParaRPr lang="it-IT" sz="2400" dirty="0"/>
          </a:p>
          <a:p>
            <a:pPr>
              <a:lnSpc>
                <a:spcPct val="100000"/>
              </a:lnSpc>
            </a:pPr>
            <a:endParaRPr lang="it-IT" sz="2400" dirty="0"/>
          </a:p>
          <a:p>
            <a:pPr>
              <a:lnSpc>
                <a:spcPct val="100000"/>
              </a:lnSpc>
            </a:pPr>
            <a:r>
              <a:rPr lang="it-IT" sz="2400" dirty="0"/>
              <a:t>Alcune risposte vengono valorizzate e dunque accettate come “versione definitoria” </a:t>
            </a:r>
          </a:p>
        </p:txBody>
      </p:sp>
    </p:spTree>
    <p:extLst>
      <p:ext uri="{BB962C8B-B14F-4D97-AF65-F5344CB8AC3E}">
        <p14:creationId xmlns:p14="http://schemas.microsoft.com/office/powerpoint/2010/main" val="3808522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olo 1"/>
          <p:cNvSpPr>
            <a:spLocks noGrp="1"/>
          </p:cNvSpPr>
          <p:nvPr>
            <p:ph type="title"/>
          </p:nvPr>
        </p:nvSpPr>
        <p:spPr/>
        <p:txBody>
          <a:bodyPr/>
          <a:lstStyle/>
          <a:p>
            <a:pPr eaLnBrk="1" hangingPunct="1">
              <a:defRPr/>
            </a:pPr>
            <a:endParaRPr lang="it-IT" sz="3800">
              <a:latin typeface="Goudy Old Style" charset="0"/>
            </a:endParaRPr>
          </a:p>
        </p:txBody>
      </p:sp>
      <p:sp>
        <p:nvSpPr>
          <p:cNvPr id="70658" name="Segnaposto contenuto 3"/>
          <p:cNvSpPr>
            <a:spLocks noGrp="1"/>
          </p:cNvSpPr>
          <p:nvPr>
            <p:ph idx="1"/>
          </p:nvPr>
        </p:nvSpPr>
        <p:spPr/>
        <p:txBody>
          <a:bodyPr>
            <a:normAutofit fontScale="92500" lnSpcReduction="20000"/>
          </a:bodyPr>
          <a:lstStyle/>
          <a:p>
            <a:pPr marL="0" indent="0" eaLnBrk="1" hangingPunct="1">
              <a:lnSpc>
                <a:spcPct val="110000"/>
              </a:lnSpc>
              <a:spcBef>
                <a:spcPts val="0"/>
              </a:spcBef>
              <a:buFont typeface="Times New Roman" charset="0"/>
              <a:buNone/>
            </a:pPr>
            <a:r>
              <a:rPr lang="it-IT" b="1" dirty="0">
                <a:latin typeface="Goudy Old Style" charset="0"/>
              </a:rPr>
              <a:t>Modello simmetrico o «aperto»</a:t>
            </a:r>
          </a:p>
          <a:p>
            <a:pPr marL="0" indent="0" eaLnBrk="1" hangingPunct="1">
              <a:lnSpc>
                <a:spcPct val="110000"/>
              </a:lnSpc>
              <a:spcBef>
                <a:spcPts val="0"/>
              </a:spcBef>
            </a:pPr>
            <a:r>
              <a:rPr lang="it-IT" dirty="0">
                <a:latin typeface="Goudy Old Style" charset="0"/>
              </a:rPr>
              <a:t>Il ruolo </a:t>
            </a:r>
            <a:r>
              <a:rPr lang="it-IT" dirty="0" err="1">
                <a:latin typeface="Goudy Old Style" charset="0"/>
              </a:rPr>
              <a:t>dell</a:t>
            </a:r>
            <a:r>
              <a:rPr lang="ja-JP" altLang="it-IT" dirty="0">
                <a:latin typeface="Goudy Old Style" charset="0"/>
              </a:rPr>
              <a:t>’</a:t>
            </a:r>
            <a:r>
              <a:rPr lang="it-IT" altLang="ja-JP" dirty="0">
                <a:latin typeface="Goudy Old Style" charset="0"/>
              </a:rPr>
              <a:t>adulto non è sempre lo stesso - varietà di ruoli e di posizioni legate a necessità di coordinamento  (a volte al centro, a volte in posizione periferica, di ascolto </a:t>
            </a:r>
            <a:r>
              <a:rPr lang="it-IT" altLang="ja-JP" dirty="0" err="1">
                <a:latin typeface="Goudy Old Style" charset="0"/>
              </a:rPr>
              <a:t>etc</a:t>
            </a:r>
            <a:r>
              <a:rPr lang="it-IT" altLang="ja-JP" dirty="0">
                <a:latin typeface="Goudy Old Style" charset="0"/>
              </a:rPr>
              <a:t>)</a:t>
            </a:r>
          </a:p>
          <a:p>
            <a:pPr marL="0" indent="0" eaLnBrk="1" hangingPunct="1">
              <a:lnSpc>
                <a:spcPct val="110000"/>
              </a:lnSpc>
              <a:spcBef>
                <a:spcPts val="0"/>
              </a:spcBef>
            </a:pPr>
            <a:r>
              <a:rPr lang="it-IT" dirty="0">
                <a:latin typeface="Goudy Old Style" charset="0"/>
              </a:rPr>
              <a:t>Varietà e flessibilità delle forme comunicative: possibilità che i bambini stessi inizino conversazioni, ammettono sovrapposizioni e flussi concorrenti </a:t>
            </a:r>
            <a:r>
              <a:rPr lang="it-IT" dirty="0" err="1">
                <a:latin typeface="Goudy Old Style" charset="0"/>
              </a:rPr>
              <a:t>etc</a:t>
            </a:r>
            <a:endParaRPr lang="it-IT" dirty="0">
              <a:latin typeface="Goudy Old Style" charset="0"/>
            </a:endParaRPr>
          </a:p>
          <a:p>
            <a:pPr marL="0" indent="0" eaLnBrk="1" hangingPunct="1">
              <a:lnSpc>
                <a:spcPct val="110000"/>
              </a:lnSpc>
              <a:spcBef>
                <a:spcPts val="0"/>
              </a:spcBef>
            </a:pPr>
            <a:r>
              <a:rPr lang="it-IT" dirty="0">
                <a:latin typeface="Goudy Old Style" charset="0"/>
              </a:rPr>
              <a:t>Bambini come responsabili e co-autori dei processi</a:t>
            </a:r>
          </a:p>
          <a:p>
            <a:pPr marL="0" indent="0" eaLnBrk="1" hangingPunct="1">
              <a:lnSpc>
                <a:spcPct val="110000"/>
              </a:lnSpc>
              <a:spcBef>
                <a:spcPts val="0"/>
              </a:spcBef>
            </a:pPr>
            <a:endParaRPr lang="it-IT" dirty="0">
              <a:latin typeface="Goudy Old Style" charset="0"/>
            </a:endParaRPr>
          </a:p>
        </p:txBody>
      </p:sp>
    </p:spTree>
    <p:extLst>
      <p:ext uri="{BB962C8B-B14F-4D97-AF65-F5344CB8AC3E}">
        <p14:creationId xmlns:p14="http://schemas.microsoft.com/office/powerpoint/2010/main" val="2515872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1385889" y="857251"/>
            <a:ext cx="6480572" cy="622697"/>
          </a:xfrm>
        </p:spPr>
        <p:txBody>
          <a:bodyPr>
            <a:normAutofit fontScale="90000"/>
          </a:bodyPr>
          <a:lstStyle/>
          <a:p>
            <a:pPr defTabSz="336947">
              <a:lnSpc>
                <a:spcPct val="95000"/>
              </a:lnSpc>
              <a:tabLst>
                <a:tab pos="333375" algn="l"/>
                <a:tab pos="666750" algn="l"/>
                <a:tab pos="1009650" algn="l"/>
                <a:tab pos="1343025" algn="l"/>
                <a:tab pos="1676400" algn="l"/>
                <a:tab pos="2019300" algn="l"/>
                <a:tab pos="2352675" algn="l"/>
                <a:tab pos="2686050" algn="l"/>
                <a:tab pos="3028950" algn="l"/>
                <a:tab pos="3362325" algn="l"/>
                <a:tab pos="3705225" algn="l"/>
                <a:tab pos="4038600" algn="l"/>
                <a:tab pos="4371975" algn="l"/>
                <a:tab pos="4714875" algn="l"/>
                <a:tab pos="5048250" algn="l"/>
                <a:tab pos="5381625" algn="l"/>
                <a:tab pos="5724525" algn="l"/>
                <a:tab pos="6057900" algn="l"/>
                <a:tab pos="6400800" algn="l"/>
                <a:tab pos="6734175" algn="l"/>
              </a:tabLst>
            </a:pPr>
            <a:r>
              <a:rPr lang="it-IT" altLang="x-none" sz="2400">
                <a:solidFill>
                  <a:srgbClr val="B00000"/>
                </a:solidFill>
                <a:latin typeface="Baskerville" charset="0"/>
                <a:sym typeface="Georgia" charset="0"/>
              </a:rPr>
              <a:t>Ruolo dell</a:t>
            </a:r>
            <a:r>
              <a:rPr lang="ja-JP" altLang="it-IT" sz="2400">
                <a:solidFill>
                  <a:srgbClr val="B00000"/>
                </a:solidFill>
                <a:latin typeface="Baskerville" charset="0"/>
                <a:sym typeface="Georgia" charset="0"/>
              </a:rPr>
              <a:t>’</a:t>
            </a:r>
            <a:r>
              <a:rPr lang="it-IT" altLang="ja-JP" sz="2400">
                <a:solidFill>
                  <a:srgbClr val="B00000"/>
                </a:solidFill>
                <a:latin typeface="Baskerville" charset="0"/>
                <a:sym typeface="Georgia" charset="0"/>
              </a:rPr>
              <a:t>insegnante: progettare spazi, tempi e materiali </a:t>
            </a:r>
            <a:endParaRPr lang="it-IT" altLang="x-none">
              <a:latin typeface="Baskerville" charset="0"/>
            </a:endParaRPr>
          </a:p>
        </p:txBody>
      </p:sp>
      <p:sp>
        <p:nvSpPr>
          <p:cNvPr id="34818" name="AutoShape 2"/>
          <p:cNvSpPr>
            <a:spLocks/>
          </p:cNvSpPr>
          <p:nvPr/>
        </p:nvSpPr>
        <p:spPr bwMode="auto">
          <a:xfrm>
            <a:off x="1223962" y="1754983"/>
            <a:ext cx="6777038" cy="437435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8100" tIns="38100" rIns="38100" bIns="38100"/>
          <a:lstStyle/>
          <a:p>
            <a:endParaRPr lang="it-IT" sz="1350"/>
          </a:p>
        </p:txBody>
      </p:sp>
      <p:pic>
        <p:nvPicPr>
          <p:cNvPr id="34819"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5888" y="1754981"/>
            <a:ext cx="2363391"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1211" y="1593056"/>
            <a:ext cx="2717006"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Immagin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1" y="3807620"/>
            <a:ext cx="3174206" cy="2193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Immagin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6499" y="3515916"/>
            <a:ext cx="3745706" cy="258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835022"/>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1385889" y="857251"/>
            <a:ext cx="6480572" cy="622697"/>
          </a:xfrm>
        </p:spPr>
        <p:txBody>
          <a:bodyPr>
            <a:normAutofit fontScale="90000"/>
          </a:bodyPr>
          <a:lstStyle/>
          <a:p>
            <a:pPr defTabSz="336947">
              <a:lnSpc>
                <a:spcPct val="95000"/>
              </a:lnSpc>
              <a:tabLst>
                <a:tab pos="333375" algn="l"/>
                <a:tab pos="666750" algn="l"/>
                <a:tab pos="1009650" algn="l"/>
                <a:tab pos="1343025" algn="l"/>
                <a:tab pos="1676400" algn="l"/>
                <a:tab pos="2019300" algn="l"/>
                <a:tab pos="2352675" algn="l"/>
                <a:tab pos="2686050" algn="l"/>
                <a:tab pos="3028950" algn="l"/>
                <a:tab pos="3362325" algn="l"/>
                <a:tab pos="3705225" algn="l"/>
                <a:tab pos="4038600" algn="l"/>
                <a:tab pos="4371975" algn="l"/>
                <a:tab pos="4714875" algn="l"/>
                <a:tab pos="5048250" algn="l"/>
                <a:tab pos="5381625" algn="l"/>
                <a:tab pos="5724525" algn="l"/>
                <a:tab pos="6057900" algn="l"/>
                <a:tab pos="6400800" algn="l"/>
                <a:tab pos="6734175" algn="l"/>
              </a:tabLst>
            </a:pPr>
            <a:r>
              <a:rPr lang="it-IT" altLang="x-none" sz="2400" dirty="0">
                <a:solidFill>
                  <a:srgbClr val="B00000"/>
                </a:solidFill>
                <a:latin typeface="Baskerville" charset="0"/>
                <a:sym typeface="Georgia" charset="0"/>
              </a:rPr>
              <a:t>Bambini che imparano </a:t>
            </a:r>
            <a:r>
              <a:rPr lang="ja-JP" altLang="it-IT" sz="2400">
                <a:solidFill>
                  <a:srgbClr val="B00000"/>
                </a:solidFill>
                <a:latin typeface="Baskerville" charset="0"/>
                <a:sym typeface="Georgia" charset="0"/>
              </a:rPr>
              <a:t>“</a:t>
            </a:r>
            <a:r>
              <a:rPr lang="it-IT" altLang="ja-JP" sz="2400" dirty="0">
                <a:solidFill>
                  <a:srgbClr val="B00000"/>
                </a:solidFill>
                <a:latin typeface="Baskerville" charset="0"/>
                <a:sym typeface="Georgia" charset="0"/>
              </a:rPr>
              <a:t>facendo e partecipando</a:t>
            </a:r>
            <a:r>
              <a:rPr lang="ja-JP" altLang="it-IT" sz="2400">
                <a:solidFill>
                  <a:srgbClr val="B00000"/>
                </a:solidFill>
                <a:latin typeface="Baskerville" charset="0"/>
                <a:sym typeface="Georgia" charset="0"/>
              </a:rPr>
              <a:t>”</a:t>
            </a:r>
            <a:br>
              <a:rPr lang="it-IT" altLang="x-none" sz="2400" dirty="0">
                <a:latin typeface="Baskerville" charset="0"/>
              </a:rPr>
            </a:br>
            <a:endParaRPr lang="it-IT" altLang="x-none" dirty="0">
              <a:latin typeface="Baskerville" charset="0"/>
            </a:endParaRPr>
          </a:p>
        </p:txBody>
      </p:sp>
      <p:sp>
        <p:nvSpPr>
          <p:cNvPr id="29698" name="AutoShape 2"/>
          <p:cNvSpPr>
            <a:spLocks/>
          </p:cNvSpPr>
          <p:nvPr/>
        </p:nvSpPr>
        <p:spPr bwMode="auto">
          <a:xfrm>
            <a:off x="1223962" y="1754983"/>
            <a:ext cx="6777038" cy="437435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lvl1pPr marL="68263" indent="-68263" defTabSz="449263">
              <a:tabLst>
                <a:tab pos="177800" algn="l"/>
                <a:tab pos="622300" algn="l"/>
                <a:tab pos="1066800" algn="l"/>
                <a:tab pos="1524000" algn="l"/>
                <a:tab pos="1968500" algn="l"/>
                <a:tab pos="2413000" algn="l"/>
                <a:tab pos="2870200" algn="l"/>
                <a:tab pos="3314700" algn="l"/>
                <a:tab pos="3759200" algn="l"/>
                <a:tab pos="4216400" algn="l"/>
                <a:tab pos="4660900" algn="l"/>
                <a:tab pos="5118100" algn="l"/>
                <a:tab pos="5562600" algn="l"/>
                <a:tab pos="6007100" algn="l"/>
                <a:tab pos="6464300" algn="l"/>
                <a:tab pos="6908800" algn="l"/>
                <a:tab pos="7353300" algn="l"/>
                <a:tab pos="7810500" algn="l"/>
                <a:tab pos="8255000" algn="l"/>
                <a:tab pos="8712200" algn="l"/>
                <a:tab pos="9156700" algn="l"/>
              </a:tabLst>
              <a:defRPr sz="1200">
                <a:solidFill>
                  <a:srgbClr val="000000"/>
                </a:solidFill>
                <a:latin typeface="Helvetica" charset="0"/>
                <a:ea typeface="ＭＳ Ｐゴシック" charset="-128"/>
                <a:sym typeface="Helvetica" charset="0"/>
              </a:defRPr>
            </a:lvl1pPr>
            <a:lvl2pPr marL="742950" indent="-285750" defTabSz="449263">
              <a:tabLst>
                <a:tab pos="177800" algn="l"/>
                <a:tab pos="622300" algn="l"/>
                <a:tab pos="1066800" algn="l"/>
                <a:tab pos="1524000" algn="l"/>
                <a:tab pos="1968500" algn="l"/>
                <a:tab pos="2413000" algn="l"/>
                <a:tab pos="2870200" algn="l"/>
                <a:tab pos="3314700" algn="l"/>
                <a:tab pos="3759200" algn="l"/>
                <a:tab pos="4216400" algn="l"/>
                <a:tab pos="4660900" algn="l"/>
                <a:tab pos="5118100" algn="l"/>
                <a:tab pos="5562600" algn="l"/>
                <a:tab pos="6007100" algn="l"/>
                <a:tab pos="6464300" algn="l"/>
                <a:tab pos="6908800" algn="l"/>
                <a:tab pos="7353300" algn="l"/>
                <a:tab pos="7810500" algn="l"/>
                <a:tab pos="8255000" algn="l"/>
                <a:tab pos="8712200" algn="l"/>
                <a:tab pos="9156700" algn="l"/>
              </a:tabLst>
              <a:defRPr sz="1200">
                <a:solidFill>
                  <a:srgbClr val="000000"/>
                </a:solidFill>
                <a:latin typeface="Helvetica" charset="0"/>
                <a:ea typeface="ＭＳ Ｐゴシック" charset="-128"/>
                <a:sym typeface="Helvetica" charset="0"/>
              </a:defRPr>
            </a:lvl2pPr>
            <a:lvl3pPr marL="1143000" indent="-228600" defTabSz="449263">
              <a:tabLst>
                <a:tab pos="177800" algn="l"/>
                <a:tab pos="622300" algn="l"/>
                <a:tab pos="1066800" algn="l"/>
                <a:tab pos="1524000" algn="l"/>
                <a:tab pos="1968500" algn="l"/>
                <a:tab pos="2413000" algn="l"/>
                <a:tab pos="2870200" algn="l"/>
                <a:tab pos="3314700" algn="l"/>
                <a:tab pos="3759200" algn="l"/>
                <a:tab pos="4216400" algn="l"/>
                <a:tab pos="4660900" algn="l"/>
                <a:tab pos="5118100" algn="l"/>
                <a:tab pos="5562600" algn="l"/>
                <a:tab pos="6007100" algn="l"/>
                <a:tab pos="6464300" algn="l"/>
                <a:tab pos="6908800" algn="l"/>
                <a:tab pos="7353300" algn="l"/>
                <a:tab pos="7810500" algn="l"/>
                <a:tab pos="8255000" algn="l"/>
                <a:tab pos="8712200" algn="l"/>
                <a:tab pos="9156700" algn="l"/>
              </a:tabLst>
              <a:defRPr sz="1200">
                <a:solidFill>
                  <a:srgbClr val="000000"/>
                </a:solidFill>
                <a:latin typeface="Helvetica" charset="0"/>
                <a:ea typeface="ＭＳ Ｐゴシック" charset="-128"/>
                <a:sym typeface="Helvetica" charset="0"/>
              </a:defRPr>
            </a:lvl3pPr>
            <a:lvl4pPr marL="1600200" indent="-228600" defTabSz="449263">
              <a:tabLst>
                <a:tab pos="177800" algn="l"/>
                <a:tab pos="622300" algn="l"/>
                <a:tab pos="1066800" algn="l"/>
                <a:tab pos="1524000" algn="l"/>
                <a:tab pos="1968500" algn="l"/>
                <a:tab pos="2413000" algn="l"/>
                <a:tab pos="2870200" algn="l"/>
                <a:tab pos="3314700" algn="l"/>
                <a:tab pos="3759200" algn="l"/>
                <a:tab pos="4216400" algn="l"/>
                <a:tab pos="4660900" algn="l"/>
                <a:tab pos="5118100" algn="l"/>
                <a:tab pos="5562600" algn="l"/>
                <a:tab pos="6007100" algn="l"/>
                <a:tab pos="6464300" algn="l"/>
                <a:tab pos="6908800" algn="l"/>
                <a:tab pos="7353300" algn="l"/>
                <a:tab pos="7810500" algn="l"/>
                <a:tab pos="8255000" algn="l"/>
                <a:tab pos="8712200" algn="l"/>
                <a:tab pos="9156700" algn="l"/>
              </a:tabLst>
              <a:defRPr sz="1200">
                <a:solidFill>
                  <a:srgbClr val="000000"/>
                </a:solidFill>
                <a:latin typeface="Helvetica" charset="0"/>
                <a:ea typeface="ＭＳ Ｐゴシック" charset="-128"/>
                <a:sym typeface="Helvetica" charset="0"/>
              </a:defRPr>
            </a:lvl4pPr>
            <a:lvl5pPr marL="2057400" indent="-228600" defTabSz="449263">
              <a:tabLst>
                <a:tab pos="177800" algn="l"/>
                <a:tab pos="622300" algn="l"/>
                <a:tab pos="1066800" algn="l"/>
                <a:tab pos="1524000" algn="l"/>
                <a:tab pos="1968500" algn="l"/>
                <a:tab pos="2413000" algn="l"/>
                <a:tab pos="2870200" algn="l"/>
                <a:tab pos="3314700" algn="l"/>
                <a:tab pos="3759200" algn="l"/>
                <a:tab pos="4216400" algn="l"/>
                <a:tab pos="4660900" algn="l"/>
                <a:tab pos="5118100" algn="l"/>
                <a:tab pos="5562600" algn="l"/>
                <a:tab pos="6007100" algn="l"/>
                <a:tab pos="6464300" algn="l"/>
                <a:tab pos="6908800" algn="l"/>
                <a:tab pos="7353300" algn="l"/>
                <a:tab pos="7810500" algn="l"/>
                <a:tab pos="8255000" algn="l"/>
                <a:tab pos="8712200" algn="l"/>
                <a:tab pos="9156700" algn="l"/>
              </a:tabLst>
              <a:defRPr sz="1200">
                <a:solidFill>
                  <a:srgbClr val="000000"/>
                </a:solidFill>
                <a:latin typeface="Helvetica" charset="0"/>
                <a:ea typeface="ＭＳ Ｐゴシック" charset="-128"/>
                <a:sym typeface="Helvetica" charset="0"/>
              </a:defRPr>
            </a:lvl5pPr>
            <a:lvl6pPr marL="2514600" indent="-228600" defTabSz="449263" eaLnBrk="0" fontAlgn="base" hangingPunct="0">
              <a:spcBef>
                <a:spcPct val="0"/>
              </a:spcBef>
              <a:spcAft>
                <a:spcPct val="0"/>
              </a:spcAft>
              <a:tabLst>
                <a:tab pos="177800" algn="l"/>
                <a:tab pos="622300" algn="l"/>
                <a:tab pos="1066800" algn="l"/>
                <a:tab pos="1524000" algn="l"/>
                <a:tab pos="1968500" algn="l"/>
                <a:tab pos="2413000" algn="l"/>
                <a:tab pos="2870200" algn="l"/>
                <a:tab pos="3314700" algn="l"/>
                <a:tab pos="3759200" algn="l"/>
                <a:tab pos="4216400" algn="l"/>
                <a:tab pos="4660900" algn="l"/>
                <a:tab pos="5118100" algn="l"/>
                <a:tab pos="5562600" algn="l"/>
                <a:tab pos="6007100" algn="l"/>
                <a:tab pos="6464300" algn="l"/>
                <a:tab pos="6908800" algn="l"/>
                <a:tab pos="7353300" algn="l"/>
                <a:tab pos="7810500" algn="l"/>
                <a:tab pos="8255000" algn="l"/>
                <a:tab pos="8712200" algn="l"/>
                <a:tab pos="9156700" algn="l"/>
              </a:tabLst>
              <a:defRPr sz="1200">
                <a:solidFill>
                  <a:srgbClr val="000000"/>
                </a:solidFill>
                <a:latin typeface="Helvetica" charset="0"/>
                <a:ea typeface="ＭＳ Ｐゴシック" charset="-128"/>
                <a:sym typeface="Helvetica" charset="0"/>
              </a:defRPr>
            </a:lvl6pPr>
            <a:lvl7pPr marL="2971800" indent="-228600" defTabSz="449263" eaLnBrk="0" fontAlgn="base" hangingPunct="0">
              <a:spcBef>
                <a:spcPct val="0"/>
              </a:spcBef>
              <a:spcAft>
                <a:spcPct val="0"/>
              </a:spcAft>
              <a:tabLst>
                <a:tab pos="177800" algn="l"/>
                <a:tab pos="622300" algn="l"/>
                <a:tab pos="1066800" algn="l"/>
                <a:tab pos="1524000" algn="l"/>
                <a:tab pos="1968500" algn="l"/>
                <a:tab pos="2413000" algn="l"/>
                <a:tab pos="2870200" algn="l"/>
                <a:tab pos="3314700" algn="l"/>
                <a:tab pos="3759200" algn="l"/>
                <a:tab pos="4216400" algn="l"/>
                <a:tab pos="4660900" algn="l"/>
                <a:tab pos="5118100" algn="l"/>
                <a:tab pos="5562600" algn="l"/>
                <a:tab pos="6007100" algn="l"/>
                <a:tab pos="6464300" algn="l"/>
                <a:tab pos="6908800" algn="l"/>
                <a:tab pos="7353300" algn="l"/>
                <a:tab pos="7810500" algn="l"/>
                <a:tab pos="8255000" algn="l"/>
                <a:tab pos="8712200" algn="l"/>
                <a:tab pos="9156700" algn="l"/>
              </a:tabLst>
              <a:defRPr sz="1200">
                <a:solidFill>
                  <a:srgbClr val="000000"/>
                </a:solidFill>
                <a:latin typeface="Helvetica" charset="0"/>
                <a:ea typeface="ＭＳ Ｐゴシック" charset="-128"/>
                <a:sym typeface="Helvetica" charset="0"/>
              </a:defRPr>
            </a:lvl7pPr>
            <a:lvl8pPr marL="3429000" indent="-228600" defTabSz="449263" eaLnBrk="0" fontAlgn="base" hangingPunct="0">
              <a:spcBef>
                <a:spcPct val="0"/>
              </a:spcBef>
              <a:spcAft>
                <a:spcPct val="0"/>
              </a:spcAft>
              <a:tabLst>
                <a:tab pos="177800" algn="l"/>
                <a:tab pos="622300" algn="l"/>
                <a:tab pos="1066800" algn="l"/>
                <a:tab pos="1524000" algn="l"/>
                <a:tab pos="1968500" algn="l"/>
                <a:tab pos="2413000" algn="l"/>
                <a:tab pos="2870200" algn="l"/>
                <a:tab pos="3314700" algn="l"/>
                <a:tab pos="3759200" algn="l"/>
                <a:tab pos="4216400" algn="l"/>
                <a:tab pos="4660900" algn="l"/>
                <a:tab pos="5118100" algn="l"/>
                <a:tab pos="5562600" algn="l"/>
                <a:tab pos="6007100" algn="l"/>
                <a:tab pos="6464300" algn="l"/>
                <a:tab pos="6908800" algn="l"/>
                <a:tab pos="7353300" algn="l"/>
                <a:tab pos="7810500" algn="l"/>
                <a:tab pos="8255000" algn="l"/>
                <a:tab pos="8712200" algn="l"/>
                <a:tab pos="9156700" algn="l"/>
              </a:tabLst>
              <a:defRPr sz="1200">
                <a:solidFill>
                  <a:srgbClr val="000000"/>
                </a:solidFill>
                <a:latin typeface="Helvetica" charset="0"/>
                <a:ea typeface="ＭＳ Ｐゴシック" charset="-128"/>
                <a:sym typeface="Helvetica" charset="0"/>
              </a:defRPr>
            </a:lvl8pPr>
            <a:lvl9pPr marL="3886200" indent="-228600" defTabSz="449263" eaLnBrk="0" fontAlgn="base" hangingPunct="0">
              <a:spcBef>
                <a:spcPct val="0"/>
              </a:spcBef>
              <a:spcAft>
                <a:spcPct val="0"/>
              </a:spcAft>
              <a:tabLst>
                <a:tab pos="177800" algn="l"/>
                <a:tab pos="622300" algn="l"/>
                <a:tab pos="1066800" algn="l"/>
                <a:tab pos="1524000" algn="l"/>
                <a:tab pos="1968500" algn="l"/>
                <a:tab pos="2413000" algn="l"/>
                <a:tab pos="2870200" algn="l"/>
                <a:tab pos="3314700" algn="l"/>
                <a:tab pos="3759200" algn="l"/>
                <a:tab pos="4216400" algn="l"/>
                <a:tab pos="4660900" algn="l"/>
                <a:tab pos="5118100" algn="l"/>
                <a:tab pos="5562600" algn="l"/>
                <a:tab pos="6007100" algn="l"/>
                <a:tab pos="6464300" algn="l"/>
                <a:tab pos="6908800" algn="l"/>
                <a:tab pos="7353300" algn="l"/>
                <a:tab pos="7810500" algn="l"/>
                <a:tab pos="8255000" algn="l"/>
                <a:tab pos="8712200" algn="l"/>
                <a:tab pos="9156700" algn="l"/>
              </a:tabLst>
              <a:defRPr sz="1200">
                <a:solidFill>
                  <a:srgbClr val="000000"/>
                </a:solidFill>
                <a:latin typeface="Helvetica" charset="0"/>
                <a:ea typeface="ＭＳ Ｐゴシック" charset="-128"/>
                <a:sym typeface="Helvetica" charset="0"/>
              </a:defRPr>
            </a:lvl9pPr>
          </a:lstStyle>
          <a:p>
            <a:pPr>
              <a:lnSpc>
                <a:spcPct val="96000"/>
              </a:lnSpc>
              <a:spcBef>
                <a:spcPts val="1050"/>
              </a:spcBef>
            </a:pPr>
            <a:r>
              <a:rPr lang="it-IT" altLang="x-none" sz="1800" b="1" dirty="0">
                <a:solidFill>
                  <a:schemeClr val="tx1"/>
                </a:solidFill>
                <a:latin typeface="Baskerville" charset="0"/>
                <a:sym typeface="Helvetica-Bold" charset="0"/>
              </a:rPr>
              <a:t>Far imparare </a:t>
            </a:r>
            <a:r>
              <a:rPr lang="it-IT" altLang="x-none" sz="1800" dirty="0">
                <a:solidFill>
                  <a:schemeClr val="tx1"/>
                </a:solidFill>
                <a:latin typeface="Baskerville" charset="0"/>
              </a:rPr>
              <a:t>(non solo insegnare)  (</a:t>
            </a:r>
            <a:r>
              <a:rPr lang="it-IT" altLang="x-none" sz="1650" dirty="0" err="1">
                <a:solidFill>
                  <a:schemeClr val="tx1"/>
                </a:solidFill>
                <a:latin typeface="Baskerville" charset="0"/>
              </a:rPr>
              <a:t>scaffolding</a:t>
            </a:r>
            <a:r>
              <a:rPr lang="it-IT" altLang="x-none" sz="1800" dirty="0">
                <a:solidFill>
                  <a:schemeClr val="tx1"/>
                </a:solidFill>
                <a:latin typeface="Baskerville" charset="0"/>
              </a:rPr>
              <a:t>= </a:t>
            </a:r>
            <a:r>
              <a:rPr lang="it-IT" altLang="x-none" sz="1800" dirty="0">
                <a:solidFill>
                  <a:srgbClr val="001848"/>
                </a:solidFill>
                <a:latin typeface="Baskerville" charset="0"/>
              </a:rPr>
              <a:t>impalcatura di sostegno)</a:t>
            </a:r>
          </a:p>
          <a:p>
            <a:pPr>
              <a:lnSpc>
                <a:spcPct val="96000"/>
              </a:lnSpc>
              <a:spcBef>
                <a:spcPts val="1050"/>
              </a:spcBef>
            </a:pPr>
            <a:endParaRPr lang="it-IT" altLang="ja-JP" sz="1800" dirty="0">
              <a:solidFill>
                <a:srgbClr val="001848"/>
              </a:solidFill>
              <a:latin typeface="Baskerville" charset="0"/>
            </a:endParaRPr>
          </a:p>
          <a:p>
            <a:pPr>
              <a:lnSpc>
                <a:spcPct val="96000"/>
              </a:lnSpc>
              <a:spcBef>
                <a:spcPts val="1050"/>
              </a:spcBef>
            </a:pPr>
            <a:r>
              <a:rPr lang="it-IT" altLang="x-none" sz="1800" dirty="0">
                <a:solidFill>
                  <a:srgbClr val="B00000"/>
                </a:solidFill>
                <a:latin typeface="Baskerville" charset="0"/>
                <a:sym typeface="Georgia" charset="0"/>
              </a:rPr>
              <a:t>Ruolo </a:t>
            </a:r>
            <a:r>
              <a:rPr lang="it-IT" altLang="x-none" sz="1800" dirty="0" err="1">
                <a:solidFill>
                  <a:srgbClr val="B00000"/>
                </a:solidFill>
                <a:latin typeface="Baskerville" charset="0"/>
                <a:sym typeface="Georgia" charset="0"/>
              </a:rPr>
              <a:t>dell</a:t>
            </a:r>
            <a:r>
              <a:rPr lang="ja-JP" altLang="it-IT" sz="1800">
                <a:solidFill>
                  <a:srgbClr val="B00000"/>
                </a:solidFill>
                <a:latin typeface="Baskerville" charset="0"/>
                <a:sym typeface="Georgia" charset="0"/>
              </a:rPr>
              <a:t>’</a:t>
            </a:r>
            <a:r>
              <a:rPr lang="it-IT" altLang="ja-JP" sz="1800" dirty="0">
                <a:solidFill>
                  <a:srgbClr val="B00000"/>
                </a:solidFill>
                <a:latin typeface="Baskerville" charset="0"/>
                <a:sym typeface="Georgia" charset="0"/>
              </a:rPr>
              <a:t>insegnante: regista del contesto di apprendimento</a:t>
            </a:r>
          </a:p>
          <a:p>
            <a:pPr>
              <a:lnSpc>
                <a:spcPct val="96000"/>
              </a:lnSpc>
              <a:spcBef>
                <a:spcPts val="1050"/>
              </a:spcBef>
            </a:pPr>
            <a:endParaRPr lang="it-IT" altLang="x-none" sz="1800" dirty="0">
              <a:solidFill>
                <a:schemeClr val="tx1"/>
              </a:solidFill>
              <a:latin typeface="Baskerville" charset="0"/>
            </a:endParaRPr>
          </a:p>
          <a:p>
            <a:pPr eaLnBrk="1" hangingPunct="1">
              <a:lnSpc>
                <a:spcPct val="90000"/>
              </a:lnSpc>
            </a:pPr>
            <a:r>
              <a:rPr lang="it-IT" altLang="x-none" sz="1800" dirty="0">
                <a:solidFill>
                  <a:schemeClr val="tx1"/>
                </a:solidFill>
                <a:latin typeface="Baskerville" charset="0"/>
              </a:rPr>
              <a:t>Ruolo di costruzione e regia di contesti </a:t>
            </a:r>
            <a:r>
              <a:rPr lang="it-IT" altLang="x-none" sz="1800" b="1" dirty="0">
                <a:solidFill>
                  <a:schemeClr val="tx1"/>
                </a:solidFill>
                <a:latin typeface="Baskerville" charset="0"/>
                <a:sym typeface="Helvetica-Bold" charset="0"/>
              </a:rPr>
              <a:t>ricchi, sollecitanti, significativi e flessibili </a:t>
            </a:r>
            <a:r>
              <a:rPr lang="it-IT" altLang="x-none" sz="1800" dirty="0">
                <a:solidFill>
                  <a:schemeClr val="tx1"/>
                </a:solidFill>
                <a:latin typeface="Baskerville" charset="0"/>
              </a:rPr>
              <a:t>(</a:t>
            </a:r>
            <a:r>
              <a:rPr lang="it-IT" altLang="x-none" sz="1650" dirty="0">
                <a:solidFill>
                  <a:schemeClr val="tx1"/>
                </a:solidFill>
                <a:latin typeface="Baskerville" charset="0"/>
              </a:rPr>
              <a:t>materiali, attività, persone, modalità di raggruppamento, etc.)</a:t>
            </a:r>
          </a:p>
        </p:txBody>
      </p:sp>
      <p:pic>
        <p:nvPicPr>
          <p:cNvPr id="29699"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5433" y="4323234"/>
            <a:ext cx="2650331"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0669" y="4314793"/>
            <a:ext cx="2650331" cy="262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CasellaDiTesto 5"/>
          <p:cNvSpPr txBox="1">
            <a:spLocks noChangeArrowheads="1"/>
          </p:cNvSpPr>
          <p:nvPr/>
        </p:nvSpPr>
        <p:spPr bwMode="auto">
          <a:xfrm>
            <a:off x="1331119" y="4293394"/>
            <a:ext cx="809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00000"/>
                </a:solidFill>
                <a:latin typeface="Helvetica" charset="0"/>
                <a:ea typeface="ＭＳ Ｐゴシック" charset="-128"/>
                <a:sym typeface="Helvetica" charset="0"/>
              </a:defRPr>
            </a:lvl1pPr>
            <a:lvl2pPr marL="742950" indent="-285750">
              <a:defRPr sz="1200">
                <a:solidFill>
                  <a:srgbClr val="000000"/>
                </a:solidFill>
                <a:latin typeface="Helvetica" charset="0"/>
                <a:ea typeface="ＭＳ Ｐゴシック" charset="-128"/>
                <a:sym typeface="Helvetica" charset="0"/>
              </a:defRPr>
            </a:lvl2pPr>
            <a:lvl3pPr marL="1143000" indent="-228600">
              <a:defRPr sz="1200">
                <a:solidFill>
                  <a:srgbClr val="000000"/>
                </a:solidFill>
                <a:latin typeface="Helvetica" charset="0"/>
                <a:ea typeface="ＭＳ Ｐゴシック" charset="-128"/>
                <a:sym typeface="Helvetica" charset="0"/>
              </a:defRPr>
            </a:lvl3pPr>
            <a:lvl4pPr marL="1600200" indent="-228600">
              <a:defRPr sz="1200">
                <a:solidFill>
                  <a:srgbClr val="000000"/>
                </a:solidFill>
                <a:latin typeface="Helvetica" charset="0"/>
                <a:ea typeface="ＭＳ Ｐゴシック" charset="-128"/>
                <a:sym typeface="Helvetica" charset="0"/>
              </a:defRPr>
            </a:lvl4pPr>
            <a:lvl5pPr marL="2057400" indent="-228600">
              <a:defRPr sz="1200">
                <a:solidFill>
                  <a:srgbClr val="000000"/>
                </a:solidFill>
                <a:latin typeface="Helvetica" charset="0"/>
                <a:ea typeface="ＭＳ Ｐゴシック" charset="-128"/>
                <a:sym typeface="Helvetica" charset="0"/>
              </a:defRPr>
            </a:lvl5pPr>
            <a:lvl6pPr marL="2514600" indent="-228600" defTabSz="457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marL="2971800" indent="-228600" defTabSz="457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marL="3429000" indent="-228600" defTabSz="457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marL="3886200" indent="-228600" defTabSz="457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eaLnBrk="1"/>
            <a:r>
              <a:rPr lang="it-IT" altLang="x-none">
                <a:solidFill>
                  <a:srgbClr val="800000"/>
                </a:solidFill>
              </a:rPr>
              <a:t>ORTO</a:t>
            </a:r>
          </a:p>
        </p:txBody>
      </p:sp>
    </p:spTree>
    <p:extLst>
      <p:ext uri="{BB962C8B-B14F-4D97-AF65-F5344CB8AC3E}">
        <p14:creationId xmlns:p14="http://schemas.microsoft.com/office/powerpoint/2010/main" val="2120693947"/>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AutoShape 1"/>
          <p:cNvSpPr>
            <a:spLocks/>
          </p:cNvSpPr>
          <p:nvPr/>
        </p:nvSpPr>
        <p:spPr bwMode="auto">
          <a:xfrm>
            <a:off x="1385888" y="1646636"/>
            <a:ext cx="6372225" cy="388858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lvl1pPr marL="247650" indent="-142875" defTabSz="449263">
              <a:tabLst>
                <a:tab pos="419100" algn="l"/>
                <a:tab pos="876300" algn="l"/>
                <a:tab pos="1320800" algn="l"/>
                <a:tab pos="1765300" algn="l"/>
                <a:tab pos="2222500" algn="l"/>
                <a:tab pos="2667000" algn="l"/>
                <a:tab pos="3111500" algn="l"/>
                <a:tab pos="3568700" algn="l"/>
                <a:tab pos="4013200" algn="l"/>
                <a:tab pos="4470400" algn="l"/>
                <a:tab pos="4914900" algn="l"/>
                <a:tab pos="5359400" algn="l"/>
                <a:tab pos="5816600" algn="l"/>
                <a:tab pos="6261100" algn="l"/>
                <a:tab pos="6705600" algn="l"/>
                <a:tab pos="7162800" algn="l"/>
                <a:tab pos="7607300" algn="l"/>
                <a:tab pos="8064500" algn="l"/>
                <a:tab pos="8509000" algn="l"/>
                <a:tab pos="8953500" algn="l"/>
                <a:tab pos="9410700" algn="l"/>
              </a:tabLst>
              <a:defRPr sz="1200">
                <a:solidFill>
                  <a:srgbClr val="000000"/>
                </a:solidFill>
                <a:latin typeface="Helvetica" charset="0"/>
                <a:ea typeface="ＭＳ Ｐゴシック" charset="-128"/>
                <a:sym typeface="Helvetica" charset="0"/>
              </a:defRPr>
            </a:lvl1pPr>
            <a:lvl2pPr marL="742950" indent="-285750" defTabSz="449263">
              <a:tabLst>
                <a:tab pos="419100" algn="l"/>
                <a:tab pos="876300" algn="l"/>
                <a:tab pos="1320800" algn="l"/>
                <a:tab pos="1765300" algn="l"/>
                <a:tab pos="2222500" algn="l"/>
                <a:tab pos="2667000" algn="l"/>
                <a:tab pos="3111500" algn="l"/>
                <a:tab pos="3568700" algn="l"/>
                <a:tab pos="4013200" algn="l"/>
                <a:tab pos="4470400" algn="l"/>
                <a:tab pos="4914900" algn="l"/>
                <a:tab pos="5359400" algn="l"/>
                <a:tab pos="5816600" algn="l"/>
                <a:tab pos="6261100" algn="l"/>
                <a:tab pos="6705600" algn="l"/>
                <a:tab pos="7162800" algn="l"/>
                <a:tab pos="7607300" algn="l"/>
                <a:tab pos="8064500" algn="l"/>
                <a:tab pos="8509000" algn="l"/>
                <a:tab pos="8953500" algn="l"/>
                <a:tab pos="9410700" algn="l"/>
              </a:tabLst>
              <a:defRPr sz="1200">
                <a:solidFill>
                  <a:srgbClr val="000000"/>
                </a:solidFill>
                <a:latin typeface="Helvetica" charset="0"/>
                <a:ea typeface="ＭＳ Ｐゴシック" charset="-128"/>
                <a:sym typeface="Helvetica" charset="0"/>
              </a:defRPr>
            </a:lvl2pPr>
            <a:lvl3pPr marL="1143000" indent="-228600" defTabSz="449263">
              <a:tabLst>
                <a:tab pos="419100" algn="l"/>
                <a:tab pos="876300" algn="l"/>
                <a:tab pos="1320800" algn="l"/>
                <a:tab pos="1765300" algn="l"/>
                <a:tab pos="2222500" algn="l"/>
                <a:tab pos="2667000" algn="l"/>
                <a:tab pos="3111500" algn="l"/>
                <a:tab pos="3568700" algn="l"/>
                <a:tab pos="4013200" algn="l"/>
                <a:tab pos="4470400" algn="l"/>
                <a:tab pos="4914900" algn="l"/>
                <a:tab pos="5359400" algn="l"/>
                <a:tab pos="5816600" algn="l"/>
                <a:tab pos="6261100" algn="l"/>
                <a:tab pos="6705600" algn="l"/>
                <a:tab pos="7162800" algn="l"/>
                <a:tab pos="7607300" algn="l"/>
                <a:tab pos="8064500" algn="l"/>
                <a:tab pos="8509000" algn="l"/>
                <a:tab pos="8953500" algn="l"/>
                <a:tab pos="9410700" algn="l"/>
              </a:tabLst>
              <a:defRPr sz="1200">
                <a:solidFill>
                  <a:srgbClr val="000000"/>
                </a:solidFill>
                <a:latin typeface="Helvetica" charset="0"/>
                <a:ea typeface="ＭＳ Ｐゴシック" charset="-128"/>
                <a:sym typeface="Helvetica" charset="0"/>
              </a:defRPr>
            </a:lvl3pPr>
            <a:lvl4pPr marL="1600200" indent="-228600" defTabSz="449263">
              <a:tabLst>
                <a:tab pos="419100" algn="l"/>
                <a:tab pos="876300" algn="l"/>
                <a:tab pos="1320800" algn="l"/>
                <a:tab pos="1765300" algn="l"/>
                <a:tab pos="2222500" algn="l"/>
                <a:tab pos="2667000" algn="l"/>
                <a:tab pos="3111500" algn="l"/>
                <a:tab pos="3568700" algn="l"/>
                <a:tab pos="4013200" algn="l"/>
                <a:tab pos="4470400" algn="l"/>
                <a:tab pos="4914900" algn="l"/>
                <a:tab pos="5359400" algn="l"/>
                <a:tab pos="5816600" algn="l"/>
                <a:tab pos="6261100" algn="l"/>
                <a:tab pos="6705600" algn="l"/>
                <a:tab pos="7162800" algn="l"/>
                <a:tab pos="7607300" algn="l"/>
                <a:tab pos="8064500" algn="l"/>
                <a:tab pos="8509000" algn="l"/>
                <a:tab pos="8953500" algn="l"/>
                <a:tab pos="9410700" algn="l"/>
              </a:tabLst>
              <a:defRPr sz="1200">
                <a:solidFill>
                  <a:srgbClr val="000000"/>
                </a:solidFill>
                <a:latin typeface="Helvetica" charset="0"/>
                <a:ea typeface="ＭＳ Ｐゴシック" charset="-128"/>
                <a:sym typeface="Helvetica" charset="0"/>
              </a:defRPr>
            </a:lvl4pPr>
            <a:lvl5pPr marL="2057400" indent="-228600" defTabSz="449263">
              <a:tabLst>
                <a:tab pos="419100" algn="l"/>
                <a:tab pos="876300" algn="l"/>
                <a:tab pos="1320800" algn="l"/>
                <a:tab pos="1765300" algn="l"/>
                <a:tab pos="2222500" algn="l"/>
                <a:tab pos="2667000" algn="l"/>
                <a:tab pos="3111500" algn="l"/>
                <a:tab pos="3568700" algn="l"/>
                <a:tab pos="4013200" algn="l"/>
                <a:tab pos="4470400" algn="l"/>
                <a:tab pos="4914900" algn="l"/>
                <a:tab pos="5359400" algn="l"/>
                <a:tab pos="5816600" algn="l"/>
                <a:tab pos="6261100" algn="l"/>
                <a:tab pos="6705600" algn="l"/>
                <a:tab pos="7162800" algn="l"/>
                <a:tab pos="7607300" algn="l"/>
                <a:tab pos="8064500" algn="l"/>
                <a:tab pos="8509000" algn="l"/>
                <a:tab pos="8953500" algn="l"/>
                <a:tab pos="9410700" algn="l"/>
              </a:tabLst>
              <a:defRPr sz="1200">
                <a:solidFill>
                  <a:srgbClr val="000000"/>
                </a:solidFill>
                <a:latin typeface="Helvetica" charset="0"/>
                <a:ea typeface="ＭＳ Ｐゴシック" charset="-128"/>
                <a:sym typeface="Helvetica" charset="0"/>
              </a:defRPr>
            </a:lvl5pPr>
            <a:lvl6pPr marL="2514600" indent="-228600" defTabSz="449263" eaLnBrk="0" fontAlgn="base" hangingPunct="0">
              <a:spcBef>
                <a:spcPct val="0"/>
              </a:spcBef>
              <a:spcAft>
                <a:spcPct val="0"/>
              </a:spcAft>
              <a:tabLst>
                <a:tab pos="419100" algn="l"/>
                <a:tab pos="876300" algn="l"/>
                <a:tab pos="1320800" algn="l"/>
                <a:tab pos="1765300" algn="l"/>
                <a:tab pos="2222500" algn="l"/>
                <a:tab pos="2667000" algn="l"/>
                <a:tab pos="3111500" algn="l"/>
                <a:tab pos="3568700" algn="l"/>
                <a:tab pos="4013200" algn="l"/>
                <a:tab pos="4470400" algn="l"/>
                <a:tab pos="4914900" algn="l"/>
                <a:tab pos="5359400" algn="l"/>
                <a:tab pos="5816600" algn="l"/>
                <a:tab pos="6261100" algn="l"/>
                <a:tab pos="6705600" algn="l"/>
                <a:tab pos="7162800" algn="l"/>
                <a:tab pos="7607300" algn="l"/>
                <a:tab pos="8064500" algn="l"/>
                <a:tab pos="8509000" algn="l"/>
                <a:tab pos="8953500" algn="l"/>
                <a:tab pos="9410700" algn="l"/>
              </a:tabLst>
              <a:defRPr sz="1200">
                <a:solidFill>
                  <a:srgbClr val="000000"/>
                </a:solidFill>
                <a:latin typeface="Helvetica" charset="0"/>
                <a:ea typeface="ＭＳ Ｐゴシック" charset="-128"/>
                <a:sym typeface="Helvetica" charset="0"/>
              </a:defRPr>
            </a:lvl6pPr>
            <a:lvl7pPr marL="2971800" indent="-228600" defTabSz="449263" eaLnBrk="0" fontAlgn="base" hangingPunct="0">
              <a:spcBef>
                <a:spcPct val="0"/>
              </a:spcBef>
              <a:spcAft>
                <a:spcPct val="0"/>
              </a:spcAft>
              <a:tabLst>
                <a:tab pos="419100" algn="l"/>
                <a:tab pos="876300" algn="l"/>
                <a:tab pos="1320800" algn="l"/>
                <a:tab pos="1765300" algn="l"/>
                <a:tab pos="2222500" algn="l"/>
                <a:tab pos="2667000" algn="l"/>
                <a:tab pos="3111500" algn="l"/>
                <a:tab pos="3568700" algn="l"/>
                <a:tab pos="4013200" algn="l"/>
                <a:tab pos="4470400" algn="l"/>
                <a:tab pos="4914900" algn="l"/>
                <a:tab pos="5359400" algn="l"/>
                <a:tab pos="5816600" algn="l"/>
                <a:tab pos="6261100" algn="l"/>
                <a:tab pos="6705600" algn="l"/>
                <a:tab pos="7162800" algn="l"/>
                <a:tab pos="7607300" algn="l"/>
                <a:tab pos="8064500" algn="l"/>
                <a:tab pos="8509000" algn="l"/>
                <a:tab pos="8953500" algn="l"/>
                <a:tab pos="9410700" algn="l"/>
              </a:tabLst>
              <a:defRPr sz="1200">
                <a:solidFill>
                  <a:srgbClr val="000000"/>
                </a:solidFill>
                <a:latin typeface="Helvetica" charset="0"/>
                <a:ea typeface="ＭＳ Ｐゴシック" charset="-128"/>
                <a:sym typeface="Helvetica" charset="0"/>
              </a:defRPr>
            </a:lvl7pPr>
            <a:lvl8pPr marL="3429000" indent="-228600" defTabSz="449263" eaLnBrk="0" fontAlgn="base" hangingPunct="0">
              <a:spcBef>
                <a:spcPct val="0"/>
              </a:spcBef>
              <a:spcAft>
                <a:spcPct val="0"/>
              </a:spcAft>
              <a:tabLst>
                <a:tab pos="419100" algn="l"/>
                <a:tab pos="876300" algn="l"/>
                <a:tab pos="1320800" algn="l"/>
                <a:tab pos="1765300" algn="l"/>
                <a:tab pos="2222500" algn="l"/>
                <a:tab pos="2667000" algn="l"/>
                <a:tab pos="3111500" algn="l"/>
                <a:tab pos="3568700" algn="l"/>
                <a:tab pos="4013200" algn="l"/>
                <a:tab pos="4470400" algn="l"/>
                <a:tab pos="4914900" algn="l"/>
                <a:tab pos="5359400" algn="l"/>
                <a:tab pos="5816600" algn="l"/>
                <a:tab pos="6261100" algn="l"/>
                <a:tab pos="6705600" algn="l"/>
                <a:tab pos="7162800" algn="l"/>
                <a:tab pos="7607300" algn="l"/>
                <a:tab pos="8064500" algn="l"/>
                <a:tab pos="8509000" algn="l"/>
                <a:tab pos="8953500" algn="l"/>
                <a:tab pos="9410700" algn="l"/>
              </a:tabLst>
              <a:defRPr sz="1200">
                <a:solidFill>
                  <a:srgbClr val="000000"/>
                </a:solidFill>
                <a:latin typeface="Helvetica" charset="0"/>
                <a:ea typeface="ＭＳ Ｐゴシック" charset="-128"/>
                <a:sym typeface="Helvetica" charset="0"/>
              </a:defRPr>
            </a:lvl8pPr>
            <a:lvl9pPr marL="3886200" indent="-228600" defTabSz="449263" eaLnBrk="0" fontAlgn="base" hangingPunct="0">
              <a:spcBef>
                <a:spcPct val="0"/>
              </a:spcBef>
              <a:spcAft>
                <a:spcPct val="0"/>
              </a:spcAft>
              <a:tabLst>
                <a:tab pos="419100" algn="l"/>
                <a:tab pos="876300" algn="l"/>
                <a:tab pos="1320800" algn="l"/>
                <a:tab pos="1765300" algn="l"/>
                <a:tab pos="2222500" algn="l"/>
                <a:tab pos="2667000" algn="l"/>
                <a:tab pos="3111500" algn="l"/>
                <a:tab pos="3568700" algn="l"/>
                <a:tab pos="4013200" algn="l"/>
                <a:tab pos="4470400" algn="l"/>
                <a:tab pos="4914900" algn="l"/>
                <a:tab pos="5359400" algn="l"/>
                <a:tab pos="5816600" algn="l"/>
                <a:tab pos="6261100" algn="l"/>
                <a:tab pos="6705600" algn="l"/>
                <a:tab pos="7162800" algn="l"/>
                <a:tab pos="7607300" algn="l"/>
                <a:tab pos="8064500" algn="l"/>
                <a:tab pos="8509000" algn="l"/>
                <a:tab pos="8953500" algn="l"/>
                <a:tab pos="9410700" algn="l"/>
              </a:tabLst>
              <a:defRPr sz="1200">
                <a:solidFill>
                  <a:srgbClr val="000000"/>
                </a:solidFill>
                <a:latin typeface="Helvetica" charset="0"/>
                <a:ea typeface="ＭＳ Ｐゴシック" charset="-128"/>
                <a:sym typeface="Helvetica" charset="0"/>
              </a:defRPr>
            </a:lvl9pPr>
          </a:lstStyle>
          <a:p>
            <a:pPr>
              <a:lnSpc>
                <a:spcPct val="96000"/>
              </a:lnSpc>
              <a:spcBef>
                <a:spcPts val="1050"/>
              </a:spcBef>
            </a:pPr>
            <a:endParaRPr lang="it-IT" altLang="x-none" sz="1800">
              <a:latin typeface="Arial" charset="0"/>
              <a:sym typeface="Arial" charset="0"/>
            </a:endParaRPr>
          </a:p>
          <a:p>
            <a:pPr>
              <a:lnSpc>
                <a:spcPct val="125000"/>
              </a:lnSpc>
              <a:spcBef>
                <a:spcPts val="1050"/>
              </a:spcBef>
              <a:buClr>
                <a:srgbClr val="001848"/>
              </a:buClr>
              <a:buSzPct val="45000"/>
              <a:buFont typeface="Courier New" charset="0"/>
              <a:buChar char="o"/>
            </a:pPr>
            <a:r>
              <a:rPr lang="it-IT" altLang="x-none" sz="1950">
                <a:solidFill>
                  <a:srgbClr val="001848"/>
                </a:solidFill>
                <a:latin typeface="Baskerville" charset="0"/>
              </a:rPr>
              <a:t>Non recipienti da riempire ma </a:t>
            </a:r>
            <a:r>
              <a:rPr lang="it-IT" altLang="x-none" sz="1950" b="1">
                <a:solidFill>
                  <a:srgbClr val="001848"/>
                </a:solidFill>
                <a:latin typeface="Baskerville" charset="0"/>
                <a:sym typeface="Helvetica-Bold" charset="0"/>
              </a:rPr>
              <a:t>apprendisti attivi</a:t>
            </a:r>
          </a:p>
          <a:p>
            <a:pPr>
              <a:lnSpc>
                <a:spcPct val="125000"/>
              </a:lnSpc>
              <a:spcBef>
                <a:spcPts val="1050"/>
              </a:spcBef>
              <a:buClr>
                <a:srgbClr val="001848"/>
              </a:buClr>
              <a:buSzPct val="45000"/>
              <a:buFont typeface="Courier New" charset="0"/>
              <a:buChar char="o"/>
            </a:pPr>
            <a:r>
              <a:rPr lang="it-IT" altLang="x-none" sz="1950">
                <a:solidFill>
                  <a:srgbClr val="001848"/>
                </a:solidFill>
                <a:latin typeface="Baskerville" charset="0"/>
              </a:rPr>
              <a:t>Non </a:t>
            </a:r>
            <a:r>
              <a:rPr lang="ja-JP" altLang="it-IT" sz="1950">
                <a:solidFill>
                  <a:srgbClr val="001848"/>
                </a:solidFill>
                <a:latin typeface="Baskerville" charset="0"/>
              </a:rPr>
              <a:t>“</a:t>
            </a:r>
            <a:r>
              <a:rPr lang="it-IT" altLang="ja-JP" sz="1950">
                <a:solidFill>
                  <a:srgbClr val="001848"/>
                </a:solidFill>
                <a:latin typeface="Baskerville" charset="0"/>
              </a:rPr>
              <a:t>tabule rase</a:t>
            </a:r>
            <a:r>
              <a:rPr lang="ja-JP" altLang="it-IT" sz="1950">
                <a:solidFill>
                  <a:srgbClr val="001848"/>
                </a:solidFill>
                <a:latin typeface="Baskerville" charset="0"/>
              </a:rPr>
              <a:t>”</a:t>
            </a:r>
            <a:r>
              <a:rPr lang="it-IT" altLang="ja-JP" sz="1950">
                <a:solidFill>
                  <a:srgbClr val="001848"/>
                </a:solidFill>
                <a:latin typeface="Baskerville" charset="0"/>
              </a:rPr>
              <a:t>ma </a:t>
            </a:r>
            <a:r>
              <a:rPr lang="it-IT" altLang="ja-JP" sz="1950" b="1">
                <a:solidFill>
                  <a:srgbClr val="001848"/>
                </a:solidFill>
                <a:latin typeface="Baskerville" charset="0"/>
                <a:sym typeface="Helvetica-Bold" charset="0"/>
              </a:rPr>
              <a:t>attivi costruttori </a:t>
            </a:r>
            <a:r>
              <a:rPr lang="it-IT" altLang="ja-JP" sz="1950">
                <a:solidFill>
                  <a:srgbClr val="001848"/>
                </a:solidFill>
                <a:latin typeface="Baskerville" charset="0"/>
                <a:sym typeface="Helvetica-Bold" charset="0"/>
              </a:rPr>
              <a:t>di conoscenze </a:t>
            </a:r>
          </a:p>
          <a:p>
            <a:pPr algn="ctr">
              <a:lnSpc>
                <a:spcPct val="125000"/>
              </a:lnSpc>
              <a:spcBef>
                <a:spcPts val="1050"/>
              </a:spcBef>
            </a:pPr>
            <a:endParaRPr lang="it-IT" altLang="ja-JP" sz="1950">
              <a:solidFill>
                <a:srgbClr val="001848"/>
              </a:solidFill>
              <a:latin typeface="Baskerville" charset="0"/>
            </a:endParaRPr>
          </a:p>
          <a:p>
            <a:pPr>
              <a:lnSpc>
                <a:spcPct val="125000"/>
              </a:lnSpc>
              <a:spcBef>
                <a:spcPts val="1050"/>
              </a:spcBef>
            </a:pPr>
            <a:r>
              <a:rPr lang="ja-JP" altLang="it-IT" sz="1950">
                <a:solidFill>
                  <a:srgbClr val="001848"/>
                </a:solidFill>
                <a:latin typeface="Baskerville" charset="0"/>
              </a:rPr>
              <a:t>“</a:t>
            </a:r>
            <a:r>
              <a:rPr lang="it-IT" altLang="ja-JP" sz="1950">
                <a:solidFill>
                  <a:srgbClr val="001848"/>
                </a:solidFill>
                <a:latin typeface="Baskerville" charset="0"/>
              </a:rPr>
              <a:t>Occasioni</a:t>
            </a:r>
            <a:r>
              <a:rPr lang="ja-JP" altLang="it-IT" sz="1950">
                <a:solidFill>
                  <a:srgbClr val="001848"/>
                </a:solidFill>
                <a:latin typeface="Baskerville" charset="0"/>
              </a:rPr>
              <a:t>”</a:t>
            </a:r>
            <a:r>
              <a:rPr lang="it-IT" altLang="ja-JP" sz="1950">
                <a:solidFill>
                  <a:srgbClr val="001848"/>
                </a:solidFill>
                <a:latin typeface="Baskerville" charset="0"/>
              </a:rPr>
              <a:t> di imparare (</a:t>
            </a:r>
            <a:r>
              <a:rPr lang="it-IT" altLang="ja-JP" sz="1650" b="1">
                <a:solidFill>
                  <a:srgbClr val="001848"/>
                </a:solidFill>
                <a:latin typeface="Baskerville" charset="0"/>
                <a:sym typeface="Helvetica-Bold" charset="0"/>
              </a:rPr>
              <a:t>anche quando nessuno</a:t>
            </a:r>
          </a:p>
          <a:p>
            <a:pPr>
              <a:lnSpc>
                <a:spcPct val="125000"/>
              </a:lnSpc>
              <a:spcBef>
                <a:spcPts val="1050"/>
              </a:spcBef>
            </a:pPr>
            <a:r>
              <a:rPr lang="ja-JP" altLang="it-IT" sz="1650" b="1">
                <a:solidFill>
                  <a:srgbClr val="001848"/>
                </a:solidFill>
                <a:latin typeface="Baskerville" charset="0"/>
                <a:sym typeface="Helvetica-Bold" charset="0"/>
              </a:rPr>
              <a:t>“</a:t>
            </a:r>
            <a:r>
              <a:rPr lang="it-IT" altLang="ja-JP" sz="1650" b="1">
                <a:solidFill>
                  <a:srgbClr val="001848"/>
                </a:solidFill>
                <a:latin typeface="Baskerville" charset="0"/>
                <a:sym typeface="Helvetica-Bold" charset="0"/>
              </a:rPr>
              <a:t>insegna</a:t>
            </a:r>
            <a:r>
              <a:rPr lang="ja-JP" altLang="it-IT" sz="1650" b="1">
                <a:solidFill>
                  <a:srgbClr val="001848"/>
                </a:solidFill>
                <a:latin typeface="Baskerville" charset="0"/>
                <a:sym typeface="Helvetica-Bold" charset="0"/>
              </a:rPr>
              <a:t>”</a:t>
            </a:r>
            <a:r>
              <a:rPr lang="it-IT" altLang="ja-JP" sz="1950">
                <a:solidFill>
                  <a:srgbClr val="001848"/>
                </a:solidFill>
                <a:latin typeface="Baskerville" charset="0"/>
              </a:rPr>
              <a:t>) nella vita quotidiana, in famiglia, </a:t>
            </a:r>
          </a:p>
          <a:p>
            <a:pPr>
              <a:lnSpc>
                <a:spcPct val="125000"/>
              </a:lnSpc>
              <a:spcBef>
                <a:spcPts val="1050"/>
              </a:spcBef>
            </a:pPr>
            <a:r>
              <a:rPr lang="it-IT" altLang="x-none" sz="1950">
                <a:solidFill>
                  <a:srgbClr val="001848"/>
                </a:solidFill>
                <a:latin typeface="Baskerville" charset="0"/>
              </a:rPr>
              <a:t>al nido, nella scuola dell</a:t>
            </a:r>
            <a:r>
              <a:rPr lang="ja-JP" altLang="it-IT" sz="1950">
                <a:solidFill>
                  <a:srgbClr val="001848"/>
                </a:solidFill>
                <a:latin typeface="Baskerville" charset="0"/>
              </a:rPr>
              <a:t>’</a:t>
            </a:r>
            <a:r>
              <a:rPr lang="it-IT" altLang="ja-JP" sz="1950">
                <a:solidFill>
                  <a:srgbClr val="001848"/>
                </a:solidFill>
                <a:latin typeface="Baskerville" charset="0"/>
              </a:rPr>
              <a:t>infanzia…</a:t>
            </a:r>
            <a:endParaRPr lang="it-IT" altLang="x-none" sz="1950">
              <a:latin typeface="Baskerville" charset="0"/>
            </a:endParaRPr>
          </a:p>
        </p:txBody>
      </p:sp>
      <p:sp>
        <p:nvSpPr>
          <p:cNvPr id="15362" name="AutoShape 3"/>
          <p:cNvSpPr>
            <a:spLocks/>
          </p:cNvSpPr>
          <p:nvPr/>
        </p:nvSpPr>
        <p:spPr bwMode="auto">
          <a:xfrm>
            <a:off x="1143000" y="931069"/>
            <a:ext cx="6858000" cy="55364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nchor="b"/>
          <a:lstStyle>
            <a:lvl1pPr defTabSz="449263">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solidFill>
                  <a:srgbClr val="000000"/>
                </a:solidFill>
                <a:latin typeface="Helvetica" charset="0"/>
                <a:ea typeface="ＭＳ Ｐゴシック" charset="-128"/>
                <a:sym typeface="Helvetica" charset="0"/>
              </a:defRPr>
            </a:lvl1pPr>
            <a:lvl2pPr defTabSz="449263">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solidFill>
                  <a:srgbClr val="000000"/>
                </a:solidFill>
                <a:latin typeface="Helvetica" charset="0"/>
                <a:ea typeface="ＭＳ Ｐゴシック" charset="-128"/>
                <a:sym typeface="Helvetica" charset="0"/>
              </a:defRPr>
            </a:lvl2pPr>
            <a:lvl3pPr defTabSz="449263">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solidFill>
                  <a:srgbClr val="000000"/>
                </a:solidFill>
                <a:latin typeface="Helvetica" charset="0"/>
                <a:ea typeface="ＭＳ Ｐゴシック" charset="-128"/>
                <a:sym typeface="Helvetica" charset="0"/>
              </a:defRPr>
            </a:lvl3pPr>
            <a:lvl4pPr defTabSz="449263">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solidFill>
                  <a:srgbClr val="000000"/>
                </a:solidFill>
                <a:latin typeface="Helvetica" charset="0"/>
                <a:ea typeface="ＭＳ Ｐゴシック" charset="-128"/>
                <a:sym typeface="Helvetica" charset="0"/>
              </a:defRPr>
            </a:lvl4pPr>
            <a:lvl5pPr defTabSz="449263">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solidFill>
                  <a:srgbClr val="000000"/>
                </a:solidFill>
                <a:latin typeface="Helvetica" charset="0"/>
                <a:ea typeface="ＭＳ Ｐゴシック" charset="-128"/>
                <a:sym typeface="Helvetica" charset="0"/>
              </a:defRPr>
            </a:lvl5pPr>
            <a:lvl6pPr marL="1371600" indent="914400" defTabSz="449263" eaLnBrk="0" fontAlgn="base" hangingPunct="0">
              <a:spcBef>
                <a:spcPct val="0"/>
              </a:spcBef>
              <a:spcAft>
                <a:spcPct val="0"/>
              </a:spcAf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solidFill>
                  <a:srgbClr val="000000"/>
                </a:solidFill>
                <a:latin typeface="Helvetica" charset="0"/>
                <a:ea typeface="ＭＳ Ｐゴシック" charset="-128"/>
                <a:sym typeface="Helvetica" charset="0"/>
              </a:defRPr>
            </a:lvl6pPr>
            <a:lvl7pPr marL="1828800" indent="914400" defTabSz="449263" eaLnBrk="0" fontAlgn="base" hangingPunct="0">
              <a:spcBef>
                <a:spcPct val="0"/>
              </a:spcBef>
              <a:spcAft>
                <a:spcPct val="0"/>
              </a:spcAf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solidFill>
                  <a:srgbClr val="000000"/>
                </a:solidFill>
                <a:latin typeface="Helvetica" charset="0"/>
                <a:ea typeface="ＭＳ Ｐゴシック" charset="-128"/>
                <a:sym typeface="Helvetica" charset="0"/>
              </a:defRPr>
            </a:lvl7pPr>
            <a:lvl8pPr marL="2286000" indent="914400" defTabSz="449263" eaLnBrk="0" fontAlgn="base" hangingPunct="0">
              <a:spcBef>
                <a:spcPct val="0"/>
              </a:spcBef>
              <a:spcAft>
                <a:spcPct val="0"/>
              </a:spcAf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solidFill>
                  <a:srgbClr val="000000"/>
                </a:solidFill>
                <a:latin typeface="Helvetica" charset="0"/>
                <a:ea typeface="ＭＳ Ｐゴシック" charset="-128"/>
                <a:sym typeface="Helvetica" charset="0"/>
              </a:defRPr>
            </a:lvl8pPr>
            <a:lvl9pPr marL="2743200" indent="914400" defTabSz="449263" eaLnBrk="0" fontAlgn="base" hangingPunct="0">
              <a:spcBef>
                <a:spcPct val="0"/>
              </a:spcBef>
              <a:spcAft>
                <a:spcPct val="0"/>
              </a:spcAf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solidFill>
                  <a:srgbClr val="000000"/>
                </a:solidFill>
                <a:latin typeface="Helvetica" charset="0"/>
                <a:ea typeface="ＭＳ Ｐゴシック" charset="-128"/>
                <a:sym typeface="Helvetica" charset="0"/>
              </a:defRPr>
            </a:lvl9pPr>
          </a:lstStyle>
          <a:p>
            <a:pPr algn="ctr" eaLnBrk="1">
              <a:lnSpc>
                <a:spcPct val="95000"/>
              </a:lnSpc>
            </a:pPr>
            <a:r>
              <a:rPr lang="it-IT" altLang="x-none" sz="2400" dirty="0">
                <a:solidFill>
                  <a:srgbClr val="B00000"/>
                </a:solidFill>
                <a:latin typeface="Baskerville" charset="0"/>
                <a:sym typeface="Georgia" charset="0"/>
              </a:rPr>
              <a:t> Bambini competenti che </a:t>
            </a:r>
            <a:r>
              <a:rPr lang="it-IT" altLang="x-none" sz="2400" i="1" dirty="0">
                <a:solidFill>
                  <a:srgbClr val="B00000"/>
                </a:solidFill>
                <a:latin typeface="Baskerville" charset="0"/>
                <a:sym typeface="Georgia" charset="0"/>
              </a:rPr>
              <a:t>costruiscono</a:t>
            </a:r>
            <a:endParaRPr lang="it-IT" altLang="x-none" sz="2400" dirty="0">
              <a:latin typeface="Baskerville" charset="0"/>
            </a:endParaRPr>
          </a:p>
        </p:txBody>
      </p:sp>
      <p:pic>
        <p:nvPicPr>
          <p:cNvPr id="15363"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198142"/>
            <a:ext cx="2132409" cy="202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434658"/>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1657350" y="188640"/>
            <a:ext cx="5829300" cy="622697"/>
          </a:xfrm>
        </p:spPr>
        <p:txBody>
          <a:bodyPr/>
          <a:lstStyle/>
          <a:p>
            <a:pPr algn="ctr" defTabSz="336947">
              <a:lnSpc>
                <a:spcPct val="95000"/>
              </a:lnSpc>
              <a:tabLst>
                <a:tab pos="333375" algn="l"/>
                <a:tab pos="666750" algn="l"/>
                <a:tab pos="1009650" algn="l"/>
                <a:tab pos="1343025" algn="l"/>
                <a:tab pos="1676400" algn="l"/>
                <a:tab pos="2019300" algn="l"/>
                <a:tab pos="2352675" algn="l"/>
                <a:tab pos="2686050" algn="l"/>
                <a:tab pos="3028950" algn="l"/>
                <a:tab pos="3362325" algn="l"/>
                <a:tab pos="3705225" algn="l"/>
                <a:tab pos="4038600" algn="l"/>
                <a:tab pos="4371975" algn="l"/>
                <a:tab pos="4714875" algn="l"/>
                <a:tab pos="5048250" algn="l"/>
                <a:tab pos="5381625" algn="l"/>
                <a:tab pos="5724525" algn="l"/>
                <a:tab pos="6057900" algn="l"/>
                <a:tab pos="6400800" algn="l"/>
                <a:tab pos="6734175" algn="l"/>
              </a:tabLst>
            </a:pPr>
            <a:r>
              <a:rPr lang="it-IT" altLang="x-none" sz="2400" dirty="0">
                <a:solidFill>
                  <a:srgbClr val="B00000"/>
                </a:solidFill>
                <a:latin typeface="Baskerville" charset="0"/>
                <a:sym typeface="Georgia" charset="0"/>
              </a:rPr>
              <a:t> Bambini </a:t>
            </a:r>
            <a:r>
              <a:rPr lang="ja-JP" altLang="it-IT" sz="2400">
                <a:solidFill>
                  <a:srgbClr val="B00000"/>
                </a:solidFill>
                <a:latin typeface="Baskerville" charset="0"/>
                <a:sym typeface="Georgia" charset="0"/>
              </a:rPr>
              <a:t>“</a:t>
            </a:r>
            <a:r>
              <a:rPr lang="it-IT" altLang="ja-JP" sz="2400" dirty="0">
                <a:solidFill>
                  <a:srgbClr val="B00000"/>
                </a:solidFill>
                <a:latin typeface="Baskerville" charset="0"/>
                <a:sym typeface="Georgia" charset="0"/>
              </a:rPr>
              <a:t>multipli</a:t>
            </a:r>
            <a:r>
              <a:rPr lang="ja-JP" altLang="it-IT" sz="2400">
                <a:solidFill>
                  <a:srgbClr val="B00000"/>
                </a:solidFill>
                <a:latin typeface="Baskerville" charset="0"/>
                <a:sym typeface="Georgia" charset="0"/>
              </a:rPr>
              <a:t>”</a:t>
            </a:r>
            <a:endParaRPr lang="it-IT" altLang="x-none" sz="2400" dirty="0">
              <a:latin typeface="Baskerville" charset="0"/>
            </a:endParaRPr>
          </a:p>
        </p:txBody>
      </p:sp>
      <p:sp>
        <p:nvSpPr>
          <p:cNvPr id="20482" name="AutoShape 2"/>
          <p:cNvSpPr>
            <a:spLocks/>
          </p:cNvSpPr>
          <p:nvPr/>
        </p:nvSpPr>
        <p:spPr bwMode="auto">
          <a:xfrm>
            <a:off x="1412676" y="786635"/>
            <a:ext cx="6318647" cy="730686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lvl1pPr defTabSz="449263">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solidFill>
                  <a:srgbClr val="000000"/>
                </a:solidFill>
                <a:latin typeface="Helvetica" charset="0"/>
                <a:ea typeface="ＭＳ Ｐゴシック" charset="-128"/>
                <a:sym typeface="Helvetica" charset="0"/>
              </a:defRPr>
            </a:lvl1pPr>
            <a:lvl2pPr defTabSz="449263">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solidFill>
                  <a:srgbClr val="000000"/>
                </a:solidFill>
                <a:latin typeface="Helvetica" charset="0"/>
                <a:ea typeface="ＭＳ Ｐゴシック" charset="-128"/>
                <a:sym typeface="Helvetica" charset="0"/>
              </a:defRPr>
            </a:lvl2pPr>
            <a:lvl3pPr marL="1143000" indent="-228600" defTabSz="449263">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solidFill>
                  <a:srgbClr val="000000"/>
                </a:solidFill>
                <a:latin typeface="Helvetica" charset="0"/>
                <a:ea typeface="ＭＳ Ｐゴシック" charset="-128"/>
                <a:sym typeface="Helvetica" charset="0"/>
              </a:defRPr>
            </a:lvl3pPr>
            <a:lvl4pPr marL="1600200" indent="-228600" defTabSz="449263">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solidFill>
                  <a:srgbClr val="000000"/>
                </a:solidFill>
                <a:latin typeface="Helvetica" charset="0"/>
                <a:ea typeface="ＭＳ Ｐゴシック" charset="-128"/>
                <a:sym typeface="Helvetica" charset="0"/>
              </a:defRPr>
            </a:lvl4pPr>
            <a:lvl5pPr marL="2057400" indent="-228600" defTabSz="449263">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solidFill>
                  <a:srgbClr val="000000"/>
                </a:solidFill>
                <a:latin typeface="Helvetica" charset="0"/>
                <a:ea typeface="ＭＳ Ｐゴシック" charset="-128"/>
                <a:sym typeface="Helvetica" charset="0"/>
              </a:defRPr>
            </a:lvl5pPr>
            <a:lvl6pPr marL="2514600" indent="-228600" defTabSz="449263" eaLnBrk="0" fontAlgn="base" hangingPunct="0">
              <a:spcBef>
                <a:spcPct val="0"/>
              </a:spcBef>
              <a:spcAft>
                <a:spcPct val="0"/>
              </a:spcAf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solidFill>
                  <a:srgbClr val="000000"/>
                </a:solidFill>
                <a:latin typeface="Helvetica" charset="0"/>
                <a:ea typeface="ＭＳ Ｐゴシック" charset="-128"/>
                <a:sym typeface="Helvetica" charset="0"/>
              </a:defRPr>
            </a:lvl6pPr>
            <a:lvl7pPr marL="2971800" indent="-228600" defTabSz="449263" eaLnBrk="0" fontAlgn="base" hangingPunct="0">
              <a:spcBef>
                <a:spcPct val="0"/>
              </a:spcBef>
              <a:spcAft>
                <a:spcPct val="0"/>
              </a:spcAf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solidFill>
                  <a:srgbClr val="000000"/>
                </a:solidFill>
                <a:latin typeface="Helvetica" charset="0"/>
                <a:ea typeface="ＭＳ Ｐゴシック" charset="-128"/>
                <a:sym typeface="Helvetica" charset="0"/>
              </a:defRPr>
            </a:lvl7pPr>
            <a:lvl8pPr marL="3429000" indent="-228600" defTabSz="449263" eaLnBrk="0" fontAlgn="base" hangingPunct="0">
              <a:spcBef>
                <a:spcPct val="0"/>
              </a:spcBef>
              <a:spcAft>
                <a:spcPct val="0"/>
              </a:spcAf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solidFill>
                  <a:srgbClr val="000000"/>
                </a:solidFill>
                <a:latin typeface="Helvetica" charset="0"/>
                <a:ea typeface="ＭＳ Ｐゴシック" charset="-128"/>
                <a:sym typeface="Helvetica" charset="0"/>
              </a:defRPr>
            </a:lvl8pPr>
            <a:lvl9pPr marL="3886200" indent="-228600" defTabSz="449263" eaLnBrk="0" fontAlgn="base" hangingPunct="0">
              <a:spcBef>
                <a:spcPct val="0"/>
              </a:spcBef>
              <a:spcAft>
                <a:spcPct val="0"/>
              </a:spcAf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solidFill>
                  <a:srgbClr val="000000"/>
                </a:solidFill>
                <a:latin typeface="Helvetica" charset="0"/>
                <a:ea typeface="ＭＳ Ｐゴシック" charset="-128"/>
                <a:sym typeface="Helvetica" charset="0"/>
              </a:defRPr>
            </a:lvl9pPr>
          </a:lstStyle>
          <a:p>
            <a:pPr algn="ctr">
              <a:lnSpc>
                <a:spcPct val="125000"/>
              </a:lnSpc>
              <a:spcBef>
                <a:spcPts val="1050"/>
              </a:spcBef>
            </a:pPr>
            <a:r>
              <a:rPr lang="it-IT" altLang="x-none" sz="1800" dirty="0">
                <a:solidFill>
                  <a:schemeClr val="tx1"/>
                </a:solidFill>
                <a:latin typeface="Baskerville" charset="0"/>
              </a:rPr>
              <a:t>Diversità competenze nei diversi ambiti (</a:t>
            </a:r>
            <a:r>
              <a:rPr lang="it-IT" altLang="x-none" sz="1800" b="1" dirty="0">
                <a:solidFill>
                  <a:schemeClr val="tx1"/>
                </a:solidFill>
                <a:latin typeface="Baskerville" charset="0"/>
                <a:sym typeface="Helvetica-Bold" charset="0"/>
              </a:rPr>
              <a:t>aree di forza</a:t>
            </a:r>
            <a:r>
              <a:rPr lang="it-IT" altLang="x-none" sz="1800" dirty="0">
                <a:solidFill>
                  <a:schemeClr val="tx1"/>
                </a:solidFill>
                <a:latin typeface="Baskerville" charset="0"/>
              </a:rPr>
              <a:t>)</a:t>
            </a:r>
          </a:p>
          <a:p>
            <a:pPr algn="ctr">
              <a:lnSpc>
                <a:spcPct val="125000"/>
              </a:lnSpc>
              <a:spcBef>
                <a:spcPts val="1050"/>
              </a:spcBef>
            </a:pPr>
            <a:endParaRPr lang="it-IT" altLang="x-none" sz="1725" dirty="0">
              <a:solidFill>
                <a:schemeClr val="tx1"/>
              </a:solidFill>
              <a:latin typeface="Baskerville" charset="0"/>
            </a:endParaRPr>
          </a:p>
          <a:p>
            <a:pPr algn="ctr">
              <a:lnSpc>
                <a:spcPct val="125000"/>
              </a:lnSpc>
              <a:spcBef>
                <a:spcPts val="1050"/>
              </a:spcBef>
            </a:pPr>
            <a:r>
              <a:rPr lang="it-IT" altLang="x-none" sz="1725" dirty="0">
                <a:solidFill>
                  <a:schemeClr val="tx1"/>
                </a:solidFill>
                <a:latin typeface="Baskerville" charset="0"/>
              </a:rPr>
              <a:t>Intelligenza </a:t>
            </a:r>
            <a:r>
              <a:rPr lang="it-IT" altLang="x-none" sz="1725" b="1" dirty="0">
                <a:solidFill>
                  <a:schemeClr val="tx1"/>
                </a:solidFill>
                <a:latin typeface="Baskerville" charset="0"/>
                <a:sym typeface="Helvetica-Bold" charset="0"/>
              </a:rPr>
              <a:t>verbale e logico-scientifica, spaziale, musicale, </a:t>
            </a:r>
          </a:p>
          <a:p>
            <a:pPr algn="ctr">
              <a:lnSpc>
                <a:spcPct val="125000"/>
              </a:lnSpc>
              <a:spcBef>
                <a:spcPts val="1050"/>
              </a:spcBef>
            </a:pPr>
            <a:r>
              <a:rPr lang="it-IT" altLang="x-none" sz="1725" b="1" dirty="0">
                <a:solidFill>
                  <a:schemeClr val="tx1"/>
                </a:solidFill>
                <a:latin typeface="Baskerville" charset="0"/>
                <a:sym typeface="Helvetica-Bold" charset="0"/>
              </a:rPr>
              <a:t>   grafico-pittorica, sociale </a:t>
            </a:r>
            <a:r>
              <a:rPr lang="it-IT" altLang="x-none" sz="1725" dirty="0">
                <a:solidFill>
                  <a:schemeClr val="tx1"/>
                </a:solidFill>
                <a:latin typeface="Baskerville" charset="0"/>
              </a:rPr>
              <a:t>(Gardner, 1983)</a:t>
            </a:r>
          </a:p>
          <a:p>
            <a:pPr algn="ctr">
              <a:lnSpc>
                <a:spcPct val="125000"/>
              </a:lnSpc>
              <a:spcBef>
                <a:spcPts val="1050"/>
              </a:spcBef>
            </a:pPr>
            <a:endParaRPr lang="it-IT" altLang="x-none" sz="1725" dirty="0">
              <a:solidFill>
                <a:schemeClr val="tx1"/>
              </a:solidFill>
              <a:latin typeface="Baskerville" charset="0"/>
            </a:endParaRPr>
          </a:p>
          <a:p>
            <a:pPr algn="ctr">
              <a:lnSpc>
                <a:spcPct val="125000"/>
              </a:lnSpc>
              <a:spcBef>
                <a:spcPts val="1050"/>
              </a:spcBef>
            </a:pPr>
            <a:r>
              <a:rPr lang="it-IT" altLang="x-none" sz="1725" dirty="0">
                <a:solidFill>
                  <a:schemeClr val="tx1"/>
                </a:solidFill>
                <a:latin typeface="Baskerville" charset="0"/>
              </a:rPr>
              <a:t>Intelligenza come </a:t>
            </a:r>
            <a:r>
              <a:rPr lang="it-IT" altLang="x-none" sz="1725" b="1" dirty="0">
                <a:solidFill>
                  <a:schemeClr val="tx1"/>
                </a:solidFill>
                <a:latin typeface="Baskerville" charset="0"/>
                <a:sym typeface="Helvetica-Bold" charset="0"/>
              </a:rPr>
              <a:t>skill in a medium</a:t>
            </a:r>
            <a:r>
              <a:rPr lang="it-IT" altLang="x-none" sz="1725" dirty="0">
                <a:solidFill>
                  <a:schemeClr val="tx1"/>
                </a:solidFill>
                <a:latin typeface="Baskerville" charset="0"/>
              </a:rPr>
              <a:t> culturale (Olson, 1979) </a:t>
            </a:r>
          </a:p>
          <a:p>
            <a:pPr marL="0" lvl="1" algn="ctr">
              <a:lnSpc>
                <a:spcPct val="125000"/>
              </a:lnSpc>
              <a:spcBef>
                <a:spcPts val="1050"/>
              </a:spcBef>
            </a:pPr>
            <a:endParaRPr lang="en-US" altLang="x-none" sz="1725" dirty="0">
              <a:solidFill>
                <a:schemeClr val="tx1"/>
              </a:solidFill>
              <a:latin typeface="Baskerville" charset="0"/>
            </a:endParaRPr>
          </a:p>
          <a:p>
            <a:pPr marL="0" lvl="1" algn="ctr">
              <a:lnSpc>
                <a:spcPct val="125000"/>
              </a:lnSpc>
              <a:spcBef>
                <a:spcPts val="1050"/>
              </a:spcBef>
            </a:pPr>
            <a:r>
              <a:rPr lang="en-US" altLang="x-none" sz="1725" dirty="0" err="1">
                <a:solidFill>
                  <a:schemeClr val="tx1"/>
                </a:solidFill>
                <a:latin typeface="Baskerville" charset="0"/>
              </a:rPr>
              <a:t>Specificità</a:t>
            </a:r>
            <a:r>
              <a:rPr lang="en-US" altLang="x-none" sz="1725" dirty="0">
                <a:solidFill>
                  <a:schemeClr val="tx1"/>
                </a:solidFill>
                <a:latin typeface="Baskerville" charset="0"/>
              </a:rPr>
              <a:t> </a:t>
            </a:r>
            <a:r>
              <a:rPr lang="en-US" altLang="x-none" sz="1725" dirty="0" err="1">
                <a:solidFill>
                  <a:schemeClr val="tx1"/>
                </a:solidFill>
                <a:latin typeface="Baskerville" charset="0"/>
              </a:rPr>
              <a:t>delle</a:t>
            </a:r>
            <a:r>
              <a:rPr lang="en-US" altLang="x-none" sz="1725" dirty="0">
                <a:solidFill>
                  <a:schemeClr val="tx1"/>
                </a:solidFill>
                <a:latin typeface="Baskerville" charset="0"/>
              </a:rPr>
              <a:t> </a:t>
            </a:r>
            <a:r>
              <a:rPr lang="en-US" altLang="x-none" sz="1725" dirty="0" err="1">
                <a:solidFill>
                  <a:schemeClr val="tx1"/>
                </a:solidFill>
                <a:latin typeface="Baskerville" charset="0"/>
              </a:rPr>
              <a:t>aree</a:t>
            </a:r>
            <a:r>
              <a:rPr lang="en-US" altLang="x-none" sz="1725" dirty="0">
                <a:solidFill>
                  <a:schemeClr val="tx1"/>
                </a:solidFill>
                <a:latin typeface="Baskerville" charset="0"/>
              </a:rPr>
              <a:t> di </a:t>
            </a:r>
            <a:r>
              <a:rPr lang="en-US" altLang="x-none" sz="1725" dirty="0" err="1">
                <a:solidFill>
                  <a:schemeClr val="tx1"/>
                </a:solidFill>
                <a:latin typeface="Baskerville" charset="0"/>
              </a:rPr>
              <a:t>esperienza</a:t>
            </a:r>
            <a:r>
              <a:rPr lang="en-US" altLang="x-none" sz="1725" dirty="0">
                <a:solidFill>
                  <a:schemeClr val="tx1"/>
                </a:solidFill>
                <a:latin typeface="Baskerville" charset="0"/>
              </a:rPr>
              <a:t> e </a:t>
            </a:r>
            <a:r>
              <a:rPr lang="en-US" altLang="x-none" sz="1725" dirty="0" err="1">
                <a:solidFill>
                  <a:schemeClr val="tx1"/>
                </a:solidFill>
                <a:latin typeface="Baskerville" charset="0"/>
              </a:rPr>
              <a:t>conoscenza</a:t>
            </a:r>
            <a:r>
              <a:rPr lang="en-US" altLang="x-none" sz="1725" dirty="0">
                <a:solidFill>
                  <a:schemeClr val="tx1"/>
                </a:solidFill>
                <a:latin typeface="Baskerville" charset="0"/>
              </a:rPr>
              <a:t> in </a:t>
            </a:r>
            <a:r>
              <a:rPr lang="en-US" altLang="x-none" sz="1725" dirty="0" err="1">
                <a:solidFill>
                  <a:schemeClr val="tx1"/>
                </a:solidFill>
                <a:latin typeface="Baskerville" charset="0"/>
              </a:rPr>
              <a:t>relazione</a:t>
            </a:r>
            <a:r>
              <a:rPr lang="en-US" altLang="x-none" sz="1725" dirty="0">
                <a:solidFill>
                  <a:schemeClr val="tx1"/>
                </a:solidFill>
                <a:latin typeface="Baskerville" charset="0"/>
              </a:rPr>
              <a:t> a </a:t>
            </a:r>
            <a:r>
              <a:rPr lang="en-US" altLang="x-none" sz="1725" dirty="0" err="1">
                <a:solidFill>
                  <a:schemeClr val="tx1"/>
                </a:solidFill>
                <a:latin typeface="Baskerville" charset="0"/>
              </a:rPr>
              <a:t>diversi</a:t>
            </a:r>
            <a:r>
              <a:rPr lang="en-US" altLang="x-none" sz="1725" dirty="0">
                <a:solidFill>
                  <a:schemeClr val="tx1"/>
                </a:solidFill>
                <a:latin typeface="Baskerville" charset="0"/>
              </a:rPr>
              <a:t> </a:t>
            </a:r>
            <a:r>
              <a:rPr lang="en-US" altLang="x-none" sz="1725" b="1" dirty="0" err="1">
                <a:solidFill>
                  <a:schemeClr val="tx1"/>
                </a:solidFill>
                <a:latin typeface="Baskerville" charset="0"/>
              </a:rPr>
              <a:t>sistemi</a:t>
            </a:r>
            <a:r>
              <a:rPr lang="en-US" altLang="x-none" sz="1725" b="1" dirty="0">
                <a:solidFill>
                  <a:schemeClr val="tx1"/>
                </a:solidFill>
                <a:latin typeface="Baskerville" charset="0"/>
              </a:rPr>
              <a:t> </a:t>
            </a:r>
            <a:r>
              <a:rPr lang="en-US" altLang="x-none" sz="1725" b="1" dirty="0" err="1">
                <a:solidFill>
                  <a:schemeClr val="tx1"/>
                </a:solidFill>
                <a:latin typeface="Baskerville" charset="0"/>
              </a:rPr>
              <a:t>simbolici</a:t>
            </a:r>
            <a:r>
              <a:rPr lang="en-US" altLang="x-none" sz="1725" dirty="0">
                <a:solidFill>
                  <a:schemeClr val="tx1"/>
                </a:solidFill>
                <a:latin typeface="Baskerville" charset="0"/>
              </a:rPr>
              <a:t> </a:t>
            </a:r>
            <a:r>
              <a:rPr lang="en-US" altLang="x-none" sz="1725" dirty="0" err="1">
                <a:solidFill>
                  <a:schemeClr val="tx1"/>
                </a:solidFill>
                <a:latin typeface="Baskerville" charset="0"/>
              </a:rPr>
              <a:t>offerti</a:t>
            </a:r>
            <a:r>
              <a:rPr lang="en-US" altLang="x-none" sz="1725" dirty="0">
                <a:solidFill>
                  <a:schemeClr val="tx1"/>
                </a:solidFill>
                <a:latin typeface="Baskerville" charset="0"/>
              </a:rPr>
              <a:t> </a:t>
            </a:r>
            <a:r>
              <a:rPr lang="en-US" altLang="x-none" sz="1725" dirty="0" err="1">
                <a:solidFill>
                  <a:schemeClr val="tx1"/>
                </a:solidFill>
                <a:latin typeface="Baskerville" charset="0"/>
              </a:rPr>
              <a:t>dalla</a:t>
            </a:r>
            <a:r>
              <a:rPr lang="en-US" altLang="x-none" sz="1725" dirty="0">
                <a:solidFill>
                  <a:schemeClr val="tx1"/>
                </a:solidFill>
                <a:latin typeface="Baskerville" charset="0"/>
              </a:rPr>
              <a:t> </a:t>
            </a:r>
            <a:r>
              <a:rPr lang="en-US" altLang="x-none" sz="1725" dirty="0" err="1">
                <a:solidFill>
                  <a:schemeClr val="tx1"/>
                </a:solidFill>
                <a:latin typeface="Baskerville" charset="0"/>
              </a:rPr>
              <a:t>cultura</a:t>
            </a:r>
            <a:endParaRPr lang="en-US" altLang="x-none" sz="1725" dirty="0">
              <a:solidFill>
                <a:schemeClr val="tx1"/>
              </a:solidFill>
              <a:latin typeface="Baskerville" charset="0"/>
            </a:endParaRPr>
          </a:p>
          <a:p>
            <a:pPr marL="0" lvl="1" algn="ctr">
              <a:lnSpc>
                <a:spcPct val="125000"/>
              </a:lnSpc>
              <a:spcBef>
                <a:spcPts val="1050"/>
              </a:spcBef>
            </a:pPr>
            <a:endParaRPr lang="en-US" altLang="x-none" sz="1725" dirty="0">
              <a:solidFill>
                <a:schemeClr val="tx1"/>
              </a:solidFill>
              <a:latin typeface="Baskerville" charset="0"/>
            </a:endParaRPr>
          </a:p>
          <a:p>
            <a:pPr marL="0" lvl="1" algn="ctr">
              <a:lnSpc>
                <a:spcPct val="125000"/>
              </a:lnSpc>
              <a:spcBef>
                <a:spcPts val="1050"/>
              </a:spcBef>
            </a:pPr>
            <a:r>
              <a:rPr lang="it-IT" altLang="x-none" sz="1725" dirty="0">
                <a:solidFill>
                  <a:schemeClr val="tx1"/>
                </a:solidFill>
                <a:latin typeface="Baskerville" charset="0"/>
              </a:rPr>
              <a:t>Le intelligenze si sviluppano avendo le </a:t>
            </a:r>
            <a:r>
              <a:rPr lang="it-IT" altLang="x-none" sz="1725" dirty="0" err="1">
                <a:solidFill>
                  <a:schemeClr val="tx1"/>
                </a:solidFill>
                <a:latin typeface="Baskerville" charset="0"/>
              </a:rPr>
              <a:t>opprtunità</a:t>
            </a:r>
            <a:r>
              <a:rPr lang="it-IT" altLang="x-none" sz="1725" dirty="0">
                <a:solidFill>
                  <a:schemeClr val="tx1"/>
                </a:solidFill>
                <a:latin typeface="Baskerville" charset="0"/>
              </a:rPr>
              <a:t> </a:t>
            </a:r>
            <a:r>
              <a:rPr lang="ja-JP" altLang="it-IT" sz="1725">
                <a:solidFill>
                  <a:schemeClr val="tx1"/>
                </a:solidFill>
                <a:latin typeface="Baskerville" charset="0"/>
              </a:rPr>
              <a:t>“</a:t>
            </a:r>
            <a:r>
              <a:rPr lang="it-IT" altLang="ja-JP" sz="1725" dirty="0">
                <a:solidFill>
                  <a:schemeClr val="tx1"/>
                </a:solidFill>
                <a:latin typeface="Baskerville" charset="0"/>
              </a:rPr>
              <a:t>educative</a:t>
            </a:r>
            <a:r>
              <a:rPr lang="ja-JP" altLang="it-IT" sz="1725">
                <a:solidFill>
                  <a:schemeClr val="tx1"/>
                </a:solidFill>
                <a:latin typeface="Baskerville" charset="0"/>
              </a:rPr>
              <a:t>”</a:t>
            </a:r>
            <a:r>
              <a:rPr lang="it-IT" altLang="ja-JP" sz="1725" dirty="0">
                <a:solidFill>
                  <a:schemeClr val="tx1"/>
                </a:solidFill>
                <a:latin typeface="Baskerville" charset="0"/>
              </a:rPr>
              <a:t>………</a:t>
            </a:r>
          </a:p>
          <a:p>
            <a:pPr marL="0" lvl="1" algn="ctr">
              <a:lnSpc>
                <a:spcPct val="125000"/>
              </a:lnSpc>
              <a:spcBef>
                <a:spcPts val="1050"/>
              </a:spcBef>
            </a:pPr>
            <a:endParaRPr lang="it-IT" altLang="x-none" sz="1650" dirty="0">
              <a:solidFill>
                <a:srgbClr val="001848"/>
              </a:solidFill>
            </a:endParaRPr>
          </a:p>
          <a:p>
            <a:pPr algn="ctr">
              <a:lnSpc>
                <a:spcPct val="125000"/>
              </a:lnSpc>
              <a:spcBef>
                <a:spcPts val="1050"/>
              </a:spcBef>
            </a:pPr>
            <a:endParaRPr lang="it-IT" altLang="x-none" sz="1650" dirty="0">
              <a:solidFill>
                <a:srgbClr val="001848"/>
              </a:solidFill>
            </a:endParaRPr>
          </a:p>
          <a:p>
            <a:pPr algn="ctr">
              <a:lnSpc>
                <a:spcPct val="125000"/>
              </a:lnSpc>
              <a:spcBef>
                <a:spcPts val="1050"/>
              </a:spcBef>
            </a:pPr>
            <a:endParaRPr lang="it-IT" altLang="x-none" sz="1650" dirty="0">
              <a:solidFill>
                <a:srgbClr val="001848"/>
              </a:solidFill>
            </a:endParaRPr>
          </a:p>
        </p:txBody>
      </p:sp>
    </p:spTree>
    <p:extLst>
      <p:ext uri="{BB962C8B-B14F-4D97-AF65-F5344CB8AC3E}">
        <p14:creationId xmlns:p14="http://schemas.microsoft.com/office/powerpoint/2010/main" val="675187345"/>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a:t>Alcuni Spunti DI riflessione... E ipotesi di riprogettazione</a:t>
            </a:r>
          </a:p>
        </p:txBody>
      </p:sp>
      <p:sp>
        <p:nvSpPr>
          <p:cNvPr id="3" name="Segnaposto contenuto 2"/>
          <p:cNvSpPr>
            <a:spLocks noGrp="1"/>
          </p:cNvSpPr>
          <p:nvPr>
            <p:ph idx="1"/>
          </p:nvPr>
        </p:nvSpPr>
        <p:spPr>
          <a:xfrm>
            <a:off x="576845" y="2614795"/>
            <a:ext cx="8196566" cy="3206511"/>
          </a:xfrm>
        </p:spPr>
        <p:txBody>
          <a:bodyPr>
            <a:noAutofit/>
          </a:bodyPr>
          <a:lstStyle/>
          <a:p>
            <a:r>
              <a:rPr lang="it-IT" sz="2250" b="1"/>
              <a:t>MALE’ </a:t>
            </a:r>
            <a:r>
              <a:rPr lang="it-IT" sz="1800"/>
              <a:t>– IL PUNTO DI PARTENZA</a:t>
            </a:r>
          </a:p>
          <a:p>
            <a:endParaRPr lang="it-IT" sz="1800"/>
          </a:p>
          <a:p>
            <a:pPr marL="0" indent="0">
              <a:spcBef>
                <a:spcPts val="0"/>
              </a:spcBef>
              <a:buNone/>
            </a:pPr>
            <a:r>
              <a:rPr lang="it-IT" sz="1800" i="1"/>
              <a:t>… abbiamo preso in considerazione questo gruppo perché nel corso dei tre mesi prima di Natale, secondo noi, non è riuscito ad amalgamarsi e  a costruire una relazione partecipativa e inclusiva. Al rientro dalle vacanze, dopo le prime attività in piccolo gruppo, ci è sembrato  che gli indicatori presi in considerazione  avessero fatto in modo che  il nostro processo  “ PARTECIPARE” iniziasse ad attivarsi anche in questo gruppo.</a:t>
            </a:r>
          </a:p>
          <a:p>
            <a:pPr marL="0" indent="0">
              <a:spcBef>
                <a:spcPts val="0"/>
              </a:spcBef>
              <a:buNone/>
            </a:pPr>
            <a:endParaRPr lang="it-IT" sz="1800" b="1"/>
          </a:p>
          <a:p>
            <a:pPr marL="0" indent="0">
              <a:spcBef>
                <a:spcPts val="0"/>
              </a:spcBef>
              <a:buNone/>
            </a:pPr>
            <a:r>
              <a:rPr lang="it-IT" sz="1800" b="1"/>
              <a:t>QUAL E’ L’IPOTESI CHE FANNO LE MAESTRE?</a:t>
            </a:r>
            <a:endParaRPr lang="it-IT" sz="1800" i="1"/>
          </a:p>
        </p:txBody>
      </p:sp>
    </p:spTree>
    <p:extLst>
      <p:ext uri="{BB962C8B-B14F-4D97-AF65-F5344CB8AC3E}">
        <p14:creationId xmlns:p14="http://schemas.microsoft.com/office/powerpoint/2010/main" val="3288504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386834" y="1023277"/>
            <a:ext cx="8821982" cy="4977473"/>
          </a:xfrm>
        </p:spPr>
        <p:txBody>
          <a:bodyPr>
            <a:noAutofit/>
          </a:bodyPr>
          <a:lstStyle/>
          <a:p>
            <a:pPr marL="257175" indent="-257175">
              <a:spcBef>
                <a:spcPts val="0"/>
              </a:spcBef>
              <a:buFont typeface="+mj-lt"/>
              <a:buAutoNum type="arabicPeriod"/>
            </a:pPr>
            <a:r>
              <a:rPr lang="fr-FR" sz="1800" dirty="0" err="1"/>
              <a:t>simone</a:t>
            </a:r>
            <a:r>
              <a:rPr lang="fr-FR" sz="1800" dirty="0"/>
              <a:t>: </a:t>
            </a:r>
            <a:r>
              <a:rPr lang="fr-FR" sz="1800" dirty="0" err="1"/>
              <a:t>sto</a:t>
            </a:r>
            <a:r>
              <a:rPr lang="fr-FR" sz="1800" dirty="0"/>
              <a:t> </a:t>
            </a:r>
            <a:r>
              <a:rPr lang="fr-FR" sz="1800" dirty="0" err="1"/>
              <a:t>facendo</a:t>
            </a:r>
            <a:r>
              <a:rPr lang="fr-FR" sz="1800" dirty="0"/>
              <a:t> la testa</a:t>
            </a:r>
          </a:p>
          <a:p>
            <a:pPr marL="257175" indent="-257175">
              <a:spcBef>
                <a:spcPts val="0"/>
              </a:spcBef>
              <a:buFont typeface="+mj-lt"/>
              <a:buAutoNum type="arabicPeriod"/>
            </a:pPr>
            <a:r>
              <a:rPr lang="fr-FR" sz="1800" dirty="0"/>
              <a:t>ins: </a:t>
            </a:r>
            <a:r>
              <a:rPr lang="fr-FR" sz="1800" dirty="0" err="1"/>
              <a:t>mettiti</a:t>
            </a:r>
            <a:r>
              <a:rPr lang="fr-FR" sz="1800" dirty="0"/>
              <a:t> li </a:t>
            </a:r>
            <a:r>
              <a:rPr lang="fr-FR" sz="1800" dirty="0" err="1"/>
              <a:t>vicino</a:t>
            </a:r>
            <a:r>
              <a:rPr lang="fr-FR" sz="1800" dirty="0"/>
              <a:t> </a:t>
            </a:r>
            <a:r>
              <a:rPr lang="fr-FR" sz="1800" dirty="0" err="1"/>
              <a:t>kevin</a:t>
            </a:r>
            <a:endParaRPr lang="fr-FR" sz="1800" dirty="0"/>
          </a:p>
          <a:p>
            <a:pPr marL="257175" indent="-257175">
              <a:spcBef>
                <a:spcPts val="0"/>
              </a:spcBef>
              <a:buFont typeface="+mj-lt"/>
              <a:buAutoNum type="arabicPeriod"/>
            </a:pPr>
            <a:r>
              <a:rPr lang="fr-FR" sz="1800" dirty="0" err="1">
                <a:solidFill>
                  <a:srgbClr val="FF0000"/>
                </a:solidFill>
              </a:rPr>
              <a:t>simone</a:t>
            </a:r>
            <a:r>
              <a:rPr lang="fr-FR" sz="1800" dirty="0">
                <a:solidFill>
                  <a:srgbClr val="FF0000"/>
                </a:solidFill>
              </a:rPr>
              <a:t>: ho </a:t>
            </a:r>
            <a:r>
              <a:rPr lang="fr-FR" sz="1800" dirty="0" err="1">
                <a:solidFill>
                  <a:srgbClr val="FF0000"/>
                </a:solidFill>
              </a:rPr>
              <a:t>gia</a:t>
            </a:r>
            <a:r>
              <a:rPr lang="fr-FR" sz="1800" dirty="0">
                <a:solidFill>
                  <a:srgbClr val="FF0000"/>
                </a:solidFill>
              </a:rPr>
              <a:t>’ </a:t>
            </a:r>
            <a:r>
              <a:rPr lang="fr-FR" sz="1800" dirty="0" err="1">
                <a:solidFill>
                  <a:srgbClr val="FF0000"/>
                </a:solidFill>
              </a:rPr>
              <a:t>fatto</a:t>
            </a:r>
            <a:r>
              <a:rPr lang="fr-FR" sz="1800" dirty="0">
                <a:solidFill>
                  <a:srgbClr val="FF0000"/>
                </a:solidFill>
              </a:rPr>
              <a:t> la testa</a:t>
            </a:r>
          </a:p>
          <a:p>
            <a:pPr marL="257175" indent="-257175">
              <a:spcBef>
                <a:spcPts val="0"/>
              </a:spcBef>
              <a:buFont typeface="+mj-lt"/>
              <a:buAutoNum type="arabicPeriod"/>
            </a:pPr>
            <a:r>
              <a:rPr lang="fr-FR" sz="1800" dirty="0">
                <a:solidFill>
                  <a:srgbClr val="0000FF"/>
                </a:solidFill>
              </a:rPr>
              <a:t>ins:  </a:t>
            </a:r>
            <a:r>
              <a:rPr lang="fr-FR" sz="1800" dirty="0" err="1">
                <a:solidFill>
                  <a:srgbClr val="0000FF"/>
                </a:solidFill>
              </a:rPr>
              <a:t>dai</a:t>
            </a:r>
            <a:r>
              <a:rPr lang="fr-FR" sz="1800" dirty="0">
                <a:solidFill>
                  <a:srgbClr val="0000FF"/>
                </a:solidFill>
              </a:rPr>
              <a:t> </a:t>
            </a:r>
            <a:r>
              <a:rPr lang="fr-FR" sz="1800" dirty="0" err="1">
                <a:solidFill>
                  <a:srgbClr val="0000FF"/>
                </a:solidFill>
              </a:rPr>
              <a:t>mettetevi</a:t>
            </a:r>
            <a:r>
              <a:rPr lang="fr-FR" sz="1800" dirty="0">
                <a:solidFill>
                  <a:srgbClr val="0000FF"/>
                </a:solidFill>
              </a:rPr>
              <a:t> d’accordo</a:t>
            </a:r>
          </a:p>
          <a:p>
            <a:pPr marL="257175" indent="-257175">
              <a:spcBef>
                <a:spcPts val="0"/>
              </a:spcBef>
              <a:buFont typeface="+mj-lt"/>
              <a:buAutoNum type="arabicPeriod"/>
            </a:pPr>
            <a:r>
              <a:rPr lang="fr-FR" sz="1800" dirty="0" err="1">
                <a:solidFill>
                  <a:srgbClr val="FF0000"/>
                </a:solidFill>
              </a:rPr>
              <a:t>anais</a:t>
            </a:r>
            <a:r>
              <a:rPr lang="fr-FR" sz="1800" dirty="0">
                <a:solidFill>
                  <a:srgbClr val="FF0000"/>
                </a:solidFill>
              </a:rPr>
              <a:t>:  </a:t>
            </a:r>
            <a:r>
              <a:rPr lang="fr-FR" sz="1800" dirty="0" err="1">
                <a:solidFill>
                  <a:srgbClr val="FF0000"/>
                </a:solidFill>
              </a:rPr>
              <a:t>tocca</a:t>
            </a:r>
            <a:r>
              <a:rPr lang="fr-FR" sz="1800" dirty="0">
                <a:solidFill>
                  <a:srgbClr val="FF0000"/>
                </a:solidFill>
              </a:rPr>
              <a:t> a  m</a:t>
            </a:r>
            <a:r>
              <a:rPr lang="fr-FR" sz="1800" u="sng" dirty="0">
                <a:solidFill>
                  <a:srgbClr val="FF0000"/>
                </a:solidFill>
              </a:rPr>
              <a:t>e::::!</a:t>
            </a:r>
            <a:r>
              <a:rPr lang="fr-FR" sz="1800" dirty="0">
                <a:solidFill>
                  <a:srgbClr val="FF0000"/>
                </a:solidFill>
              </a:rPr>
              <a:t> da </a:t>
            </a:r>
            <a:r>
              <a:rPr lang="fr-FR" sz="1800" dirty="0" err="1">
                <a:solidFill>
                  <a:srgbClr val="FF0000"/>
                </a:solidFill>
              </a:rPr>
              <a:t>fare</a:t>
            </a:r>
            <a:r>
              <a:rPr lang="fr-FR" sz="1800" dirty="0">
                <a:solidFill>
                  <a:srgbClr val="FF0000"/>
                </a:solidFill>
              </a:rPr>
              <a:t> un </a:t>
            </a:r>
            <a:r>
              <a:rPr lang="fr-FR" sz="1800" dirty="0" err="1">
                <a:solidFill>
                  <a:srgbClr val="FF0000"/>
                </a:solidFill>
              </a:rPr>
              <a:t>pochino</a:t>
            </a:r>
            <a:endParaRPr lang="fr-FR" sz="1800" dirty="0">
              <a:solidFill>
                <a:srgbClr val="FF0000"/>
              </a:solidFill>
            </a:endParaRPr>
          </a:p>
          <a:p>
            <a:pPr marL="257175" indent="-257175">
              <a:spcBef>
                <a:spcPts val="0"/>
              </a:spcBef>
              <a:buFont typeface="+mj-lt"/>
              <a:buAutoNum type="arabicPeriod"/>
            </a:pPr>
            <a:r>
              <a:rPr lang="fr-FR" sz="1800" dirty="0" err="1">
                <a:solidFill>
                  <a:srgbClr val="FF0000"/>
                </a:solidFill>
              </a:rPr>
              <a:t>ariel</a:t>
            </a:r>
            <a:r>
              <a:rPr lang="fr-FR" sz="1800" dirty="0">
                <a:solidFill>
                  <a:srgbClr val="FF0000"/>
                </a:solidFill>
              </a:rPr>
              <a:t>: no </a:t>
            </a:r>
            <a:r>
              <a:rPr lang="fr-FR" sz="1800" dirty="0" err="1">
                <a:solidFill>
                  <a:srgbClr val="FF0000"/>
                </a:solidFill>
              </a:rPr>
              <a:t>lascialo</a:t>
            </a:r>
            <a:r>
              <a:rPr lang="fr-FR" sz="1800" dirty="0">
                <a:solidFill>
                  <a:srgbClr val="FF0000"/>
                </a:solidFill>
              </a:rPr>
              <a:t> qui</a:t>
            </a:r>
          </a:p>
          <a:p>
            <a:pPr marL="257175" indent="-257175">
              <a:spcBef>
                <a:spcPts val="0"/>
              </a:spcBef>
              <a:buFont typeface="+mj-lt"/>
              <a:buAutoNum type="arabicPeriod"/>
            </a:pPr>
            <a:r>
              <a:rPr lang="fr-FR" sz="1800" dirty="0" err="1"/>
              <a:t>anais</a:t>
            </a:r>
            <a:r>
              <a:rPr lang="fr-FR" sz="1800" dirty="0"/>
              <a:t>: </a:t>
            </a:r>
            <a:r>
              <a:rPr lang="fr-FR" sz="1800" dirty="0" err="1"/>
              <a:t>questo</a:t>
            </a:r>
            <a:r>
              <a:rPr lang="fr-FR" sz="1800" dirty="0"/>
              <a:t> </a:t>
            </a:r>
            <a:r>
              <a:rPr lang="fr-FR" sz="1800" dirty="0" err="1"/>
              <a:t>che</a:t>
            </a:r>
            <a:r>
              <a:rPr lang="fr-FR" sz="1800" dirty="0"/>
              <a:t> </a:t>
            </a:r>
            <a:r>
              <a:rPr lang="fr-FR" sz="1800" dirty="0" err="1"/>
              <a:t>cos’e</a:t>
            </a:r>
            <a:r>
              <a:rPr lang="fr-FR" sz="1800" dirty="0"/>
              <a:t>’</a:t>
            </a:r>
          </a:p>
          <a:p>
            <a:pPr marL="257175" indent="-257175">
              <a:spcBef>
                <a:spcPts val="0"/>
              </a:spcBef>
              <a:buFont typeface="+mj-lt"/>
              <a:buAutoNum type="arabicPeriod"/>
            </a:pPr>
            <a:r>
              <a:rPr lang="fr-FR" sz="1800" dirty="0" err="1"/>
              <a:t>simone</a:t>
            </a:r>
            <a:r>
              <a:rPr lang="fr-FR" sz="1800" dirty="0"/>
              <a:t>: </a:t>
            </a:r>
            <a:r>
              <a:rPr lang="fr-FR" sz="1800" dirty="0" err="1"/>
              <a:t>fai</a:t>
            </a:r>
            <a:r>
              <a:rPr lang="fr-FR" sz="1800" dirty="0"/>
              <a:t> </a:t>
            </a:r>
            <a:r>
              <a:rPr lang="fr-FR" sz="1800" dirty="0" err="1"/>
              <a:t>gli</a:t>
            </a:r>
            <a:r>
              <a:rPr lang="fr-FR" sz="1800" dirty="0"/>
              <a:t> </a:t>
            </a:r>
            <a:r>
              <a:rPr lang="fr-FR" sz="1800" dirty="0" err="1"/>
              <a:t>o^cchietti</a:t>
            </a:r>
            <a:r>
              <a:rPr lang="fr-FR" sz="1800" dirty="0"/>
              <a:t>!</a:t>
            </a:r>
          </a:p>
          <a:p>
            <a:pPr marL="257175" indent="-257175">
              <a:spcBef>
                <a:spcPts val="0"/>
              </a:spcBef>
              <a:buFont typeface="+mj-lt"/>
              <a:buAutoNum type="arabicPeriod"/>
            </a:pPr>
            <a:r>
              <a:rPr lang="fr-FR" sz="1800" dirty="0" err="1"/>
              <a:t>simone</a:t>
            </a:r>
            <a:r>
              <a:rPr lang="fr-FR" sz="1800" dirty="0"/>
              <a:t> :</a:t>
            </a:r>
            <a:r>
              <a:rPr lang="fr-FR" sz="1800" dirty="0" err="1"/>
              <a:t>tieni</a:t>
            </a:r>
            <a:endParaRPr lang="fr-FR" sz="1800" dirty="0"/>
          </a:p>
          <a:p>
            <a:pPr marL="257175" indent="-257175">
              <a:spcBef>
                <a:spcPts val="0"/>
              </a:spcBef>
              <a:buFont typeface="+mj-lt"/>
              <a:buAutoNum type="arabicPeriod"/>
            </a:pPr>
            <a:r>
              <a:rPr lang="fr-FR" sz="1800" dirty="0" err="1"/>
              <a:t>simone</a:t>
            </a:r>
            <a:r>
              <a:rPr lang="fr-FR" sz="1800" dirty="0"/>
              <a:t>:  la testa e’</a:t>
            </a:r>
          </a:p>
          <a:p>
            <a:pPr marL="257175" indent="-257175">
              <a:spcBef>
                <a:spcPts val="0"/>
              </a:spcBef>
              <a:buFont typeface="+mj-lt"/>
              <a:buAutoNum type="arabicPeriod"/>
            </a:pPr>
            <a:r>
              <a:rPr lang="fr-FR" sz="1800" dirty="0" err="1"/>
              <a:t>kevin</a:t>
            </a:r>
            <a:r>
              <a:rPr lang="fr-FR" sz="1800" dirty="0"/>
              <a:t> :</a:t>
            </a:r>
            <a:r>
              <a:rPr lang="fr-FR" sz="1800" dirty="0" err="1"/>
              <a:t>gli</a:t>
            </a:r>
            <a:r>
              <a:rPr lang="fr-FR" sz="1800" dirty="0"/>
              <a:t> </a:t>
            </a:r>
            <a:r>
              <a:rPr lang="fr-FR" sz="1800" dirty="0" err="1"/>
              <a:t>occhi</a:t>
            </a:r>
            <a:endParaRPr lang="fr-FR" sz="1800" dirty="0"/>
          </a:p>
          <a:p>
            <a:pPr marL="257175" indent="-257175">
              <a:spcBef>
                <a:spcPts val="0"/>
              </a:spcBef>
              <a:buFont typeface="+mj-lt"/>
              <a:buAutoNum type="arabicPeriod"/>
            </a:pPr>
            <a:r>
              <a:rPr lang="fr-FR" sz="1800" dirty="0" err="1"/>
              <a:t>anais</a:t>
            </a:r>
            <a:r>
              <a:rPr lang="fr-FR" sz="1800" dirty="0"/>
              <a:t> :ha le </a:t>
            </a:r>
            <a:r>
              <a:rPr lang="fr-FR" sz="1800" dirty="0" err="1"/>
              <a:t>lacrime</a:t>
            </a:r>
            <a:r>
              <a:rPr lang="fr-FR" sz="1800" dirty="0"/>
              <a:t> non </a:t>
            </a:r>
            <a:r>
              <a:rPr lang="fr-FR" sz="1800" dirty="0" err="1"/>
              <a:t>so</a:t>
            </a:r>
            <a:r>
              <a:rPr lang="fr-FR" sz="1800" dirty="0"/>
              <a:t> </a:t>
            </a:r>
            <a:r>
              <a:rPr lang="fr-FR" sz="1800" dirty="0" err="1"/>
              <a:t>farle</a:t>
            </a:r>
            <a:endParaRPr lang="fr-FR" sz="1800" dirty="0"/>
          </a:p>
          <a:p>
            <a:pPr marL="257175" indent="-257175">
              <a:spcBef>
                <a:spcPts val="0"/>
              </a:spcBef>
              <a:buFont typeface="+mj-lt"/>
              <a:buAutoNum type="arabicPeriod"/>
            </a:pPr>
            <a:r>
              <a:rPr lang="fr-FR" sz="1800" dirty="0" err="1"/>
              <a:t>simone</a:t>
            </a:r>
            <a:r>
              <a:rPr lang="fr-FR" sz="1800" dirty="0"/>
              <a:t>: </a:t>
            </a:r>
            <a:r>
              <a:rPr lang="fr-FR" sz="1800" dirty="0" err="1"/>
              <a:t>gli</a:t>
            </a:r>
            <a:r>
              <a:rPr lang="fr-FR" sz="1800" dirty="0"/>
              <a:t> </a:t>
            </a:r>
            <a:r>
              <a:rPr lang="fr-FR" sz="1800" dirty="0" err="1"/>
              <a:t>occhi</a:t>
            </a:r>
            <a:r>
              <a:rPr lang="fr-FR" sz="1800" dirty="0"/>
              <a:t> li </a:t>
            </a:r>
            <a:r>
              <a:rPr lang="fr-FR" sz="1800" dirty="0" err="1"/>
              <a:t>sai</a:t>
            </a:r>
            <a:r>
              <a:rPr lang="fr-FR" sz="1800" dirty="0"/>
              <a:t> </a:t>
            </a:r>
            <a:r>
              <a:rPr lang="fr-FR" sz="1800" dirty="0" err="1"/>
              <a:t>fare</a:t>
            </a:r>
            <a:endParaRPr lang="fr-FR" sz="1800" dirty="0"/>
          </a:p>
          <a:p>
            <a:pPr marL="257175" indent="-257175">
              <a:spcBef>
                <a:spcPts val="0"/>
              </a:spcBef>
              <a:buFont typeface="+mj-lt"/>
              <a:buAutoNum type="arabicPeriod"/>
            </a:pPr>
            <a:r>
              <a:rPr lang="fr-FR" sz="1800" dirty="0" err="1">
                <a:solidFill>
                  <a:srgbClr val="FF0000"/>
                </a:solidFill>
              </a:rPr>
              <a:t>anais</a:t>
            </a:r>
            <a:r>
              <a:rPr lang="fr-FR" sz="1800" dirty="0">
                <a:solidFill>
                  <a:srgbClr val="FF0000"/>
                </a:solidFill>
              </a:rPr>
              <a:t>: LO SO ^^FA(re)</a:t>
            </a:r>
            <a:r>
              <a:rPr lang="fr-FR" sz="1800" dirty="0"/>
              <a:t>! </a:t>
            </a:r>
            <a:r>
              <a:rPr lang="fr-FR" sz="1800" dirty="0" err="1"/>
              <a:t>gli</a:t>
            </a:r>
            <a:r>
              <a:rPr lang="fr-FR" sz="1800" dirty="0"/>
              <a:t> </a:t>
            </a:r>
            <a:r>
              <a:rPr lang="fr-FR" sz="1800" dirty="0" err="1"/>
              <a:t>occhi</a:t>
            </a:r>
            <a:r>
              <a:rPr lang="fr-FR" sz="1800" dirty="0"/>
              <a:t> ma </a:t>
            </a:r>
            <a:r>
              <a:rPr lang="fr-FR" sz="1800" dirty="0" err="1"/>
              <a:t>pero</a:t>
            </a:r>
            <a:r>
              <a:rPr lang="fr-FR" sz="1800" dirty="0"/>
              <a:t>’ </a:t>
            </a:r>
            <a:r>
              <a:rPr lang="fr-FR" sz="1800" dirty="0" err="1"/>
              <a:t>questa</a:t>
            </a:r>
            <a:r>
              <a:rPr lang="fr-FR" sz="1800" dirty="0"/>
              <a:t> </a:t>
            </a:r>
          </a:p>
          <a:p>
            <a:pPr marL="257175" indent="-257175">
              <a:spcBef>
                <a:spcPts val="0"/>
              </a:spcBef>
              <a:buFont typeface="+mj-lt"/>
              <a:buAutoNum type="arabicPeriod"/>
            </a:pPr>
            <a:r>
              <a:rPr lang="fr-FR" sz="1800" dirty="0" err="1"/>
              <a:t>kevin</a:t>
            </a:r>
            <a:r>
              <a:rPr lang="fr-FR" sz="1800" dirty="0"/>
              <a:t>: la bocca  il </a:t>
            </a:r>
            <a:r>
              <a:rPr lang="fr-FR" sz="1800" dirty="0" err="1"/>
              <a:t>scoI</a:t>
            </a:r>
            <a:r>
              <a:rPr lang="fr-FR" sz="1800" u="sng" dirty="0" err="1"/>
              <a:t>A:</a:t>
            </a:r>
            <a:r>
              <a:rPr lang="fr-FR" sz="1800" dirty="0" err="1"/>
              <a:t>ttolo</a:t>
            </a:r>
            <a:r>
              <a:rPr lang="fr-FR" sz="1800" dirty="0"/>
              <a:t>!   la coda </a:t>
            </a:r>
          </a:p>
          <a:p>
            <a:pPr marL="257175" indent="-257175">
              <a:spcBef>
                <a:spcPts val="0"/>
              </a:spcBef>
              <a:buFont typeface="+mj-lt"/>
              <a:buAutoNum type="arabicPeriod"/>
            </a:pPr>
            <a:r>
              <a:rPr lang="fr-FR" sz="1800" dirty="0"/>
              <a:t>          </a:t>
            </a:r>
          </a:p>
          <a:p>
            <a:pPr marL="257175" indent="-257175">
              <a:spcBef>
                <a:spcPts val="0"/>
              </a:spcBef>
              <a:buFont typeface="+mj-lt"/>
              <a:buAutoNum type="arabicPeriod"/>
            </a:pPr>
            <a:endParaRPr lang="fr-FR" sz="1800" dirty="0"/>
          </a:p>
          <a:p>
            <a:pPr marL="257175" indent="-257175">
              <a:spcBef>
                <a:spcPts val="0"/>
              </a:spcBef>
              <a:buFont typeface="+mj-lt"/>
              <a:buAutoNum type="arabicPeriod"/>
            </a:pPr>
            <a:endParaRPr lang="fr-FR" sz="1800" dirty="0"/>
          </a:p>
          <a:p>
            <a:pPr marL="257175" indent="-257175">
              <a:spcBef>
                <a:spcPts val="0"/>
              </a:spcBef>
              <a:buFont typeface="+mj-lt"/>
              <a:buAutoNum type="arabicPeriod"/>
            </a:pPr>
            <a:endParaRPr lang="it-IT" sz="1800" dirty="0"/>
          </a:p>
        </p:txBody>
      </p:sp>
      <p:pic>
        <p:nvPicPr>
          <p:cNvPr id="8" name="Immagine 7" descr="Schermata 2021-02-22 alle 08.47.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6302" y="1137359"/>
            <a:ext cx="2024186" cy="1914083"/>
          </a:xfrm>
          <a:prstGeom prst="rect">
            <a:avLst/>
          </a:prstGeom>
        </p:spPr>
      </p:pic>
      <p:cxnSp>
        <p:nvCxnSpPr>
          <p:cNvPr id="9" name="Connettore 2 8"/>
          <p:cNvCxnSpPr/>
          <p:nvPr/>
        </p:nvCxnSpPr>
        <p:spPr>
          <a:xfrm flipV="1">
            <a:off x="5339443" y="1543516"/>
            <a:ext cx="852281" cy="100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3" name="Immagine 12" descr="Schermata 2021-02-22 alle 08.46.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7842" y="3446449"/>
            <a:ext cx="1424891" cy="2358225"/>
          </a:xfrm>
          <a:prstGeom prst="rect">
            <a:avLst/>
          </a:prstGeom>
        </p:spPr>
      </p:pic>
    </p:spTree>
    <p:extLst>
      <p:ext uri="{BB962C8B-B14F-4D97-AF65-F5344CB8AC3E}">
        <p14:creationId xmlns:p14="http://schemas.microsoft.com/office/powerpoint/2010/main" val="1077442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Schermata 2021-02-22 alle 08.46.42.png"/>
          <p:cNvPicPr>
            <a:picLocks noGrp="1" noChangeAspect="1"/>
          </p:cNvPicPr>
          <p:nvPr>
            <p:ph idx="1"/>
          </p:nvPr>
        </p:nvPicPr>
        <p:blipFill>
          <a:blip r:embed="rId2">
            <a:extLst>
              <a:ext uri="{28A0092B-C50C-407E-A947-70E740481C1C}">
                <a14:useLocalDpi xmlns:a14="http://schemas.microsoft.com/office/drawing/2010/main" val="0"/>
              </a:ext>
            </a:extLst>
          </a:blip>
          <a:srcRect l="-154727" r="-154727"/>
          <a:stretch>
            <a:fillRect/>
          </a:stretch>
        </p:blipFill>
        <p:spPr>
          <a:xfrm>
            <a:off x="-2747216" y="2062467"/>
            <a:ext cx="9815475" cy="3938283"/>
          </a:xfrm>
        </p:spPr>
      </p:pic>
      <p:pic>
        <p:nvPicPr>
          <p:cNvPr id="6" name="Immagine 5" descr="Schermata 2021-02-22 alle 08.46.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5567" y="2075307"/>
            <a:ext cx="2862191" cy="3925444"/>
          </a:xfrm>
          <a:prstGeom prst="rect">
            <a:avLst/>
          </a:prstGeom>
        </p:spPr>
      </p:pic>
      <p:sp>
        <p:nvSpPr>
          <p:cNvPr id="7" name="Titolo 6"/>
          <p:cNvSpPr>
            <a:spLocks noGrp="1"/>
          </p:cNvSpPr>
          <p:nvPr>
            <p:ph type="title"/>
          </p:nvPr>
        </p:nvSpPr>
        <p:spPr>
          <a:xfrm>
            <a:off x="1477234" y="1076573"/>
            <a:ext cx="5797296" cy="891540"/>
          </a:xfrm>
        </p:spPr>
        <p:txBody>
          <a:bodyPr>
            <a:normAutofit fontScale="90000"/>
          </a:bodyPr>
          <a:lstStyle/>
          <a:p>
            <a:r>
              <a:rPr lang="it-IT"/>
              <a:t>ANCORAGGIO MATERIALE</a:t>
            </a:r>
          </a:p>
        </p:txBody>
      </p:sp>
      <p:pic>
        <p:nvPicPr>
          <p:cNvPr id="5" name="Immagine 4" descr="Schermata 2021-02-22 alle 08.46.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868" y="2135547"/>
            <a:ext cx="2335439" cy="3865203"/>
          </a:xfrm>
          <a:prstGeom prst="rect">
            <a:avLst/>
          </a:prstGeom>
        </p:spPr>
      </p:pic>
    </p:spTree>
    <p:extLst>
      <p:ext uri="{BB962C8B-B14F-4D97-AF65-F5344CB8AC3E}">
        <p14:creationId xmlns:p14="http://schemas.microsoft.com/office/powerpoint/2010/main" val="117787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olo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90000"/>
          </a:bodyPr>
          <a:lstStyle/>
          <a:p>
            <a:pPr algn="ctr"/>
            <a:r>
              <a:rPr lang="it-IT" altLang="x-none" sz="2700">
                <a:solidFill>
                  <a:srgbClr val="800000"/>
                </a:solidFill>
                <a:latin typeface="Baskerville" charset="0"/>
              </a:rPr>
              <a:t>La scuola come luogo della socializzazione culturale</a:t>
            </a:r>
            <a:br>
              <a:rPr lang="it-IT" altLang="x-none" sz="2700">
                <a:solidFill>
                  <a:srgbClr val="800000"/>
                </a:solidFill>
                <a:latin typeface="Baskerville" charset="0"/>
              </a:rPr>
            </a:br>
            <a:br>
              <a:rPr lang="it-IT" altLang="x-none" sz="2700">
                <a:solidFill>
                  <a:srgbClr val="800000"/>
                </a:solidFill>
                <a:latin typeface="Baskerville" charset="0"/>
              </a:rPr>
            </a:br>
            <a:endParaRPr lang="it-IT" altLang="x-none" sz="2700">
              <a:solidFill>
                <a:srgbClr val="800000"/>
              </a:solidFill>
            </a:endParaRPr>
          </a:p>
        </p:txBody>
      </p:sp>
      <p:sp>
        <p:nvSpPr>
          <p:cNvPr id="7170" name="Segnaposto contenuto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r>
              <a:rPr lang="it-IT" altLang="x-none" sz="1650" dirty="0">
                <a:latin typeface="Baskerville" charset="0"/>
              </a:rPr>
              <a:t>E</a:t>
            </a:r>
            <a:r>
              <a:rPr lang="it-IT" altLang="it-IT" sz="1650" dirty="0">
                <a:latin typeface="Baskerville" charset="0"/>
              </a:rPr>
              <a:t>’</a:t>
            </a:r>
            <a:r>
              <a:rPr lang="it-IT" altLang="x-none" sz="1650" dirty="0">
                <a:latin typeface="Baskerville" charset="0"/>
              </a:rPr>
              <a:t> una presa di posizione teorica ma che ha importanti conseguenze su come l</a:t>
            </a:r>
            <a:r>
              <a:rPr lang="it-IT" altLang="it-IT" sz="1650" dirty="0">
                <a:latin typeface="Baskerville" charset="0"/>
              </a:rPr>
              <a:t>’</a:t>
            </a:r>
            <a:r>
              <a:rPr lang="it-IT" altLang="x-none" sz="1650" dirty="0">
                <a:latin typeface="Baskerville" charset="0"/>
              </a:rPr>
              <a:t>organizzazione funziona e le pratiche educative vengono realizzate</a:t>
            </a:r>
          </a:p>
          <a:p>
            <a:endParaRPr lang="it-IT" altLang="x-none" sz="1650" dirty="0">
              <a:latin typeface="Baskerville" charset="0"/>
            </a:endParaRPr>
          </a:p>
          <a:p>
            <a:r>
              <a:rPr lang="it-IT" altLang="x-none" sz="1650" dirty="0">
                <a:latin typeface="Baskerville" charset="0"/>
              </a:rPr>
              <a:t>E</a:t>
            </a:r>
            <a:r>
              <a:rPr lang="it-IT" altLang="it-IT" sz="1650" dirty="0">
                <a:latin typeface="Baskerville" charset="0"/>
              </a:rPr>
              <a:t>’</a:t>
            </a:r>
            <a:r>
              <a:rPr lang="it-IT" altLang="x-none" sz="1650" dirty="0">
                <a:latin typeface="Baskerville" charset="0"/>
              </a:rPr>
              <a:t> una visione del bambino e dell</a:t>
            </a:r>
            <a:r>
              <a:rPr lang="it-IT" altLang="it-IT" sz="1650" dirty="0">
                <a:latin typeface="Baskerville" charset="0"/>
              </a:rPr>
              <a:t>’</a:t>
            </a:r>
            <a:r>
              <a:rPr lang="it-IT" altLang="x-none" sz="1650" dirty="0">
                <a:latin typeface="Baskerville" charset="0"/>
              </a:rPr>
              <a:t>apprendimento che crea </a:t>
            </a:r>
            <a:r>
              <a:rPr lang="it-IT" altLang="x-none" sz="1650" dirty="0" err="1">
                <a:latin typeface="Baskerville" charset="0"/>
              </a:rPr>
              <a:t>un</a:t>
            </a:r>
            <a:r>
              <a:rPr lang="it-IT" altLang="it-IT" sz="1650" dirty="0" err="1">
                <a:latin typeface="Baskerville" charset="0"/>
              </a:rPr>
              <a:t>’</a:t>
            </a:r>
            <a:r>
              <a:rPr lang="it-IT" altLang="x-none" sz="1650" dirty="0" err="1">
                <a:latin typeface="Baskerville" charset="0"/>
              </a:rPr>
              <a:t>insieme</a:t>
            </a:r>
            <a:r>
              <a:rPr lang="it-IT" altLang="x-none" sz="1650" dirty="0">
                <a:latin typeface="Baskerville" charset="0"/>
              </a:rPr>
              <a:t> di pratiche educative e organizzative (e non altre). </a:t>
            </a:r>
          </a:p>
          <a:p>
            <a:endParaRPr lang="it-IT" altLang="x-none" sz="1650" dirty="0">
              <a:latin typeface="Baskerville" charset="0"/>
            </a:endParaRPr>
          </a:p>
          <a:p>
            <a:r>
              <a:rPr lang="it-IT" altLang="x-none" sz="1650" dirty="0">
                <a:latin typeface="Baskerville" charset="0"/>
              </a:rPr>
              <a:t>Ha anche una dimensione politica importante </a:t>
            </a:r>
          </a:p>
          <a:p>
            <a:endParaRPr lang="it-IT" altLang="x-none" sz="1650" dirty="0">
              <a:latin typeface="Baskerville" charset="0"/>
            </a:endParaRPr>
          </a:p>
          <a:p>
            <a:pPr algn="ctr"/>
            <a:r>
              <a:rPr lang="it-IT" altLang="x-none" sz="1650" dirty="0">
                <a:solidFill>
                  <a:srgbClr val="800000"/>
                </a:solidFill>
                <a:latin typeface="Baskerville" charset="0"/>
              </a:rPr>
              <a:t>Tutte le organizzazioni educative hanno una tale </a:t>
            </a:r>
            <a:r>
              <a:rPr lang="it-IT" altLang="it-IT" sz="1650" dirty="0">
                <a:solidFill>
                  <a:srgbClr val="800000"/>
                </a:solidFill>
                <a:latin typeface="Baskerville" charset="0"/>
              </a:rPr>
              <a:t>“</a:t>
            </a:r>
            <a:r>
              <a:rPr lang="it-IT" altLang="x-none" sz="1650" dirty="0">
                <a:solidFill>
                  <a:srgbClr val="800000"/>
                </a:solidFill>
                <a:latin typeface="Baskerville" charset="0"/>
              </a:rPr>
              <a:t>visione interpretativa</a:t>
            </a:r>
            <a:r>
              <a:rPr lang="it-IT" altLang="it-IT" sz="1650" dirty="0">
                <a:solidFill>
                  <a:srgbClr val="800000"/>
                </a:solidFill>
                <a:latin typeface="Baskerville" charset="0"/>
              </a:rPr>
              <a:t>”</a:t>
            </a:r>
            <a:r>
              <a:rPr lang="it-IT" altLang="x-none" sz="1650" dirty="0">
                <a:solidFill>
                  <a:srgbClr val="800000"/>
                </a:solidFill>
                <a:latin typeface="Baskerville" charset="0"/>
              </a:rPr>
              <a:t> che ne orienta le azioni. Poche la esplicitano in modo chiaro .......</a:t>
            </a:r>
            <a:r>
              <a:rPr lang="it-IT" altLang="x-none" sz="1650" dirty="0">
                <a:latin typeface="Baskerville" charset="0"/>
              </a:rPr>
              <a:t>.</a:t>
            </a:r>
          </a:p>
        </p:txBody>
      </p:sp>
    </p:spTree>
    <p:extLst>
      <p:ext uri="{BB962C8B-B14F-4D97-AF65-F5344CB8AC3E}">
        <p14:creationId xmlns:p14="http://schemas.microsoft.com/office/powerpoint/2010/main" val="130817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21121" y="894098"/>
            <a:ext cx="8875700" cy="4910391"/>
          </a:xfrm>
        </p:spPr>
        <p:txBody>
          <a:bodyPr>
            <a:noAutofit/>
          </a:bodyPr>
          <a:lstStyle/>
          <a:p>
            <a:pPr marL="257175" indent="-257175">
              <a:spcBef>
                <a:spcPts val="0"/>
              </a:spcBef>
              <a:buFont typeface="+mj-lt"/>
              <a:buAutoNum type="arabicPeriod" startAt="16"/>
            </a:pPr>
            <a:r>
              <a:rPr lang="fr-FR" sz="1600" dirty="0" err="1"/>
              <a:t>ariel</a:t>
            </a:r>
            <a:r>
              <a:rPr lang="fr-FR" sz="1600" dirty="0"/>
              <a:t>: </a:t>
            </a:r>
            <a:r>
              <a:rPr lang="fr-FR" sz="1600" dirty="0" err="1"/>
              <a:t>io</a:t>
            </a:r>
            <a:r>
              <a:rPr lang="fr-FR" sz="1600" dirty="0"/>
              <a:t> </a:t>
            </a:r>
            <a:r>
              <a:rPr lang="fr-FR" sz="1600" dirty="0" err="1"/>
              <a:t>faccio</a:t>
            </a:r>
            <a:r>
              <a:rPr lang="fr-FR" sz="1600" dirty="0"/>
              <a:t> </a:t>
            </a:r>
            <a:r>
              <a:rPr lang="fr-FR" sz="1600" dirty="0" err="1"/>
              <a:t>gli</a:t>
            </a:r>
            <a:r>
              <a:rPr lang="fr-FR" sz="1600" dirty="0"/>
              <a:t> </a:t>
            </a:r>
            <a:r>
              <a:rPr lang="fr-FR" sz="1600" dirty="0" err="1"/>
              <a:t>occhi</a:t>
            </a:r>
            <a:endParaRPr lang="fr-FR" sz="1600" dirty="0"/>
          </a:p>
          <a:p>
            <a:pPr marL="257175" indent="-257175">
              <a:spcBef>
                <a:spcPts val="0"/>
              </a:spcBef>
              <a:buFont typeface="+mj-lt"/>
              <a:buAutoNum type="arabicPeriod" startAt="16"/>
            </a:pPr>
            <a:r>
              <a:rPr lang="fr-FR" sz="1600" dirty="0" err="1"/>
              <a:t>anais</a:t>
            </a:r>
            <a:r>
              <a:rPr lang="fr-FR" sz="1600" dirty="0"/>
              <a:t>: la </a:t>
            </a:r>
            <a:r>
              <a:rPr lang="fr-FR" sz="1600" dirty="0" err="1"/>
              <a:t>lacrima</a:t>
            </a:r>
            <a:endParaRPr lang="fr-FR" sz="1600" dirty="0"/>
          </a:p>
          <a:p>
            <a:pPr marL="257175" indent="-257175">
              <a:spcBef>
                <a:spcPts val="0"/>
              </a:spcBef>
              <a:buFont typeface="+mj-lt"/>
              <a:buAutoNum type="arabicPeriod" startAt="16"/>
            </a:pPr>
            <a:r>
              <a:rPr lang="fr-FR" sz="1600" dirty="0" err="1"/>
              <a:t>simone</a:t>
            </a:r>
            <a:r>
              <a:rPr lang="fr-FR" sz="1600" dirty="0"/>
              <a:t>: ah </a:t>
            </a:r>
            <a:r>
              <a:rPr lang="fr-FR" sz="1600" u="sng" dirty="0" err="1"/>
              <a:t>i:o</a:t>
            </a:r>
            <a:r>
              <a:rPr lang="fr-FR" sz="1600" dirty="0"/>
              <a:t> la </a:t>
            </a:r>
            <a:r>
              <a:rPr lang="fr-FR" sz="1600" dirty="0" err="1"/>
              <a:t>faccio</a:t>
            </a:r>
            <a:r>
              <a:rPr lang="fr-FR" sz="1600" dirty="0"/>
              <a:t>. </a:t>
            </a:r>
          </a:p>
          <a:p>
            <a:pPr marL="257175" indent="-257175">
              <a:spcBef>
                <a:spcPts val="0"/>
              </a:spcBef>
              <a:buFont typeface="+mj-lt"/>
              <a:buAutoNum type="arabicPeriod" startAt="16"/>
            </a:pPr>
            <a:r>
              <a:rPr lang="it-IT" sz="1600" dirty="0" err="1">
                <a:solidFill>
                  <a:srgbClr val="FF0000"/>
                </a:solidFill>
              </a:rPr>
              <a:t>kevin</a:t>
            </a:r>
            <a:r>
              <a:rPr lang="it-IT" sz="1600" dirty="0">
                <a:solidFill>
                  <a:srgbClr val="FF0000"/>
                </a:solidFill>
              </a:rPr>
              <a:t>: l</a:t>
            </a:r>
            <a:r>
              <a:rPr lang="fr-FR" sz="1600" dirty="0">
                <a:solidFill>
                  <a:srgbClr val="FF0000"/>
                </a:solidFill>
              </a:rPr>
              <a:t>a coda=la coda=la coda, </a:t>
            </a:r>
          </a:p>
          <a:p>
            <a:pPr marL="257175" indent="-257175">
              <a:spcBef>
                <a:spcPts val="0"/>
              </a:spcBef>
              <a:buFont typeface="+mj-lt"/>
              <a:buAutoNum type="arabicPeriod" startAt="16"/>
            </a:pPr>
            <a:r>
              <a:rPr lang="fr-FR" sz="1600" dirty="0" err="1"/>
              <a:t>anais</a:t>
            </a:r>
            <a:r>
              <a:rPr lang="fr-FR" sz="1600" dirty="0"/>
              <a:t>:</a:t>
            </a:r>
            <a:r>
              <a:rPr lang="fr-FR" sz="1600" dirty="0">
                <a:solidFill>
                  <a:srgbClr val="FF0000"/>
                </a:solidFill>
              </a:rPr>
              <a:t> </a:t>
            </a:r>
            <a:r>
              <a:rPr lang="fr-FR" sz="1600" dirty="0" err="1">
                <a:solidFill>
                  <a:srgbClr val="FF0000"/>
                </a:solidFill>
              </a:rPr>
              <a:t>io</a:t>
            </a:r>
            <a:r>
              <a:rPr lang="fr-FR" sz="1600" dirty="0"/>
              <a:t> </a:t>
            </a:r>
            <a:r>
              <a:rPr lang="fr-FR" sz="1600" dirty="0" err="1"/>
              <a:t>gli</a:t>
            </a:r>
            <a:r>
              <a:rPr lang="fr-FR" sz="1600" dirty="0"/>
              <a:t> </a:t>
            </a:r>
            <a:r>
              <a:rPr lang="fr-FR" sz="1600" dirty="0" err="1"/>
              <a:t>faccio</a:t>
            </a:r>
            <a:r>
              <a:rPr lang="fr-FR" sz="1600" dirty="0"/>
              <a:t> </a:t>
            </a:r>
            <a:r>
              <a:rPr lang="fr-FR" sz="1600" dirty="0" err="1"/>
              <a:t>gli</a:t>
            </a:r>
            <a:r>
              <a:rPr lang="fr-FR" sz="1600" dirty="0"/>
              <a:t> </a:t>
            </a:r>
            <a:r>
              <a:rPr lang="fr-FR" sz="1600" dirty="0" err="1"/>
              <a:t>occhi</a:t>
            </a:r>
            <a:r>
              <a:rPr lang="fr-FR" sz="1600" dirty="0"/>
              <a:t> ok</a:t>
            </a:r>
          </a:p>
          <a:p>
            <a:pPr marL="257175" indent="-257175">
              <a:spcBef>
                <a:spcPts val="0"/>
              </a:spcBef>
              <a:buFont typeface="+mj-lt"/>
              <a:buAutoNum type="arabicPeriod" startAt="16"/>
            </a:pPr>
            <a:r>
              <a:rPr lang="fr-FR" sz="1600" dirty="0" err="1"/>
              <a:t>simone</a:t>
            </a:r>
            <a:r>
              <a:rPr lang="fr-FR" sz="1600" dirty="0"/>
              <a:t>: </a:t>
            </a:r>
            <a:r>
              <a:rPr lang="fr-FR" sz="1600" dirty="0">
                <a:solidFill>
                  <a:srgbClr val="FF0000"/>
                </a:solidFill>
              </a:rPr>
              <a:t> </a:t>
            </a:r>
            <a:r>
              <a:rPr lang="fr-FR" sz="1600" dirty="0" err="1">
                <a:solidFill>
                  <a:srgbClr val="FF0000"/>
                </a:solidFill>
              </a:rPr>
              <a:t>io</a:t>
            </a:r>
            <a:r>
              <a:rPr lang="fr-FR" sz="1600" dirty="0"/>
              <a:t> </a:t>
            </a:r>
            <a:r>
              <a:rPr lang="fr-FR" sz="1600" dirty="0" err="1"/>
              <a:t>gli</a:t>
            </a:r>
            <a:r>
              <a:rPr lang="fr-FR" sz="1600" dirty="0"/>
              <a:t> </a:t>
            </a:r>
            <a:r>
              <a:rPr lang="fr-FR" sz="1600" dirty="0" err="1"/>
              <a:t>faccio</a:t>
            </a:r>
            <a:r>
              <a:rPr lang="fr-FR" sz="1600" dirty="0"/>
              <a:t> le </a:t>
            </a:r>
            <a:r>
              <a:rPr lang="fr-FR" sz="1600" dirty="0" err="1"/>
              <a:t>lacrime</a:t>
            </a:r>
            <a:endParaRPr lang="fr-FR" sz="1600" dirty="0"/>
          </a:p>
          <a:p>
            <a:pPr marL="257175" indent="-257175">
              <a:spcBef>
                <a:spcPts val="0"/>
              </a:spcBef>
              <a:buFont typeface="+mj-lt"/>
              <a:buAutoNum type="arabicPeriod" startAt="16"/>
            </a:pPr>
            <a:r>
              <a:rPr lang="fr-FR" sz="1600" dirty="0" err="1"/>
              <a:t>simone</a:t>
            </a:r>
            <a:r>
              <a:rPr lang="fr-FR" sz="1600" dirty="0"/>
              <a:t>: </a:t>
            </a:r>
            <a:r>
              <a:rPr lang="fr-FR" sz="1600" dirty="0" err="1"/>
              <a:t>fai</a:t>
            </a:r>
            <a:r>
              <a:rPr lang="fr-FR" sz="1600" dirty="0"/>
              <a:t> un </a:t>
            </a:r>
            <a:r>
              <a:rPr lang="fr-FR" sz="1600" dirty="0" err="1"/>
              <a:t>altro</a:t>
            </a:r>
            <a:r>
              <a:rPr lang="fr-FR" sz="1600" dirty="0"/>
              <a:t> </a:t>
            </a:r>
            <a:r>
              <a:rPr lang="fr-FR" sz="1600" dirty="0" err="1"/>
              <a:t>dentro</a:t>
            </a:r>
            <a:r>
              <a:rPr lang="fr-FR" sz="1600" dirty="0"/>
              <a:t>, </a:t>
            </a:r>
            <a:r>
              <a:rPr lang="fr-FR" sz="1600" i="1" dirty="0"/>
              <a:t>((</a:t>
            </a:r>
            <a:r>
              <a:rPr lang="fr-FR" sz="1600" i="1" dirty="0" err="1"/>
              <a:t>indicando</a:t>
            </a:r>
            <a:r>
              <a:rPr lang="fr-FR" sz="1600" i="1" dirty="0"/>
              <a:t> </a:t>
            </a:r>
            <a:r>
              <a:rPr lang="fr-FR" sz="1600" i="1" dirty="0" err="1"/>
              <a:t>sul</a:t>
            </a:r>
            <a:r>
              <a:rPr lang="fr-FR" sz="1600" i="1" dirty="0"/>
              <a:t> </a:t>
            </a:r>
            <a:r>
              <a:rPr lang="fr-FR" sz="1600" i="1" dirty="0" err="1"/>
              <a:t>foglio</a:t>
            </a:r>
            <a:r>
              <a:rPr lang="fr-FR" sz="1600" i="1" dirty="0"/>
              <a:t>))</a:t>
            </a:r>
            <a:r>
              <a:rPr lang="fr-FR" sz="1600" dirty="0"/>
              <a:t> </a:t>
            </a:r>
            <a:r>
              <a:rPr lang="fr-FR" sz="1600" dirty="0" err="1"/>
              <a:t>piccolino</a:t>
            </a:r>
            <a:r>
              <a:rPr lang="fr-FR" sz="1600" dirty="0"/>
              <a:t>,  ok</a:t>
            </a:r>
          </a:p>
          <a:p>
            <a:pPr marL="257175" indent="-257175">
              <a:spcBef>
                <a:spcPts val="0"/>
              </a:spcBef>
              <a:buFont typeface="+mj-lt"/>
              <a:buAutoNum type="arabicPeriod" startAt="16"/>
            </a:pPr>
            <a:r>
              <a:rPr lang="fr-FR" sz="1600" dirty="0"/>
              <a:t> 	ok </a:t>
            </a:r>
            <a:r>
              <a:rPr lang="fr-FR" sz="1600" dirty="0" err="1"/>
              <a:t>adesso</a:t>
            </a:r>
            <a:r>
              <a:rPr lang="fr-FR" sz="1600" dirty="0"/>
              <a:t> l’</a:t>
            </a:r>
            <a:r>
              <a:rPr lang="fr-FR" sz="1600" dirty="0" err="1"/>
              <a:t>altro</a:t>
            </a:r>
            <a:r>
              <a:rPr lang="fr-FR" sz="1600" dirty="0"/>
              <a:t>,  … l’</a:t>
            </a:r>
            <a:r>
              <a:rPr lang="fr-FR" sz="1600" dirty="0" err="1"/>
              <a:t>altro</a:t>
            </a:r>
            <a:r>
              <a:rPr lang="fr-FR" sz="1600" dirty="0"/>
              <a:t> </a:t>
            </a:r>
            <a:r>
              <a:rPr lang="fr-FR" sz="1600" dirty="0" err="1"/>
              <a:t>piccolino</a:t>
            </a:r>
            <a:r>
              <a:rPr lang="fr-FR" sz="1600" dirty="0"/>
              <a:t> </a:t>
            </a:r>
          </a:p>
          <a:p>
            <a:pPr marL="257175" indent="-257175">
              <a:spcBef>
                <a:spcPts val="0"/>
              </a:spcBef>
              <a:buFont typeface="+mj-lt"/>
              <a:buAutoNum type="arabicPeriod" startAt="16"/>
            </a:pPr>
            <a:r>
              <a:rPr lang="fr-FR" sz="1600" dirty="0"/>
              <a:t> </a:t>
            </a:r>
            <a:r>
              <a:rPr lang="it-IT" sz="1600" dirty="0" err="1"/>
              <a:t>simone</a:t>
            </a:r>
            <a:r>
              <a:rPr lang="it-IT" sz="1600" dirty="0"/>
              <a:t>: io faccio la lacrima sotto</a:t>
            </a:r>
          </a:p>
          <a:p>
            <a:pPr marL="257175" indent="-257175">
              <a:spcBef>
                <a:spcPts val="0"/>
              </a:spcBef>
              <a:buFont typeface="+mj-lt"/>
              <a:buAutoNum type="arabicPeriod" startAt="16"/>
            </a:pPr>
            <a:r>
              <a:rPr lang="it-IT" sz="1600" dirty="0" err="1"/>
              <a:t>anais</a:t>
            </a:r>
            <a:r>
              <a:rPr lang="it-IT" sz="1600" dirty="0"/>
              <a:t>: posso fare le zampe io?</a:t>
            </a:r>
          </a:p>
          <a:p>
            <a:pPr marL="257175" indent="-257175">
              <a:spcBef>
                <a:spcPts val="0"/>
              </a:spcBef>
              <a:buFont typeface="+mj-lt"/>
              <a:buAutoNum type="arabicPeriod" startAt="16"/>
            </a:pPr>
            <a:r>
              <a:rPr lang="it-IT" sz="1600" dirty="0" err="1"/>
              <a:t>simone</a:t>
            </a:r>
            <a:r>
              <a:rPr lang="it-IT" sz="1600" dirty="0"/>
              <a:t>: si  .. no  adesso tocca il </a:t>
            </a:r>
            <a:r>
              <a:rPr lang="it-IT" sz="1600" dirty="0" err="1"/>
              <a:t>kevin</a:t>
            </a:r>
            <a:r>
              <a:rPr lang="it-IT" sz="1600" dirty="0"/>
              <a:t> non fare le zampe </a:t>
            </a:r>
          </a:p>
          <a:p>
            <a:pPr marL="257175" indent="-257175">
              <a:spcBef>
                <a:spcPts val="0"/>
              </a:spcBef>
              <a:buFont typeface="+mj-lt"/>
              <a:buAutoNum type="arabicPeriod" startAt="16"/>
            </a:pPr>
            <a:r>
              <a:rPr lang="it-IT" sz="1600" dirty="0"/>
              <a:t> 	che le fa lei non fare la coda no no non fare la coda </a:t>
            </a:r>
          </a:p>
          <a:p>
            <a:pPr marL="257175" indent="-257175">
              <a:spcBef>
                <a:spcPts val="0"/>
              </a:spcBef>
              <a:buFont typeface="+mj-lt"/>
              <a:buAutoNum type="arabicPeriod" startAt="16"/>
            </a:pPr>
            <a:r>
              <a:rPr lang="it-IT" sz="1600" dirty="0"/>
              <a:t> 	la pancia fai   ….no, no::! </a:t>
            </a:r>
          </a:p>
          <a:p>
            <a:pPr marL="257175" indent="-257175">
              <a:spcBef>
                <a:spcPts val="0"/>
              </a:spcBef>
              <a:buFont typeface="+mj-lt"/>
              <a:buAutoNum type="arabicPeriod" startAt="16"/>
            </a:pPr>
            <a:r>
              <a:rPr lang="it-IT" sz="1600" dirty="0"/>
              <a:t> 	scusa. </a:t>
            </a:r>
          </a:p>
          <a:p>
            <a:pPr marL="257175" indent="-257175">
              <a:spcBef>
                <a:spcPts val="0"/>
              </a:spcBef>
              <a:buFont typeface="+mj-lt"/>
              <a:buAutoNum type="arabicPeriod" startAt="16"/>
            </a:pPr>
            <a:r>
              <a:rPr lang="it-IT" sz="1600" dirty="0"/>
              <a:t> 	 fai il musetto fai il muso </a:t>
            </a:r>
          </a:p>
          <a:p>
            <a:pPr marL="257175" indent="-257175">
              <a:spcBef>
                <a:spcPts val="0"/>
              </a:spcBef>
              <a:buFont typeface="+mj-lt"/>
              <a:buAutoNum type="arabicPeriod" startAt="16"/>
            </a:pPr>
            <a:r>
              <a:rPr lang="it-IT" sz="1600" dirty="0" err="1"/>
              <a:t>kevin</a:t>
            </a:r>
            <a:r>
              <a:rPr lang="it-IT" sz="1600" dirty="0"/>
              <a:t>: quale? </a:t>
            </a:r>
          </a:p>
          <a:p>
            <a:pPr marL="257175" indent="-257175">
              <a:spcBef>
                <a:spcPts val="0"/>
              </a:spcBef>
              <a:buFont typeface="+mj-lt"/>
              <a:buAutoNum type="arabicPeriod" startAt="16"/>
            </a:pPr>
            <a:r>
              <a:rPr lang="it-IT" sz="1600" dirty="0" err="1"/>
              <a:t>simone</a:t>
            </a:r>
            <a:r>
              <a:rPr lang="it-IT" sz="1600" dirty="0"/>
              <a:t>: il musetto</a:t>
            </a:r>
          </a:p>
          <a:p>
            <a:pPr marL="257175" indent="-257175">
              <a:spcBef>
                <a:spcPts val="0"/>
              </a:spcBef>
              <a:buFont typeface="+mj-lt"/>
              <a:buAutoNum type="arabicPeriod" startAt="16"/>
            </a:pPr>
            <a:r>
              <a:rPr lang="it-IT" sz="1600" dirty="0" err="1"/>
              <a:t>kevin</a:t>
            </a:r>
            <a:r>
              <a:rPr lang="it-IT" sz="1600" dirty="0"/>
              <a:t>: non  so: (come farlo)</a:t>
            </a:r>
          </a:p>
          <a:p>
            <a:pPr marL="257175" indent="-257175">
              <a:spcBef>
                <a:spcPts val="0"/>
              </a:spcBef>
              <a:buFont typeface="+mj-lt"/>
              <a:buAutoNum type="arabicPeriod" startAt="16"/>
            </a:pPr>
            <a:r>
              <a:rPr lang="it-IT" sz="1600" dirty="0" err="1"/>
              <a:t>simone</a:t>
            </a:r>
            <a:r>
              <a:rPr lang="it-IT" sz="1600" dirty="0"/>
              <a:t>: vuoi che lo faccio io?</a:t>
            </a:r>
          </a:p>
          <a:p>
            <a:pPr marL="257175" indent="-257175">
              <a:spcBef>
                <a:spcPts val="0"/>
              </a:spcBef>
              <a:buFont typeface="+mj-lt"/>
              <a:buAutoNum type="arabicPeriod" startAt="16"/>
            </a:pPr>
            <a:r>
              <a:rPr lang="it-IT" sz="1600" dirty="0" err="1"/>
              <a:t>kevin</a:t>
            </a:r>
            <a:r>
              <a:rPr lang="it-IT" sz="1600" dirty="0"/>
              <a:t>:	 ((annuisce)) </a:t>
            </a:r>
          </a:p>
          <a:p>
            <a:pPr marL="257175" indent="-257175">
              <a:spcBef>
                <a:spcPts val="0"/>
              </a:spcBef>
              <a:buFont typeface="+mj-lt"/>
              <a:buAutoNum type="arabicPeriod" startAt="16"/>
            </a:pPr>
            <a:endParaRPr lang="fr-FR" sz="1600" dirty="0"/>
          </a:p>
          <a:p>
            <a:pPr marL="257175" indent="-257175">
              <a:spcBef>
                <a:spcPts val="0"/>
              </a:spcBef>
              <a:buFont typeface="+mj-lt"/>
              <a:buAutoNum type="arabicPeriod" startAt="16"/>
            </a:pPr>
            <a:endParaRPr lang="fr-FR" sz="1600" dirty="0"/>
          </a:p>
          <a:p>
            <a:pPr marL="257175" indent="-257175">
              <a:spcBef>
                <a:spcPts val="0"/>
              </a:spcBef>
              <a:buFont typeface="+mj-lt"/>
              <a:buAutoNum type="arabicPeriod" startAt="16"/>
            </a:pPr>
            <a:endParaRPr lang="fr-FR" sz="1600" dirty="0"/>
          </a:p>
          <a:p>
            <a:pPr marL="257175" indent="-257175">
              <a:spcBef>
                <a:spcPts val="0"/>
              </a:spcBef>
              <a:buFont typeface="+mj-lt"/>
              <a:buAutoNum type="arabicPeriod" startAt="16"/>
            </a:pPr>
            <a:endParaRPr lang="it-IT" sz="1600" dirty="0"/>
          </a:p>
        </p:txBody>
      </p:sp>
      <p:pic>
        <p:nvPicPr>
          <p:cNvPr id="2" name="Immagine 1" descr="Schermata 2021-02-22 alle 08.54.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6899" y="4171187"/>
            <a:ext cx="2103943" cy="2498173"/>
          </a:xfrm>
          <a:prstGeom prst="rect">
            <a:avLst/>
          </a:prstGeom>
        </p:spPr>
      </p:pic>
      <p:pic>
        <p:nvPicPr>
          <p:cNvPr id="4" name="Immagine 3" descr="Schermata 2021-02-22 alle 08.46.4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9986" y="517325"/>
            <a:ext cx="952810" cy="1565330"/>
          </a:xfrm>
          <a:prstGeom prst="rect">
            <a:avLst/>
          </a:prstGeom>
        </p:spPr>
      </p:pic>
      <p:sp>
        <p:nvSpPr>
          <p:cNvPr id="6" name="CasellaDiTesto 5"/>
          <p:cNvSpPr txBox="1"/>
          <p:nvPr/>
        </p:nvSpPr>
        <p:spPr>
          <a:xfrm>
            <a:off x="4818907" y="1922118"/>
            <a:ext cx="3203972" cy="415498"/>
          </a:xfrm>
          <a:prstGeom prst="rect">
            <a:avLst/>
          </a:prstGeom>
          <a:noFill/>
        </p:spPr>
        <p:txBody>
          <a:bodyPr wrap="square" rtlCol="0">
            <a:spAutoFit/>
          </a:bodyPr>
          <a:lstStyle/>
          <a:p>
            <a:r>
              <a:rPr lang="it-IT" sz="2100" dirty="0">
                <a:solidFill>
                  <a:srgbClr val="FF0000"/>
                </a:solidFill>
              </a:rPr>
              <a:t>SCAFFOLDING</a:t>
            </a:r>
          </a:p>
        </p:txBody>
      </p:sp>
      <p:sp>
        <p:nvSpPr>
          <p:cNvPr id="7" name="CasellaDiTesto 6"/>
          <p:cNvSpPr txBox="1"/>
          <p:nvPr/>
        </p:nvSpPr>
        <p:spPr>
          <a:xfrm>
            <a:off x="4057352" y="4595769"/>
            <a:ext cx="2381436" cy="738664"/>
          </a:xfrm>
          <a:prstGeom prst="rect">
            <a:avLst/>
          </a:prstGeom>
          <a:noFill/>
        </p:spPr>
        <p:txBody>
          <a:bodyPr wrap="square" rtlCol="0">
            <a:spAutoFit/>
          </a:bodyPr>
          <a:lstStyle/>
          <a:p>
            <a:r>
              <a:rPr lang="it-IT" sz="2100" dirty="0">
                <a:solidFill>
                  <a:srgbClr val="FF0000"/>
                </a:solidFill>
              </a:rPr>
              <a:t>RICHIESTA-ACCORDO</a:t>
            </a:r>
          </a:p>
        </p:txBody>
      </p:sp>
      <p:sp>
        <p:nvSpPr>
          <p:cNvPr id="9" name="Parentesi graffa chiusa 8"/>
          <p:cNvSpPr/>
          <p:nvPr/>
        </p:nvSpPr>
        <p:spPr>
          <a:xfrm>
            <a:off x="3612612" y="4593960"/>
            <a:ext cx="228056" cy="50982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sz="1350"/>
          </a:p>
        </p:txBody>
      </p:sp>
    </p:spTree>
    <p:extLst>
      <p:ext uri="{BB962C8B-B14F-4D97-AF65-F5344CB8AC3E}">
        <p14:creationId xmlns:p14="http://schemas.microsoft.com/office/powerpoint/2010/main" val="2777389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218462" y="882059"/>
            <a:ext cx="8448792" cy="4910391"/>
          </a:xfrm>
        </p:spPr>
        <p:txBody>
          <a:bodyPr>
            <a:noAutofit/>
          </a:bodyPr>
          <a:lstStyle/>
          <a:p>
            <a:pPr marL="257175" indent="-257175">
              <a:spcBef>
                <a:spcPts val="0"/>
              </a:spcBef>
              <a:buFont typeface="+mj-lt"/>
              <a:buAutoNum type="arabicPeriod" startAt="35"/>
            </a:pPr>
            <a:r>
              <a:rPr lang="it-IT" sz="1800" dirty="0" err="1"/>
              <a:t>anais</a:t>
            </a:r>
            <a:r>
              <a:rPr lang="it-IT" sz="1800" dirty="0"/>
              <a:t>:  faccio le zampe</a:t>
            </a:r>
          </a:p>
          <a:p>
            <a:pPr marL="257175" indent="-257175">
              <a:spcBef>
                <a:spcPts val="0"/>
              </a:spcBef>
              <a:buFont typeface="+mj-lt"/>
              <a:buAutoNum type="arabicPeriod" startAt="35"/>
            </a:pPr>
            <a:r>
              <a:rPr lang="it-IT" sz="1800" dirty="0" err="1"/>
              <a:t>kevin</a:t>
            </a:r>
            <a:r>
              <a:rPr lang="it-IT" sz="1800" dirty="0"/>
              <a:t>: la faccia</a:t>
            </a:r>
          </a:p>
          <a:p>
            <a:pPr marL="257175" indent="-257175">
              <a:spcBef>
                <a:spcPts val="0"/>
              </a:spcBef>
              <a:buFont typeface="+mj-lt"/>
              <a:buAutoNum type="arabicPeriod" startAt="35"/>
            </a:pPr>
            <a:r>
              <a:rPr lang="it-IT" sz="1800" dirty="0" err="1">
                <a:solidFill>
                  <a:srgbClr val="FF0000"/>
                </a:solidFill>
              </a:rPr>
              <a:t>ariel</a:t>
            </a:r>
            <a:r>
              <a:rPr lang="it-IT" sz="1800" dirty="0">
                <a:solidFill>
                  <a:srgbClr val="FF0000"/>
                </a:solidFill>
              </a:rPr>
              <a:t>: NO::! </a:t>
            </a:r>
          </a:p>
          <a:p>
            <a:pPr marL="257175" indent="-257175">
              <a:spcBef>
                <a:spcPts val="0"/>
              </a:spcBef>
              <a:buFont typeface="+mj-lt"/>
              <a:buAutoNum type="arabicPeriod" startAt="35"/>
            </a:pPr>
            <a:r>
              <a:rPr lang="it-IT" sz="1800" dirty="0"/>
              <a:t> 	no  vanno in </a:t>
            </a:r>
            <a:r>
              <a:rPr lang="it-IT" sz="1800" dirty="0" err="1"/>
              <a:t>giu’</a:t>
            </a:r>
            <a:endParaRPr lang="it-IT" sz="1800" dirty="0"/>
          </a:p>
          <a:p>
            <a:pPr marL="257175" indent="-257175">
              <a:spcBef>
                <a:spcPts val="0"/>
              </a:spcBef>
              <a:buFont typeface="+mj-lt"/>
              <a:buAutoNum type="arabicPeriod" startAt="35"/>
            </a:pPr>
            <a:r>
              <a:rPr lang="it-IT" sz="1800" dirty="0"/>
              <a:t> 	( non c’è   ) </a:t>
            </a:r>
            <a:r>
              <a:rPr lang="it-IT" sz="1800" i="1" dirty="0"/>
              <a:t>((indica sul foglio ))</a:t>
            </a:r>
            <a:endParaRPr lang="it-IT" sz="1800" dirty="0"/>
          </a:p>
          <a:p>
            <a:pPr marL="257175" indent="-257175">
              <a:spcBef>
                <a:spcPts val="0"/>
              </a:spcBef>
              <a:buFont typeface="+mj-lt"/>
              <a:buAutoNum type="arabicPeriod" startAt="35"/>
            </a:pPr>
            <a:r>
              <a:rPr lang="it-IT" sz="1800" dirty="0" err="1"/>
              <a:t>anais</a:t>
            </a:r>
            <a:r>
              <a:rPr lang="it-IT" sz="1800" dirty="0"/>
              <a:t> dove?</a:t>
            </a:r>
          </a:p>
          <a:p>
            <a:pPr marL="257175" indent="-257175">
              <a:spcBef>
                <a:spcPts val="0"/>
              </a:spcBef>
              <a:buFont typeface="+mj-lt"/>
              <a:buAutoNum type="arabicPeriod" startAt="35"/>
            </a:pPr>
            <a:endParaRPr lang="it-IT" sz="1800" dirty="0"/>
          </a:p>
          <a:p>
            <a:pPr marL="257175" indent="-257175">
              <a:spcBef>
                <a:spcPts val="0"/>
              </a:spcBef>
              <a:buFont typeface="+mj-lt"/>
              <a:buAutoNum type="arabicPeriod" startAt="35"/>
            </a:pPr>
            <a:endParaRPr lang="it-IT" sz="1800" dirty="0"/>
          </a:p>
          <a:p>
            <a:pPr marL="257175" indent="-257175">
              <a:spcBef>
                <a:spcPts val="0"/>
              </a:spcBef>
              <a:buFont typeface="+mj-lt"/>
              <a:buAutoNum type="arabicPeriod" startAt="35"/>
            </a:pPr>
            <a:endParaRPr lang="it-IT" sz="1800" dirty="0"/>
          </a:p>
          <a:p>
            <a:pPr marL="257175" indent="-257175">
              <a:spcBef>
                <a:spcPts val="0"/>
              </a:spcBef>
              <a:buFont typeface="+mj-lt"/>
              <a:buAutoNum type="arabicPeriod" startAt="35"/>
            </a:pPr>
            <a:endParaRPr lang="it-IT" sz="1800" dirty="0"/>
          </a:p>
          <a:p>
            <a:pPr marL="257175" indent="-257175">
              <a:spcBef>
                <a:spcPts val="0"/>
              </a:spcBef>
              <a:buFont typeface="+mj-lt"/>
              <a:buAutoNum type="arabicPeriod" startAt="35"/>
            </a:pPr>
            <a:endParaRPr lang="it-IT" sz="1800" dirty="0"/>
          </a:p>
          <a:p>
            <a:pPr marL="257175" indent="-257175">
              <a:spcBef>
                <a:spcPts val="0"/>
              </a:spcBef>
              <a:buFont typeface="+mj-lt"/>
              <a:buAutoNum type="arabicPeriod" startAt="35"/>
            </a:pPr>
            <a:endParaRPr lang="it-IT" sz="1800" dirty="0"/>
          </a:p>
          <a:p>
            <a:pPr marL="257175" indent="-257175">
              <a:spcBef>
                <a:spcPts val="0"/>
              </a:spcBef>
              <a:buFont typeface="+mj-lt"/>
              <a:buAutoNum type="arabicPeriod" startAt="35"/>
            </a:pPr>
            <a:r>
              <a:rPr lang="it-IT" sz="1800" dirty="0" err="1"/>
              <a:t>simone</a:t>
            </a:r>
            <a:r>
              <a:rPr lang="it-IT" sz="1800" dirty="0"/>
              <a:t>: non in su della testa  </a:t>
            </a:r>
            <a:r>
              <a:rPr lang="it-IT" sz="1800" dirty="0" err="1"/>
              <a:t>uuu</a:t>
            </a:r>
            <a:endParaRPr lang="it-IT" sz="1800" dirty="0"/>
          </a:p>
          <a:p>
            <a:pPr marL="257175" indent="-257175">
              <a:spcBef>
                <a:spcPts val="0"/>
              </a:spcBef>
              <a:buFont typeface="+mj-lt"/>
              <a:buAutoNum type="arabicPeriod" startAt="35"/>
            </a:pPr>
            <a:r>
              <a:rPr lang="it-IT" sz="1800" dirty="0"/>
              <a:t> 	   qua…..fai anche le braccia</a:t>
            </a:r>
          </a:p>
          <a:p>
            <a:pPr marL="257175" indent="-257175">
              <a:spcBef>
                <a:spcPts val="0"/>
              </a:spcBef>
              <a:buFont typeface="+mj-lt"/>
              <a:buAutoNum type="arabicPeriod" startAt="35"/>
            </a:pPr>
            <a:endParaRPr lang="it-IT" sz="1800" dirty="0"/>
          </a:p>
          <a:p>
            <a:pPr marL="257175" indent="-257175">
              <a:spcBef>
                <a:spcPts val="0"/>
              </a:spcBef>
              <a:buFont typeface="+mj-lt"/>
              <a:buAutoNum type="arabicPeriod" startAt="35"/>
            </a:pPr>
            <a:endParaRPr lang="it-IT" sz="1800" dirty="0"/>
          </a:p>
          <a:p>
            <a:pPr marL="257175" indent="-257175">
              <a:spcBef>
                <a:spcPts val="0"/>
              </a:spcBef>
              <a:buFont typeface="+mj-lt"/>
              <a:buAutoNum type="arabicPeriod" startAt="35"/>
            </a:pPr>
            <a:endParaRPr lang="it-IT" sz="1800" dirty="0"/>
          </a:p>
          <a:p>
            <a:pPr marL="257175" indent="-257175">
              <a:spcBef>
                <a:spcPts val="0"/>
              </a:spcBef>
              <a:buFont typeface="+mj-lt"/>
              <a:buAutoNum type="arabicPeriod" startAt="35"/>
            </a:pPr>
            <a:endParaRPr lang="it-IT" sz="1800" dirty="0"/>
          </a:p>
          <a:p>
            <a:pPr marL="257175" indent="-257175">
              <a:spcBef>
                <a:spcPts val="0"/>
              </a:spcBef>
              <a:buFont typeface="+mj-lt"/>
              <a:buAutoNum type="arabicPeriod" startAt="35"/>
            </a:pPr>
            <a:r>
              <a:rPr lang="it-IT" sz="1800" dirty="0" err="1"/>
              <a:t>kevin</a:t>
            </a:r>
            <a:r>
              <a:rPr lang="it-IT" sz="1800" dirty="0"/>
              <a:t>: (anche)  f</a:t>
            </a:r>
            <a:r>
              <a:rPr lang="it-IT" sz="1800" u="sng" dirty="0"/>
              <a:t>a</a:t>
            </a:r>
            <a:r>
              <a:rPr lang="it-IT" sz="1800" dirty="0"/>
              <a:t>i:, la co:::da. </a:t>
            </a:r>
          </a:p>
          <a:p>
            <a:pPr marL="257175" indent="-257175">
              <a:spcBef>
                <a:spcPts val="0"/>
              </a:spcBef>
              <a:buFont typeface="+mj-lt"/>
              <a:buAutoNum type="arabicPeriod" startAt="35"/>
            </a:pPr>
            <a:r>
              <a:rPr lang="it-IT" sz="1800" dirty="0" err="1"/>
              <a:t>simone</a:t>
            </a:r>
            <a:r>
              <a:rPr lang="it-IT" sz="1800" dirty="0"/>
              <a:t>: no la coda non so fare.= le braccia</a:t>
            </a:r>
          </a:p>
          <a:p>
            <a:pPr marL="0" indent="0">
              <a:spcBef>
                <a:spcPts val="0"/>
              </a:spcBef>
              <a:buNone/>
            </a:pPr>
            <a:r>
              <a:rPr lang="fr-FR" sz="1800" dirty="0"/>
              <a:t>           </a:t>
            </a:r>
          </a:p>
          <a:p>
            <a:pPr marL="257175" indent="-257175">
              <a:spcBef>
                <a:spcPts val="0"/>
              </a:spcBef>
              <a:buFont typeface="+mj-lt"/>
              <a:buAutoNum type="arabicPeriod" startAt="35"/>
            </a:pPr>
            <a:endParaRPr lang="fr-FR" sz="1800" dirty="0"/>
          </a:p>
          <a:p>
            <a:pPr marL="257175" indent="-257175">
              <a:spcBef>
                <a:spcPts val="0"/>
              </a:spcBef>
              <a:buFont typeface="+mj-lt"/>
              <a:buAutoNum type="arabicPeriod" startAt="35"/>
            </a:pPr>
            <a:endParaRPr lang="fr-FR" sz="1800" dirty="0"/>
          </a:p>
          <a:p>
            <a:pPr marL="257175" indent="-257175">
              <a:spcBef>
                <a:spcPts val="0"/>
              </a:spcBef>
              <a:buFont typeface="+mj-lt"/>
              <a:buAutoNum type="arabicPeriod" startAt="35"/>
            </a:pPr>
            <a:endParaRPr lang="it-IT" sz="1800" dirty="0"/>
          </a:p>
        </p:txBody>
      </p:sp>
      <p:pic>
        <p:nvPicPr>
          <p:cNvPr id="2" name="Immagine 1" descr="Schermata 2021-02-22 alle 09.03.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8566" y="43071"/>
            <a:ext cx="1275368" cy="1798060"/>
          </a:xfrm>
          <a:prstGeom prst="rect">
            <a:avLst/>
          </a:prstGeom>
        </p:spPr>
      </p:pic>
      <p:pic>
        <p:nvPicPr>
          <p:cNvPr id="15" name="Immagine 14" descr="Schermata 2021-02-22 alle 09.06.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566" y="2509908"/>
            <a:ext cx="1347107" cy="1654691"/>
          </a:xfrm>
          <a:prstGeom prst="rect">
            <a:avLst/>
          </a:prstGeom>
        </p:spPr>
      </p:pic>
      <p:pic>
        <p:nvPicPr>
          <p:cNvPr id="16" name="Immagine 15" descr="Schermata 2021-02-22 alle 09.07.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9025" y="166791"/>
            <a:ext cx="1275368" cy="1605642"/>
          </a:xfrm>
          <a:prstGeom prst="rect">
            <a:avLst/>
          </a:prstGeom>
        </p:spPr>
      </p:pic>
      <p:pic>
        <p:nvPicPr>
          <p:cNvPr id="18" name="Immagine 17" descr="Schermata 2021-02-22 alle 09.10.5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9025" y="3520745"/>
            <a:ext cx="1974980" cy="2367643"/>
          </a:xfrm>
          <a:prstGeom prst="rect">
            <a:avLst/>
          </a:prstGeom>
        </p:spPr>
      </p:pic>
    </p:spTree>
    <p:extLst>
      <p:ext uri="{BB962C8B-B14F-4D97-AF65-F5344CB8AC3E}">
        <p14:creationId xmlns:p14="http://schemas.microsoft.com/office/powerpoint/2010/main" val="1349688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605315" y="1660072"/>
            <a:ext cx="8010725" cy="4970263"/>
          </a:xfrm>
        </p:spPr>
        <p:txBody>
          <a:bodyPr>
            <a:noAutofit/>
          </a:bodyPr>
          <a:lstStyle/>
          <a:p>
            <a:pPr marL="257175" indent="-257175">
              <a:spcBef>
                <a:spcPts val="0"/>
              </a:spcBef>
              <a:buFont typeface="+mj-lt"/>
              <a:buAutoNum type="arabicPeriod" startAt="45"/>
            </a:pPr>
            <a:r>
              <a:rPr lang="it-IT" sz="1800" dirty="0" err="1"/>
              <a:t>simone</a:t>
            </a:r>
            <a:r>
              <a:rPr lang="it-IT" sz="1800" dirty="0"/>
              <a:t>: la faccio io, la coda.</a:t>
            </a:r>
          </a:p>
          <a:p>
            <a:pPr marL="257175" indent="-257175">
              <a:spcBef>
                <a:spcPts val="0"/>
              </a:spcBef>
              <a:buFont typeface="+mj-lt"/>
              <a:buAutoNum type="arabicPeriod" startAt="45"/>
            </a:pPr>
            <a:r>
              <a:rPr lang="it-IT" sz="1800" dirty="0" err="1">
                <a:solidFill>
                  <a:srgbClr val="FF0000"/>
                </a:solidFill>
              </a:rPr>
              <a:t>simone</a:t>
            </a:r>
            <a:r>
              <a:rPr lang="it-IT" sz="1800" dirty="0">
                <a:solidFill>
                  <a:srgbClr val="FF0000"/>
                </a:solidFill>
              </a:rPr>
              <a:t>: ma </a:t>
            </a:r>
            <a:r>
              <a:rPr lang="it-IT" sz="1800" dirty="0" err="1">
                <a:solidFill>
                  <a:srgbClr val="FF0000"/>
                </a:solidFill>
              </a:rPr>
              <a:t>n</a:t>
            </a:r>
            <a:r>
              <a:rPr lang="it-IT" sz="1800" u="sng" dirty="0" err="1">
                <a:solidFill>
                  <a:srgbClr val="FF0000"/>
                </a:solidFill>
              </a:rPr>
              <a:t>o:</a:t>
            </a:r>
            <a:r>
              <a:rPr lang="it-IT" sz="1800" dirty="0" err="1">
                <a:solidFill>
                  <a:srgbClr val="FF0000"/>
                </a:solidFill>
              </a:rPr>
              <a:t>n</a:t>
            </a:r>
            <a:r>
              <a:rPr lang="it-IT" sz="1800" dirty="0">
                <a:solidFill>
                  <a:srgbClr val="FF0000"/>
                </a:solidFill>
              </a:rPr>
              <a:t> sopra la testa </a:t>
            </a:r>
            <a:r>
              <a:rPr lang="it-IT" sz="1800" i="1" dirty="0">
                <a:solidFill>
                  <a:srgbClr val="FF0000"/>
                </a:solidFill>
              </a:rPr>
              <a:t>((guarda il foglio))</a:t>
            </a:r>
          </a:p>
          <a:p>
            <a:pPr marL="257175" indent="-257175">
              <a:spcBef>
                <a:spcPts val="0"/>
              </a:spcBef>
              <a:buFont typeface="+mj-lt"/>
              <a:buAutoNum type="arabicPeriod" startAt="45"/>
            </a:pPr>
            <a:r>
              <a:rPr lang="it-IT" sz="1800" dirty="0" err="1">
                <a:solidFill>
                  <a:srgbClr val="FF0000"/>
                </a:solidFill>
              </a:rPr>
              <a:t>kevin</a:t>
            </a:r>
            <a:r>
              <a:rPr lang="it-IT" sz="1800" dirty="0">
                <a:solidFill>
                  <a:srgbClr val="FF0000"/>
                </a:solidFill>
              </a:rPr>
              <a:t>: volge lo sguardo al foglio</a:t>
            </a:r>
          </a:p>
          <a:p>
            <a:pPr marL="257175" indent="-257175">
              <a:spcBef>
                <a:spcPts val="0"/>
              </a:spcBef>
              <a:buFont typeface="+mj-lt"/>
              <a:buAutoNum type="arabicPeriod" startAt="45"/>
            </a:pPr>
            <a:r>
              <a:rPr lang="it-IT" sz="1800" dirty="0" err="1">
                <a:solidFill>
                  <a:srgbClr val="FF0000"/>
                </a:solidFill>
              </a:rPr>
              <a:t>simone</a:t>
            </a:r>
            <a:r>
              <a:rPr lang="it-IT" sz="1800" dirty="0">
                <a:solidFill>
                  <a:srgbClr val="FF0000"/>
                </a:solidFill>
              </a:rPr>
              <a:t>: mm::::: </a:t>
            </a:r>
            <a:r>
              <a:rPr lang="it-IT" sz="1800" i="1" dirty="0">
                <a:solidFill>
                  <a:srgbClr val="FF0000"/>
                </a:solidFill>
              </a:rPr>
              <a:t>((tono irritato))</a:t>
            </a:r>
            <a:endParaRPr lang="it-IT" sz="1800" dirty="0">
              <a:solidFill>
                <a:srgbClr val="FF0000"/>
              </a:solidFill>
            </a:endParaRPr>
          </a:p>
          <a:p>
            <a:pPr marL="257175" indent="-257175">
              <a:spcBef>
                <a:spcPts val="0"/>
              </a:spcBef>
              <a:buFont typeface="+mj-lt"/>
              <a:buAutoNum type="arabicPeriod" startAt="45"/>
            </a:pPr>
            <a:r>
              <a:rPr lang="it-IT" sz="1800" dirty="0" err="1">
                <a:solidFill>
                  <a:srgbClr val="FF0000"/>
                </a:solidFill>
              </a:rPr>
              <a:t>anais</a:t>
            </a:r>
            <a:r>
              <a:rPr lang="it-IT" sz="1800" dirty="0">
                <a:solidFill>
                  <a:srgbClr val="FF0000"/>
                </a:solidFill>
              </a:rPr>
              <a:t>: </a:t>
            </a:r>
            <a:r>
              <a:rPr lang="it-IT" sz="1800" dirty="0" err="1">
                <a:solidFill>
                  <a:srgbClr val="FF0000"/>
                </a:solidFill>
              </a:rPr>
              <a:t>pr</a:t>
            </a:r>
            <a:r>
              <a:rPr lang="it-IT" sz="1800" dirty="0">
                <a:solidFill>
                  <a:srgbClr val="FF0000"/>
                </a:solidFill>
              </a:rPr>
              <a:t>^^ima c’è la </a:t>
            </a:r>
            <a:r>
              <a:rPr lang="it-IT" sz="1800" dirty="0" err="1">
                <a:solidFill>
                  <a:srgbClr val="FF0000"/>
                </a:solidFill>
              </a:rPr>
              <a:t>pa:ncia</a:t>
            </a:r>
            <a:r>
              <a:rPr lang="it-IT" sz="1800" dirty="0">
                <a:solidFill>
                  <a:srgbClr val="FF0000"/>
                </a:solidFill>
              </a:rPr>
              <a:t> da fare! ((tono irritato)) vedi?</a:t>
            </a:r>
          </a:p>
          <a:p>
            <a:pPr marL="257175" indent="-257175">
              <a:spcBef>
                <a:spcPts val="0"/>
              </a:spcBef>
              <a:buFont typeface="+mj-lt"/>
              <a:buAutoNum type="arabicPeriod" startAt="45"/>
            </a:pPr>
            <a:r>
              <a:rPr lang="it-IT" sz="1800" dirty="0" err="1">
                <a:solidFill>
                  <a:srgbClr val="FF0000"/>
                </a:solidFill>
              </a:rPr>
              <a:t>simone</a:t>
            </a:r>
            <a:r>
              <a:rPr lang="it-IT" sz="1800" dirty="0">
                <a:solidFill>
                  <a:srgbClr val="FF0000"/>
                </a:solidFill>
              </a:rPr>
              <a:t>: NO::! non  </a:t>
            </a:r>
            <a:r>
              <a:rPr lang="it-IT" sz="1800" u="sng" dirty="0">
                <a:solidFill>
                  <a:srgbClr val="FF0000"/>
                </a:solidFill>
              </a:rPr>
              <a:t>è</a:t>
            </a:r>
            <a:r>
              <a:rPr lang="it-IT" sz="1800" dirty="0">
                <a:solidFill>
                  <a:srgbClr val="FF0000"/>
                </a:solidFill>
              </a:rPr>
              <a:t> sulla testa vedi? </a:t>
            </a:r>
            <a:r>
              <a:rPr lang="it-IT" sz="1800" i="1" dirty="0">
                <a:solidFill>
                  <a:srgbClr val="FF0000"/>
                </a:solidFill>
              </a:rPr>
              <a:t>((indica il foglio))</a:t>
            </a:r>
            <a:endParaRPr lang="it-IT" sz="1800" dirty="0">
              <a:solidFill>
                <a:srgbClr val="FF0000"/>
              </a:solidFill>
            </a:endParaRPr>
          </a:p>
          <a:p>
            <a:pPr marL="257175" indent="-257175">
              <a:spcBef>
                <a:spcPts val="0"/>
              </a:spcBef>
              <a:buFont typeface="+mj-lt"/>
              <a:buAutoNum type="arabicPeriod" startAt="45"/>
            </a:pPr>
            <a:r>
              <a:rPr lang="it-IT" sz="1800" dirty="0" err="1">
                <a:solidFill>
                  <a:srgbClr val="FF0000"/>
                </a:solidFill>
              </a:rPr>
              <a:t>anais</a:t>
            </a:r>
            <a:r>
              <a:rPr lang="it-IT" sz="1800" dirty="0">
                <a:solidFill>
                  <a:srgbClr val="FF0000"/>
                </a:solidFill>
              </a:rPr>
              <a:t>: ma da do::ve si fa </a:t>
            </a:r>
            <a:r>
              <a:rPr lang="it-IT" sz="1800" i="1" dirty="0">
                <a:solidFill>
                  <a:srgbClr val="FF0000"/>
                </a:solidFill>
              </a:rPr>
              <a:t>((abbandona la matita sul banco, imbronciata</a:t>
            </a:r>
            <a:r>
              <a:rPr lang="it-IT" i="1" dirty="0"/>
              <a:t>))</a:t>
            </a:r>
            <a:endParaRPr lang="it-IT" dirty="0"/>
          </a:p>
          <a:p>
            <a:pPr marL="257175" indent="-257175">
              <a:spcBef>
                <a:spcPts val="0"/>
              </a:spcBef>
              <a:buFont typeface="+mj-lt"/>
              <a:buAutoNum type="arabicPeriod" startAt="45"/>
            </a:pPr>
            <a:r>
              <a:rPr lang="it-IT" sz="1800" dirty="0" err="1">
                <a:solidFill>
                  <a:srgbClr val="FF0000"/>
                </a:solidFill>
              </a:rPr>
              <a:t>simone</a:t>
            </a:r>
            <a:r>
              <a:rPr lang="it-IT" sz="1800" dirty="0">
                <a:solidFill>
                  <a:srgbClr val="FF0000"/>
                </a:solidFill>
              </a:rPr>
              <a:t> qua! (1.0)</a:t>
            </a:r>
            <a:r>
              <a:rPr lang="it-IT" sz="1800" i="1" dirty="0">
                <a:solidFill>
                  <a:srgbClr val="FF0000"/>
                </a:solidFill>
              </a:rPr>
              <a:t>((indica sul foglio il collo dello scoiattolo)) </a:t>
            </a:r>
            <a:r>
              <a:rPr lang="it-IT" sz="1800" dirty="0">
                <a:solidFill>
                  <a:srgbClr val="FF0000"/>
                </a:solidFill>
              </a:rPr>
              <a:t> ecco::, </a:t>
            </a:r>
          </a:p>
          <a:p>
            <a:pPr marL="257175" indent="-257175">
              <a:spcBef>
                <a:spcPts val="0"/>
              </a:spcBef>
              <a:buFont typeface="+mj-lt"/>
              <a:buAutoNum type="arabicPeriod" startAt="45"/>
            </a:pPr>
            <a:r>
              <a:rPr lang="it-IT" sz="1800" dirty="0" err="1">
                <a:solidFill>
                  <a:srgbClr val="FF0000"/>
                </a:solidFill>
              </a:rPr>
              <a:t>anais</a:t>
            </a:r>
            <a:r>
              <a:rPr lang="it-IT" sz="1800" dirty="0">
                <a:solidFill>
                  <a:srgbClr val="FF0000"/>
                </a:solidFill>
              </a:rPr>
              <a:t>: e DOV’ </a:t>
            </a:r>
            <a:r>
              <a:rPr lang="it-IT" sz="1800" u="sng" dirty="0">
                <a:solidFill>
                  <a:srgbClr val="FF0000"/>
                </a:solidFill>
              </a:rPr>
              <a:t>è</a:t>
            </a:r>
            <a:r>
              <a:rPr lang="it-IT" sz="1800" dirty="0">
                <a:solidFill>
                  <a:srgbClr val="FF0000"/>
                </a:solidFill>
              </a:rPr>
              <a:t> il </a:t>
            </a:r>
            <a:r>
              <a:rPr lang="it-IT" sz="1800" dirty="0" err="1">
                <a:solidFill>
                  <a:srgbClr val="FF0000"/>
                </a:solidFill>
              </a:rPr>
              <a:t>co:llo</a:t>
            </a:r>
            <a:r>
              <a:rPr lang="it-IT" sz="1800" dirty="0">
                <a:solidFill>
                  <a:srgbClr val="FF0000"/>
                </a:solidFill>
              </a:rPr>
              <a:t>? </a:t>
            </a:r>
            <a:r>
              <a:rPr lang="it-IT" sz="1800" i="1" dirty="0">
                <a:solidFill>
                  <a:srgbClr val="FF0000"/>
                </a:solidFill>
              </a:rPr>
              <a:t>((battendo le mani sul tavolo))</a:t>
            </a:r>
            <a:endParaRPr lang="it-IT" sz="1800" dirty="0">
              <a:solidFill>
                <a:srgbClr val="FF0000"/>
              </a:solidFill>
            </a:endParaRPr>
          </a:p>
          <a:p>
            <a:pPr marL="257175" indent="-257175">
              <a:spcBef>
                <a:spcPts val="0"/>
              </a:spcBef>
              <a:buFont typeface="+mj-lt"/>
              <a:buAutoNum type="arabicPeriod" startAt="45"/>
            </a:pPr>
            <a:r>
              <a:rPr lang="it-IT" sz="1800" dirty="0" err="1">
                <a:solidFill>
                  <a:srgbClr val="FF0000"/>
                </a:solidFill>
              </a:rPr>
              <a:t>simone</a:t>
            </a:r>
            <a:r>
              <a:rPr lang="it-IT" sz="1800" dirty="0">
                <a:solidFill>
                  <a:srgbClr val="FF0000"/>
                </a:solidFill>
              </a:rPr>
              <a:t>: </a:t>
            </a:r>
            <a:r>
              <a:rPr lang="it-IT" sz="1800" dirty="0" err="1">
                <a:solidFill>
                  <a:srgbClr val="FF0000"/>
                </a:solidFill>
              </a:rPr>
              <a:t>que:sto</a:t>
            </a:r>
            <a:r>
              <a:rPr lang="it-IT" sz="1800" dirty="0">
                <a:solidFill>
                  <a:srgbClr val="FF0000"/>
                </a:solidFill>
              </a:rPr>
              <a:t> </a:t>
            </a:r>
            <a:r>
              <a:rPr lang="it-IT" sz="1800" i="1" dirty="0">
                <a:solidFill>
                  <a:srgbClr val="FF0000"/>
                </a:solidFill>
              </a:rPr>
              <a:t>((indica il collo di </a:t>
            </a:r>
            <a:r>
              <a:rPr lang="it-IT" sz="1800" i="1" dirty="0" err="1">
                <a:solidFill>
                  <a:srgbClr val="FF0000"/>
                </a:solidFill>
              </a:rPr>
              <a:t>Anais</a:t>
            </a:r>
            <a:r>
              <a:rPr lang="it-IT" sz="1800" i="1" dirty="0">
                <a:solidFill>
                  <a:srgbClr val="FF0000"/>
                </a:solidFill>
              </a:rPr>
              <a:t>))</a:t>
            </a:r>
            <a:endParaRPr lang="it-IT" sz="1800" dirty="0">
              <a:solidFill>
                <a:srgbClr val="FF0000"/>
              </a:solidFill>
            </a:endParaRPr>
          </a:p>
          <a:p>
            <a:pPr marL="257175" indent="-257175">
              <a:spcBef>
                <a:spcPts val="0"/>
              </a:spcBef>
              <a:buFont typeface="+mj-lt"/>
              <a:buAutoNum type="arabicPeriod" startAt="45"/>
            </a:pPr>
            <a:r>
              <a:rPr lang="it-IT" sz="1800" dirty="0" err="1">
                <a:solidFill>
                  <a:srgbClr val="FF0000"/>
                </a:solidFill>
              </a:rPr>
              <a:t>anais</a:t>
            </a:r>
            <a:r>
              <a:rPr lang="it-IT" sz="1800" dirty="0">
                <a:solidFill>
                  <a:srgbClr val="FF0000"/>
                </a:solidFill>
              </a:rPr>
              <a:t>:   </a:t>
            </a:r>
            <a:r>
              <a:rPr lang="it-IT" sz="1800" dirty="0" err="1">
                <a:solidFill>
                  <a:srgbClr val="FF0000"/>
                </a:solidFill>
              </a:rPr>
              <a:t>quA</a:t>
            </a:r>
            <a:r>
              <a:rPr lang="it-IT" sz="1800" dirty="0">
                <a:solidFill>
                  <a:srgbClr val="FF0000"/>
                </a:solidFill>
              </a:rPr>
              <a:t> :  dov’è::. </a:t>
            </a:r>
            <a:r>
              <a:rPr lang="it-IT" sz="1800" i="1" dirty="0">
                <a:solidFill>
                  <a:srgbClr val="FF0000"/>
                </a:solidFill>
              </a:rPr>
              <a:t>((indica sul foglio)))</a:t>
            </a:r>
            <a:endParaRPr lang="it-IT" sz="1800" dirty="0">
              <a:solidFill>
                <a:srgbClr val="FF0000"/>
              </a:solidFill>
            </a:endParaRPr>
          </a:p>
          <a:p>
            <a:pPr marL="257175" indent="-257175">
              <a:spcBef>
                <a:spcPts val="0"/>
              </a:spcBef>
              <a:buFont typeface="+mj-lt"/>
              <a:buAutoNum type="arabicPeriod" startAt="45"/>
            </a:pPr>
            <a:r>
              <a:rPr lang="it-IT" sz="1800" dirty="0" err="1">
                <a:solidFill>
                  <a:srgbClr val="FF0000"/>
                </a:solidFill>
              </a:rPr>
              <a:t>simone</a:t>
            </a:r>
            <a:r>
              <a:rPr lang="it-IT" sz="1800" dirty="0">
                <a:solidFill>
                  <a:srgbClr val="FF0000"/>
                </a:solidFill>
              </a:rPr>
              <a:t>: lo fai</a:t>
            </a:r>
          </a:p>
          <a:p>
            <a:pPr marL="257175" indent="-257175">
              <a:spcBef>
                <a:spcPts val="0"/>
              </a:spcBef>
              <a:buFont typeface="+mj-lt"/>
              <a:buAutoNum type="arabicPeriod" startAt="45"/>
            </a:pPr>
            <a:r>
              <a:rPr lang="it-IT" sz="1800" dirty="0" err="1">
                <a:solidFill>
                  <a:srgbClr val="FF0000"/>
                </a:solidFill>
              </a:rPr>
              <a:t>anais</a:t>
            </a:r>
            <a:r>
              <a:rPr lang="it-IT" sz="1800" dirty="0">
                <a:solidFill>
                  <a:srgbClr val="FF0000"/>
                </a:solidFill>
              </a:rPr>
              <a:t>: non so fallo:::! </a:t>
            </a:r>
            <a:r>
              <a:rPr lang="it-IT" sz="1800" i="1" dirty="0">
                <a:solidFill>
                  <a:srgbClr val="FF0000"/>
                </a:solidFill>
              </a:rPr>
              <a:t>((avvicinandosi con il viso a quello di </a:t>
            </a:r>
            <a:r>
              <a:rPr lang="it-IT" sz="1800" i="1" dirty="0" err="1">
                <a:solidFill>
                  <a:srgbClr val="FF0000"/>
                </a:solidFill>
              </a:rPr>
              <a:t>simone</a:t>
            </a:r>
            <a:r>
              <a:rPr lang="it-IT" sz="1800" i="1" dirty="0">
                <a:solidFill>
                  <a:srgbClr val="FF0000"/>
                </a:solidFill>
              </a:rPr>
              <a:t>))</a:t>
            </a:r>
            <a:endParaRPr lang="it-IT" sz="1800" dirty="0">
              <a:solidFill>
                <a:srgbClr val="FF0000"/>
              </a:solidFill>
            </a:endParaRPr>
          </a:p>
          <a:p>
            <a:pPr marL="257175" indent="-257175">
              <a:spcBef>
                <a:spcPts val="0"/>
              </a:spcBef>
              <a:buFont typeface="+mj-lt"/>
              <a:buAutoNum type="arabicPeriod" startAt="45"/>
            </a:pPr>
            <a:r>
              <a:rPr lang="it-IT" sz="1800" dirty="0">
                <a:solidFill>
                  <a:srgbClr val="FF0000"/>
                </a:solidFill>
              </a:rPr>
              <a:t> </a:t>
            </a:r>
            <a:r>
              <a:rPr lang="it-IT" sz="1800" dirty="0" err="1">
                <a:solidFill>
                  <a:srgbClr val="FF0000"/>
                </a:solidFill>
              </a:rPr>
              <a:t>kevin</a:t>
            </a:r>
            <a:r>
              <a:rPr lang="it-IT" sz="1800" dirty="0">
                <a:solidFill>
                  <a:srgbClr val="FF0000"/>
                </a:solidFill>
              </a:rPr>
              <a:t>: ah: lo faccio </a:t>
            </a:r>
            <a:r>
              <a:rPr lang="it-IT" sz="1800" u="sng" dirty="0" err="1">
                <a:solidFill>
                  <a:srgbClr val="FF0000"/>
                </a:solidFill>
              </a:rPr>
              <a:t>i:</a:t>
            </a:r>
            <a:r>
              <a:rPr lang="it-IT" sz="1800" dirty="0" err="1">
                <a:solidFill>
                  <a:srgbClr val="FF0000"/>
                </a:solidFill>
              </a:rPr>
              <a:t>o</a:t>
            </a:r>
            <a:r>
              <a:rPr lang="it-IT" sz="1800" dirty="0">
                <a:solidFill>
                  <a:srgbClr val="FF0000"/>
                </a:solidFill>
              </a:rPr>
              <a:t> !</a:t>
            </a:r>
          </a:p>
          <a:p>
            <a:pPr marL="257175" indent="-257175">
              <a:spcBef>
                <a:spcPts val="0"/>
              </a:spcBef>
              <a:buFont typeface="+mj-lt"/>
              <a:buAutoNum type="arabicPeriod" startAt="45"/>
            </a:pPr>
            <a:r>
              <a:rPr lang="it-IT" sz="1800" dirty="0" err="1">
                <a:solidFill>
                  <a:srgbClr val="FF0000"/>
                </a:solidFill>
              </a:rPr>
              <a:t>simone</a:t>
            </a:r>
            <a:r>
              <a:rPr lang="it-IT" sz="1800" dirty="0">
                <a:solidFill>
                  <a:srgbClr val="FF0000"/>
                </a:solidFill>
              </a:rPr>
              <a:t>: no lo faccio io</a:t>
            </a:r>
          </a:p>
          <a:p>
            <a:pPr marL="257175" indent="-257175">
              <a:spcBef>
                <a:spcPts val="0"/>
              </a:spcBef>
              <a:buFont typeface="+mj-lt"/>
              <a:buAutoNum type="arabicPeriod" startAt="45"/>
            </a:pPr>
            <a:endParaRPr lang="it-IT" dirty="0"/>
          </a:p>
          <a:p>
            <a:pPr marL="257175" indent="-257175">
              <a:spcBef>
                <a:spcPts val="0"/>
              </a:spcBef>
              <a:buFont typeface="+mj-lt"/>
              <a:buAutoNum type="arabicPeriod" startAt="45"/>
            </a:pPr>
            <a:endParaRPr lang="fr-FR" dirty="0"/>
          </a:p>
          <a:p>
            <a:pPr marL="257175" indent="-257175">
              <a:spcBef>
                <a:spcPts val="0"/>
              </a:spcBef>
              <a:buFont typeface="+mj-lt"/>
              <a:buAutoNum type="arabicPeriod" startAt="45"/>
            </a:pPr>
            <a:endParaRPr lang="fr-FR" dirty="0"/>
          </a:p>
          <a:p>
            <a:pPr marL="257175" indent="-257175">
              <a:spcBef>
                <a:spcPts val="0"/>
              </a:spcBef>
              <a:buFont typeface="+mj-lt"/>
              <a:buAutoNum type="arabicPeriod" startAt="45"/>
            </a:pPr>
            <a:endParaRPr lang="fr-FR" dirty="0"/>
          </a:p>
          <a:p>
            <a:pPr marL="257175" indent="-257175">
              <a:spcBef>
                <a:spcPts val="0"/>
              </a:spcBef>
              <a:buFont typeface="+mj-lt"/>
              <a:buAutoNum type="arabicPeriod" startAt="45"/>
            </a:pPr>
            <a:endParaRPr lang="it-IT" dirty="0"/>
          </a:p>
        </p:txBody>
      </p:sp>
      <p:sp>
        <p:nvSpPr>
          <p:cNvPr id="8" name="Parentesi graffa chiusa 7"/>
          <p:cNvSpPr/>
          <p:nvPr/>
        </p:nvSpPr>
        <p:spPr>
          <a:xfrm>
            <a:off x="4950135" y="2494047"/>
            <a:ext cx="228056" cy="50982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sz="1350"/>
          </a:p>
        </p:txBody>
      </p:sp>
      <p:sp>
        <p:nvSpPr>
          <p:cNvPr id="10" name="Titolo 1"/>
          <p:cNvSpPr>
            <a:spLocks noGrp="1"/>
          </p:cNvSpPr>
          <p:nvPr>
            <p:ph type="title"/>
          </p:nvPr>
        </p:nvSpPr>
        <p:spPr>
          <a:xfrm>
            <a:off x="1605316" y="857250"/>
            <a:ext cx="5824184" cy="802822"/>
          </a:xfrm>
        </p:spPr>
        <p:txBody>
          <a:bodyPr/>
          <a:lstStyle/>
          <a:p>
            <a:r>
              <a:rPr lang="it-IT"/>
              <a:t>Criticita’ e risorse</a:t>
            </a:r>
          </a:p>
        </p:txBody>
      </p:sp>
    </p:spTree>
    <p:extLst>
      <p:ext uri="{BB962C8B-B14F-4D97-AF65-F5344CB8AC3E}">
        <p14:creationId xmlns:p14="http://schemas.microsoft.com/office/powerpoint/2010/main" val="3130384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1657350" y="997744"/>
            <a:ext cx="5829300" cy="858441"/>
          </a:xfrm>
        </p:spPr>
        <p:txBody>
          <a:bodyPr>
            <a:normAutofit fontScale="90000"/>
          </a:bodyPr>
          <a:lstStyle/>
          <a:p>
            <a:pPr algn="ctr" defTabSz="336947">
              <a:lnSpc>
                <a:spcPct val="95000"/>
              </a:lnSpc>
              <a:tabLst>
                <a:tab pos="333375" algn="l"/>
                <a:tab pos="666750" algn="l"/>
                <a:tab pos="1009650" algn="l"/>
                <a:tab pos="1343025" algn="l"/>
                <a:tab pos="1676400" algn="l"/>
                <a:tab pos="2019300" algn="l"/>
                <a:tab pos="2352675" algn="l"/>
                <a:tab pos="2686050" algn="l"/>
                <a:tab pos="3028950" algn="l"/>
                <a:tab pos="3362325" algn="l"/>
                <a:tab pos="3705225" algn="l"/>
                <a:tab pos="4038600" algn="l"/>
                <a:tab pos="4371975" algn="l"/>
                <a:tab pos="4714875" algn="l"/>
                <a:tab pos="5048250" algn="l"/>
                <a:tab pos="5381625" algn="l"/>
                <a:tab pos="5724525" algn="l"/>
                <a:tab pos="6057900" algn="l"/>
                <a:tab pos="6400800" algn="l"/>
                <a:tab pos="6734175" algn="l"/>
              </a:tabLst>
            </a:pPr>
            <a:r>
              <a:rPr lang="it-IT" altLang="x-none" sz="2400">
                <a:solidFill>
                  <a:srgbClr val="800000"/>
                </a:solidFill>
                <a:latin typeface="Baskerville" charset="0"/>
              </a:rPr>
              <a:t>La scuola come luogo della socializzazione culturale</a:t>
            </a:r>
            <a:br>
              <a:rPr lang="it-IT" altLang="x-none" sz="2400">
                <a:solidFill>
                  <a:srgbClr val="800000"/>
                </a:solidFill>
                <a:latin typeface="Baskerville" charset="0"/>
              </a:rPr>
            </a:br>
            <a:endParaRPr lang="it-IT" altLang="x-none">
              <a:latin typeface="Baskerville" charset="0"/>
            </a:endParaRPr>
          </a:p>
        </p:txBody>
      </p:sp>
      <p:sp>
        <p:nvSpPr>
          <p:cNvPr id="8194" name="AutoShape 2"/>
          <p:cNvSpPr>
            <a:spLocks/>
          </p:cNvSpPr>
          <p:nvPr/>
        </p:nvSpPr>
        <p:spPr bwMode="auto">
          <a:xfrm>
            <a:off x="1647825" y="1970485"/>
            <a:ext cx="5829300" cy="38385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lvl1pPr defTabSz="449263">
              <a:tabLst>
                <a:tab pos="330200" algn="l"/>
                <a:tab pos="774700" algn="l"/>
                <a:tab pos="1231900" algn="l"/>
                <a:tab pos="1676400" algn="l"/>
                <a:tab pos="2120900" algn="l"/>
                <a:tab pos="2578100" algn="l"/>
                <a:tab pos="3022600" algn="l"/>
                <a:tab pos="3479800" algn="l"/>
                <a:tab pos="3924300" algn="l"/>
                <a:tab pos="4368800" algn="l"/>
                <a:tab pos="4826000" algn="l"/>
                <a:tab pos="5270500" algn="l"/>
                <a:tab pos="5715000" algn="l"/>
                <a:tab pos="6172200" algn="l"/>
                <a:tab pos="6616700" algn="l"/>
                <a:tab pos="7073900" algn="l"/>
                <a:tab pos="7518400" algn="l"/>
                <a:tab pos="7962900" algn="l"/>
                <a:tab pos="8420100" algn="l"/>
                <a:tab pos="8864600" algn="l"/>
                <a:tab pos="9309100" algn="l"/>
              </a:tabLst>
              <a:defRPr sz="1200">
                <a:solidFill>
                  <a:srgbClr val="000000"/>
                </a:solidFill>
                <a:latin typeface="Helvetica" charset="0"/>
                <a:ea typeface="ＭＳ Ｐゴシック" charset="-128"/>
                <a:sym typeface="Helvetica" charset="0"/>
              </a:defRPr>
            </a:lvl1pPr>
            <a:lvl2pPr marL="742950" indent="-285750" defTabSz="449263">
              <a:tabLst>
                <a:tab pos="330200" algn="l"/>
                <a:tab pos="774700" algn="l"/>
                <a:tab pos="1231900" algn="l"/>
                <a:tab pos="1676400" algn="l"/>
                <a:tab pos="2120900" algn="l"/>
                <a:tab pos="2578100" algn="l"/>
                <a:tab pos="3022600" algn="l"/>
                <a:tab pos="3479800" algn="l"/>
                <a:tab pos="3924300" algn="l"/>
                <a:tab pos="4368800" algn="l"/>
                <a:tab pos="4826000" algn="l"/>
                <a:tab pos="5270500" algn="l"/>
                <a:tab pos="5715000" algn="l"/>
                <a:tab pos="6172200" algn="l"/>
                <a:tab pos="6616700" algn="l"/>
                <a:tab pos="7073900" algn="l"/>
                <a:tab pos="7518400" algn="l"/>
                <a:tab pos="7962900" algn="l"/>
                <a:tab pos="8420100" algn="l"/>
                <a:tab pos="8864600" algn="l"/>
                <a:tab pos="9309100" algn="l"/>
              </a:tabLst>
              <a:defRPr sz="1200">
                <a:solidFill>
                  <a:srgbClr val="000000"/>
                </a:solidFill>
                <a:latin typeface="Helvetica" charset="0"/>
                <a:ea typeface="ＭＳ Ｐゴシック" charset="-128"/>
                <a:sym typeface="Helvetica" charset="0"/>
              </a:defRPr>
            </a:lvl2pPr>
            <a:lvl3pPr marL="2379663" defTabSz="449263">
              <a:tabLst>
                <a:tab pos="330200" algn="l"/>
                <a:tab pos="774700" algn="l"/>
                <a:tab pos="1231900" algn="l"/>
                <a:tab pos="1676400" algn="l"/>
                <a:tab pos="2120900" algn="l"/>
                <a:tab pos="2578100" algn="l"/>
                <a:tab pos="3022600" algn="l"/>
                <a:tab pos="3479800" algn="l"/>
                <a:tab pos="3924300" algn="l"/>
                <a:tab pos="4368800" algn="l"/>
                <a:tab pos="4826000" algn="l"/>
                <a:tab pos="5270500" algn="l"/>
                <a:tab pos="5715000" algn="l"/>
                <a:tab pos="6172200" algn="l"/>
                <a:tab pos="6616700" algn="l"/>
                <a:tab pos="7073900" algn="l"/>
                <a:tab pos="7518400" algn="l"/>
                <a:tab pos="7962900" algn="l"/>
                <a:tab pos="8420100" algn="l"/>
                <a:tab pos="8864600" algn="l"/>
                <a:tab pos="9309100" algn="l"/>
              </a:tabLst>
              <a:defRPr sz="1200">
                <a:solidFill>
                  <a:srgbClr val="000000"/>
                </a:solidFill>
                <a:latin typeface="Helvetica" charset="0"/>
                <a:ea typeface="ＭＳ Ｐゴシック" charset="-128"/>
                <a:sym typeface="Helvetica" charset="0"/>
              </a:defRPr>
            </a:lvl3pPr>
            <a:lvl4pPr marL="1600200" indent="-228600" defTabSz="449263">
              <a:tabLst>
                <a:tab pos="330200" algn="l"/>
                <a:tab pos="774700" algn="l"/>
                <a:tab pos="1231900" algn="l"/>
                <a:tab pos="1676400" algn="l"/>
                <a:tab pos="2120900" algn="l"/>
                <a:tab pos="2578100" algn="l"/>
                <a:tab pos="3022600" algn="l"/>
                <a:tab pos="3479800" algn="l"/>
                <a:tab pos="3924300" algn="l"/>
                <a:tab pos="4368800" algn="l"/>
                <a:tab pos="4826000" algn="l"/>
                <a:tab pos="5270500" algn="l"/>
                <a:tab pos="5715000" algn="l"/>
                <a:tab pos="6172200" algn="l"/>
                <a:tab pos="6616700" algn="l"/>
                <a:tab pos="7073900" algn="l"/>
                <a:tab pos="7518400" algn="l"/>
                <a:tab pos="7962900" algn="l"/>
                <a:tab pos="8420100" algn="l"/>
                <a:tab pos="8864600" algn="l"/>
                <a:tab pos="9309100" algn="l"/>
              </a:tabLst>
              <a:defRPr sz="1200">
                <a:solidFill>
                  <a:srgbClr val="000000"/>
                </a:solidFill>
                <a:latin typeface="Helvetica" charset="0"/>
                <a:ea typeface="ＭＳ Ｐゴシック" charset="-128"/>
                <a:sym typeface="Helvetica" charset="0"/>
              </a:defRPr>
            </a:lvl4pPr>
            <a:lvl5pPr marL="2057400" indent="-228600" defTabSz="449263">
              <a:tabLst>
                <a:tab pos="330200" algn="l"/>
                <a:tab pos="774700" algn="l"/>
                <a:tab pos="1231900" algn="l"/>
                <a:tab pos="1676400" algn="l"/>
                <a:tab pos="2120900" algn="l"/>
                <a:tab pos="2578100" algn="l"/>
                <a:tab pos="3022600" algn="l"/>
                <a:tab pos="3479800" algn="l"/>
                <a:tab pos="3924300" algn="l"/>
                <a:tab pos="4368800" algn="l"/>
                <a:tab pos="4826000" algn="l"/>
                <a:tab pos="5270500" algn="l"/>
                <a:tab pos="5715000" algn="l"/>
                <a:tab pos="6172200" algn="l"/>
                <a:tab pos="6616700" algn="l"/>
                <a:tab pos="7073900" algn="l"/>
                <a:tab pos="7518400" algn="l"/>
                <a:tab pos="7962900" algn="l"/>
                <a:tab pos="8420100" algn="l"/>
                <a:tab pos="8864600" algn="l"/>
                <a:tab pos="9309100" algn="l"/>
              </a:tabLst>
              <a:defRPr sz="1200">
                <a:solidFill>
                  <a:srgbClr val="000000"/>
                </a:solidFill>
                <a:latin typeface="Helvetica" charset="0"/>
                <a:ea typeface="ＭＳ Ｐゴシック" charset="-128"/>
                <a:sym typeface="Helvetica" charset="0"/>
              </a:defRPr>
            </a:lvl5pPr>
            <a:lvl6pPr marL="2514600" indent="-228600" defTabSz="449263" eaLnBrk="0" fontAlgn="base" hangingPunct="0">
              <a:spcBef>
                <a:spcPct val="0"/>
              </a:spcBef>
              <a:spcAft>
                <a:spcPct val="0"/>
              </a:spcAft>
              <a:tabLst>
                <a:tab pos="330200" algn="l"/>
                <a:tab pos="774700" algn="l"/>
                <a:tab pos="1231900" algn="l"/>
                <a:tab pos="1676400" algn="l"/>
                <a:tab pos="2120900" algn="l"/>
                <a:tab pos="2578100" algn="l"/>
                <a:tab pos="3022600" algn="l"/>
                <a:tab pos="3479800" algn="l"/>
                <a:tab pos="3924300" algn="l"/>
                <a:tab pos="4368800" algn="l"/>
                <a:tab pos="4826000" algn="l"/>
                <a:tab pos="5270500" algn="l"/>
                <a:tab pos="5715000" algn="l"/>
                <a:tab pos="6172200" algn="l"/>
                <a:tab pos="6616700" algn="l"/>
                <a:tab pos="7073900" algn="l"/>
                <a:tab pos="7518400" algn="l"/>
                <a:tab pos="7962900" algn="l"/>
                <a:tab pos="8420100" algn="l"/>
                <a:tab pos="8864600" algn="l"/>
                <a:tab pos="9309100" algn="l"/>
              </a:tabLst>
              <a:defRPr sz="1200">
                <a:solidFill>
                  <a:srgbClr val="000000"/>
                </a:solidFill>
                <a:latin typeface="Helvetica" charset="0"/>
                <a:ea typeface="ＭＳ Ｐゴシック" charset="-128"/>
                <a:sym typeface="Helvetica" charset="0"/>
              </a:defRPr>
            </a:lvl6pPr>
            <a:lvl7pPr marL="2971800" indent="-228600" defTabSz="449263" eaLnBrk="0" fontAlgn="base" hangingPunct="0">
              <a:spcBef>
                <a:spcPct val="0"/>
              </a:spcBef>
              <a:spcAft>
                <a:spcPct val="0"/>
              </a:spcAft>
              <a:tabLst>
                <a:tab pos="330200" algn="l"/>
                <a:tab pos="774700" algn="l"/>
                <a:tab pos="1231900" algn="l"/>
                <a:tab pos="1676400" algn="l"/>
                <a:tab pos="2120900" algn="l"/>
                <a:tab pos="2578100" algn="l"/>
                <a:tab pos="3022600" algn="l"/>
                <a:tab pos="3479800" algn="l"/>
                <a:tab pos="3924300" algn="l"/>
                <a:tab pos="4368800" algn="l"/>
                <a:tab pos="4826000" algn="l"/>
                <a:tab pos="5270500" algn="l"/>
                <a:tab pos="5715000" algn="l"/>
                <a:tab pos="6172200" algn="l"/>
                <a:tab pos="6616700" algn="l"/>
                <a:tab pos="7073900" algn="l"/>
                <a:tab pos="7518400" algn="l"/>
                <a:tab pos="7962900" algn="l"/>
                <a:tab pos="8420100" algn="l"/>
                <a:tab pos="8864600" algn="l"/>
                <a:tab pos="9309100" algn="l"/>
              </a:tabLst>
              <a:defRPr sz="1200">
                <a:solidFill>
                  <a:srgbClr val="000000"/>
                </a:solidFill>
                <a:latin typeface="Helvetica" charset="0"/>
                <a:ea typeface="ＭＳ Ｐゴシック" charset="-128"/>
                <a:sym typeface="Helvetica" charset="0"/>
              </a:defRPr>
            </a:lvl7pPr>
            <a:lvl8pPr marL="3429000" indent="-228600" defTabSz="449263" eaLnBrk="0" fontAlgn="base" hangingPunct="0">
              <a:spcBef>
                <a:spcPct val="0"/>
              </a:spcBef>
              <a:spcAft>
                <a:spcPct val="0"/>
              </a:spcAft>
              <a:tabLst>
                <a:tab pos="330200" algn="l"/>
                <a:tab pos="774700" algn="l"/>
                <a:tab pos="1231900" algn="l"/>
                <a:tab pos="1676400" algn="l"/>
                <a:tab pos="2120900" algn="l"/>
                <a:tab pos="2578100" algn="l"/>
                <a:tab pos="3022600" algn="l"/>
                <a:tab pos="3479800" algn="l"/>
                <a:tab pos="3924300" algn="l"/>
                <a:tab pos="4368800" algn="l"/>
                <a:tab pos="4826000" algn="l"/>
                <a:tab pos="5270500" algn="l"/>
                <a:tab pos="5715000" algn="l"/>
                <a:tab pos="6172200" algn="l"/>
                <a:tab pos="6616700" algn="l"/>
                <a:tab pos="7073900" algn="l"/>
                <a:tab pos="7518400" algn="l"/>
                <a:tab pos="7962900" algn="l"/>
                <a:tab pos="8420100" algn="l"/>
                <a:tab pos="8864600" algn="l"/>
                <a:tab pos="9309100" algn="l"/>
              </a:tabLst>
              <a:defRPr sz="1200">
                <a:solidFill>
                  <a:srgbClr val="000000"/>
                </a:solidFill>
                <a:latin typeface="Helvetica" charset="0"/>
                <a:ea typeface="ＭＳ Ｐゴシック" charset="-128"/>
                <a:sym typeface="Helvetica" charset="0"/>
              </a:defRPr>
            </a:lvl8pPr>
            <a:lvl9pPr marL="3886200" indent="-228600" defTabSz="449263" eaLnBrk="0" fontAlgn="base" hangingPunct="0">
              <a:spcBef>
                <a:spcPct val="0"/>
              </a:spcBef>
              <a:spcAft>
                <a:spcPct val="0"/>
              </a:spcAft>
              <a:tabLst>
                <a:tab pos="330200" algn="l"/>
                <a:tab pos="774700" algn="l"/>
                <a:tab pos="1231900" algn="l"/>
                <a:tab pos="1676400" algn="l"/>
                <a:tab pos="2120900" algn="l"/>
                <a:tab pos="2578100" algn="l"/>
                <a:tab pos="3022600" algn="l"/>
                <a:tab pos="3479800" algn="l"/>
                <a:tab pos="3924300" algn="l"/>
                <a:tab pos="4368800" algn="l"/>
                <a:tab pos="4826000" algn="l"/>
                <a:tab pos="5270500" algn="l"/>
                <a:tab pos="5715000" algn="l"/>
                <a:tab pos="6172200" algn="l"/>
                <a:tab pos="6616700" algn="l"/>
                <a:tab pos="7073900" algn="l"/>
                <a:tab pos="7518400" algn="l"/>
                <a:tab pos="7962900" algn="l"/>
                <a:tab pos="8420100" algn="l"/>
                <a:tab pos="8864600" algn="l"/>
                <a:tab pos="9309100" algn="l"/>
              </a:tabLst>
              <a:defRPr sz="1200">
                <a:solidFill>
                  <a:srgbClr val="000000"/>
                </a:solidFill>
                <a:latin typeface="Helvetica" charset="0"/>
                <a:ea typeface="ＭＳ Ｐゴシック" charset="-128"/>
                <a:sym typeface="Helvetica" charset="0"/>
              </a:defRPr>
            </a:lvl9pPr>
          </a:lstStyle>
          <a:p>
            <a:pPr>
              <a:lnSpc>
                <a:spcPct val="96000"/>
              </a:lnSpc>
              <a:spcBef>
                <a:spcPts val="1050"/>
              </a:spcBef>
              <a:buClr>
                <a:srgbClr val="001848"/>
              </a:buClr>
              <a:buSzPct val="45000"/>
            </a:pPr>
            <a:endParaRPr lang="it-IT" altLang="x-none" sz="1950">
              <a:solidFill>
                <a:schemeClr val="tx1"/>
              </a:solidFill>
              <a:latin typeface="Baskerville" charset="0"/>
            </a:endParaRPr>
          </a:p>
          <a:p>
            <a:pPr>
              <a:lnSpc>
                <a:spcPct val="96000"/>
              </a:lnSpc>
              <a:spcBef>
                <a:spcPts val="1050"/>
              </a:spcBef>
              <a:buClr>
                <a:srgbClr val="001848"/>
              </a:buClr>
              <a:buSzPct val="45000"/>
            </a:pPr>
            <a:r>
              <a:rPr lang="it-IT" altLang="x-none" sz="1950">
                <a:solidFill>
                  <a:schemeClr val="tx1"/>
                </a:solidFill>
                <a:latin typeface="Baskerville" charset="0"/>
              </a:rPr>
              <a:t>Da un</a:t>
            </a:r>
            <a:r>
              <a:rPr lang="ja-JP" altLang="it-IT" sz="1950">
                <a:solidFill>
                  <a:schemeClr val="tx1"/>
                </a:solidFill>
                <a:latin typeface="Baskerville" charset="0"/>
              </a:rPr>
              <a:t>’</a:t>
            </a:r>
            <a:r>
              <a:rPr lang="it-IT" altLang="ja-JP" sz="1950" b="1">
                <a:solidFill>
                  <a:schemeClr val="tx1"/>
                </a:solidFill>
                <a:latin typeface="Baskerville" charset="0"/>
              </a:rPr>
              <a:t>idea di bambino </a:t>
            </a:r>
            <a:r>
              <a:rPr lang="it-IT" altLang="ja-JP" sz="1800">
                <a:solidFill>
                  <a:schemeClr val="tx1"/>
                </a:solidFill>
                <a:latin typeface="Baskerville" charset="0"/>
              </a:rPr>
              <a:t>( e di sviluppo/apprendimento) </a:t>
            </a:r>
            <a:r>
              <a:rPr lang="it-IT" altLang="ja-JP" sz="1950">
                <a:solidFill>
                  <a:schemeClr val="tx1"/>
                </a:solidFill>
                <a:latin typeface="Baskerville" charset="0"/>
              </a:rPr>
              <a:t>alla </a:t>
            </a:r>
            <a:r>
              <a:rPr lang="ja-JP" altLang="it-IT" sz="1950">
                <a:solidFill>
                  <a:schemeClr val="tx1"/>
                </a:solidFill>
                <a:latin typeface="Baskerville" charset="0"/>
              </a:rPr>
              <a:t>“</a:t>
            </a:r>
            <a:r>
              <a:rPr lang="it-IT" altLang="ja-JP" sz="1950">
                <a:solidFill>
                  <a:schemeClr val="tx1"/>
                </a:solidFill>
                <a:latin typeface="Baskerville" charset="0"/>
              </a:rPr>
              <a:t>ideazione</a:t>
            </a:r>
            <a:r>
              <a:rPr lang="ja-JP" altLang="it-IT" sz="1950">
                <a:solidFill>
                  <a:schemeClr val="tx1"/>
                </a:solidFill>
                <a:latin typeface="Baskerville" charset="0"/>
              </a:rPr>
              <a:t>”</a:t>
            </a:r>
            <a:r>
              <a:rPr lang="it-IT" altLang="ja-JP" sz="1950">
                <a:solidFill>
                  <a:schemeClr val="tx1"/>
                </a:solidFill>
                <a:latin typeface="Baskerville" charset="0"/>
              </a:rPr>
              <a:t> e realizzazione di particolari pratiche educative e organizzative</a:t>
            </a:r>
          </a:p>
          <a:p>
            <a:pPr lvl="2" algn="ctr">
              <a:lnSpc>
                <a:spcPct val="96000"/>
              </a:lnSpc>
              <a:spcBef>
                <a:spcPts val="600"/>
              </a:spcBef>
              <a:buClr>
                <a:srgbClr val="000000"/>
              </a:buClr>
              <a:buSzPct val="75000"/>
            </a:pPr>
            <a:endParaRPr lang="it-IT" altLang="x-none" sz="1950">
              <a:solidFill>
                <a:schemeClr val="tx1"/>
              </a:solidFill>
              <a:latin typeface="Baskerville" charset="0"/>
            </a:endParaRPr>
          </a:p>
          <a:p>
            <a:pPr lvl="2">
              <a:lnSpc>
                <a:spcPct val="96000"/>
              </a:lnSpc>
              <a:spcBef>
                <a:spcPts val="600"/>
              </a:spcBef>
              <a:buClr>
                <a:srgbClr val="000000"/>
              </a:buClr>
              <a:buSzPct val="75000"/>
            </a:pPr>
            <a:endParaRPr lang="it-IT" altLang="x-none" sz="1950">
              <a:solidFill>
                <a:schemeClr val="tx1"/>
              </a:solidFill>
              <a:latin typeface="Baskerville" charset="0"/>
            </a:endParaRPr>
          </a:p>
          <a:p>
            <a:pPr lvl="2">
              <a:lnSpc>
                <a:spcPct val="96000"/>
              </a:lnSpc>
              <a:spcBef>
                <a:spcPts val="600"/>
              </a:spcBef>
              <a:buClr>
                <a:srgbClr val="000000"/>
              </a:buClr>
              <a:buSzPct val="75000"/>
            </a:pPr>
            <a:r>
              <a:rPr lang="it-IT" altLang="x-none" sz="1950">
                <a:solidFill>
                  <a:schemeClr val="tx1"/>
                </a:solidFill>
                <a:latin typeface="Baskerville" charset="0"/>
              </a:rPr>
              <a:t> </a:t>
            </a:r>
            <a:r>
              <a:rPr lang="it-IT" altLang="x-none" sz="1950" b="1">
                <a:solidFill>
                  <a:schemeClr val="tx1"/>
                </a:solidFill>
                <a:latin typeface="Baskerville" charset="0"/>
                <a:sym typeface="Helvetica-Bold" charset="0"/>
              </a:rPr>
              <a:t>Le teorie non sono neutre</a:t>
            </a:r>
            <a:r>
              <a:rPr lang="it-IT" altLang="x-none" sz="1950">
                <a:solidFill>
                  <a:schemeClr val="tx1"/>
                </a:solidFill>
                <a:latin typeface="Baskerville" charset="0"/>
              </a:rPr>
              <a:t> (neanche quelle implicite!)…</a:t>
            </a:r>
          </a:p>
          <a:p>
            <a:pPr lvl="2">
              <a:lnSpc>
                <a:spcPct val="96000"/>
              </a:lnSpc>
              <a:spcBef>
                <a:spcPts val="600"/>
              </a:spcBef>
              <a:buClr>
                <a:srgbClr val="000000"/>
              </a:buClr>
              <a:buSzPct val="75000"/>
              <a:buFont typeface="Symbol" charset="2"/>
              <a:buChar char="−"/>
            </a:pPr>
            <a:endParaRPr lang="it-IT" altLang="x-none" sz="1950">
              <a:solidFill>
                <a:schemeClr val="tx1"/>
              </a:solidFill>
              <a:latin typeface="Baskerville" charset="0"/>
            </a:endParaRPr>
          </a:p>
        </p:txBody>
      </p:sp>
    </p:spTree>
    <p:extLst>
      <p:ext uri="{BB962C8B-B14F-4D97-AF65-F5344CB8AC3E}">
        <p14:creationId xmlns:p14="http://schemas.microsoft.com/office/powerpoint/2010/main" val="1768237239"/>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i="1" dirty="0"/>
              <a:t>Le </a:t>
            </a:r>
            <a:r>
              <a:rPr lang="it-IT" i="1" dirty="0" err="1"/>
              <a:t>etnoteorie</a:t>
            </a:r>
            <a:endParaRPr lang="it-IT" i="1" dirty="0"/>
          </a:p>
        </p:txBody>
      </p:sp>
      <p:sp>
        <p:nvSpPr>
          <p:cNvPr id="3" name="Segnaposto contenuto 2"/>
          <p:cNvSpPr>
            <a:spLocks noGrp="1"/>
          </p:cNvSpPr>
          <p:nvPr>
            <p:ph idx="1"/>
          </p:nvPr>
        </p:nvSpPr>
        <p:spPr/>
        <p:txBody>
          <a:bodyPr>
            <a:normAutofit lnSpcReduction="10000"/>
          </a:bodyPr>
          <a:lstStyle/>
          <a:p>
            <a:r>
              <a:rPr lang="it-IT" dirty="0"/>
              <a:t> I modi di  partecipare alle interazioni nei contesti educativi riflettono visioni culturali del bambino (e dell’adulto) e dei processi di socializzazione</a:t>
            </a:r>
          </a:p>
          <a:p>
            <a:r>
              <a:rPr lang="it-IT" dirty="0"/>
              <a:t>es. se il bambino non si ritiene un individuo poco autonomo o incapace di responsabilità o di deliberare, gli si chiederà di rado il suo parere</a:t>
            </a:r>
            <a:endParaRPr lang="it-IT" dirty="0">
              <a:latin typeface="Calibri" charset="0"/>
            </a:endParaRPr>
          </a:p>
        </p:txBody>
      </p:sp>
    </p:spTree>
    <p:extLst>
      <p:ext uri="{BB962C8B-B14F-4D97-AF65-F5344CB8AC3E}">
        <p14:creationId xmlns:p14="http://schemas.microsoft.com/office/powerpoint/2010/main" val="2506391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i="1" dirty="0"/>
              <a:t>Le </a:t>
            </a:r>
            <a:r>
              <a:rPr lang="it-IT" i="1" dirty="0" err="1"/>
              <a:t>etnoteorie</a:t>
            </a:r>
            <a:endParaRPr lang="it-IT" i="1" dirty="0"/>
          </a:p>
        </p:txBody>
      </p:sp>
      <p:sp>
        <p:nvSpPr>
          <p:cNvPr id="3" name="Segnaposto contenuto 2"/>
          <p:cNvSpPr>
            <a:spLocks noGrp="1"/>
          </p:cNvSpPr>
          <p:nvPr>
            <p:ph idx="1"/>
          </p:nvPr>
        </p:nvSpPr>
        <p:spPr/>
        <p:txBody>
          <a:bodyPr>
            <a:normAutofit lnSpcReduction="10000"/>
          </a:bodyPr>
          <a:lstStyle/>
          <a:p>
            <a:r>
              <a:rPr lang="it-IT" dirty="0"/>
              <a:t>Lo studio delle interazioni (es., delle forme di partecipazione cui il bambino viene ammesso nella conversazione con gli adulti) permette di mettere in evidenza quale “teoria locale” del bambino, delle sue competenze, della capacità di autonomia o dei limiti posti alla sua autonomia hanno gli adulti (es. educatori)</a:t>
            </a:r>
          </a:p>
          <a:p>
            <a:pPr marL="82296" indent="0">
              <a:buNone/>
            </a:pPr>
            <a:endParaRPr lang="it-IT" dirty="0"/>
          </a:p>
        </p:txBody>
      </p:sp>
    </p:spTree>
    <p:extLst>
      <p:ext uri="{BB962C8B-B14F-4D97-AF65-F5344CB8AC3E}">
        <p14:creationId xmlns:p14="http://schemas.microsoft.com/office/powerpoint/2010/main" val="2682814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egnaposto contenuto 2"/>
          <p:cNvSpPr>
            <a:spLocks noGrp="1"/>
          </p:cNvSpPr>
          <p:nvPr>
            <p:ph idx="1"/>
          </p:nvPr>
        </p:nvSpPr>
        <p:spPr>
          <a:xfrm>
            <a:off x="1187624" y="1412776"/>
            <a:ext cx="7669039" cy="4429869"/>
          </a:xfrm>
        </p:spPr>
        <p:txBody>
          <a:bodyPr/>
          <a:lstStyle/>
          <a:p>
            <a:pPr eaLnBrk="1" hangingPunct="1"/>
            <a:r>
              <a:rPr lang="it-IT" dirty="0">
                <a:latin typeface="Goudy Old Style" charset="0"/>
              </a:rPr>
              <a:t>Nel contesto educativo spesso il bambino è visto come </a:t>
            </a:r>
            <a:r>
              <a:rPr lang="it-IT" i="1" dirty="0">
                <a:latin typeface="Goudy Old Style" charset="0"/>
              </a:rPr>
              <a:t>destinatario/fruitore </a:t>
            </a:r>
            <a:r>
              <a:rPr lang="it-IT" dirty="0">
                <a:latin typeface="Goudy Old Style" charset="0"/>
              </a:rPr>
              <a:t>di processi di socializzazione ma non attivo protagonista (coinvolto nella progettazione)  </a:t>
            </a:r>
          </a:p>
          <a:p>
            <a:pPr eaLnBrk="1" hangingPunct="1"/>
            <a:r>
              <a:rPr lang="it-IT" dirty="0">
                <a:latin typeface="Goudy Old Style" charset="0"/>
              </a:rPr>
              <a:t>Poche  occasioni in cui i bambini si sperimentano come iniziatori di sequenze discorsive e non solo destinatari,…</a:t>
            </a:r>
          </a:p>
        </p:txBody>
      </p:sp>
    </p:spTree>
    <p:extLst>
      <p:ext uri="{BB962C8B-B14F-4D97-AF65-F5344CB8AC3E}">
        <p14:creationId xmlns:p14="http://schemas.microsoft.com/office/powerpoint/2010/main" val="1300340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olo 1"/>
          <p:cNvSpPr>
            <a:spLocks noGrp="1"/>
          </p:cNvSpPr>
          <p:nvPr>
            <p:ph type="title"/>
          </p:nvPr>
        </p:nvSpPr>
        <p:spPr/>
        <p:txBody>
          <a:bodyPr/>
          <a:lstStyle/>
          <a:p>
            <a:pPr eaLnBrk="1" hangingPunct="1">
              <a:defRPr/>
            </a:pPr>
            <a:r>
              <a:rPr lang="it-IT" dirty="0">
                <a:latin typeface="Goudy Old Style" charset="0"/>
              </a:rPr>
              <a:t>Strutture di partecipazione</a:t>
            </a:r>
          </a:p>
        </p:txBody>
      </p:sp>
      <p:pic>
        <p:nvPicPr>
          <p:cNvPr id="71682" name="Segnaposto contenuto 7" descr="classroom.png"/>
          <p:cNvPicPr>
            <a:picLocks noGrp="1" noChangeAspect="1"/>
          </p:cNvPicPr>
          <p:nvPr>
            <p:ph idx="1"/>
          </p:nvPr>
        </p:nvPicPr>
        <p:blipFill>
          <a:blip r:embed="rId2">
            <a:extLst>
              <a:ext uri="{28A0092B-C50C-407E-A947-70E740481C1C}">
                <a14:useLocalDpi xmlns:a14="http://schemas.microsoft.com/office/drawing/2010/main" val="0"/>
              </a:ext>
            </a:extLst>
          </a:blip>
          <a:srcRect t="15010" b="15010"/>
          <a:stretch>
            <a:fillRect/>
          </a:stretch>
        </p:blipFill>
        <p:spPr>
          <a:xfrm>
            <a:off x="203200" y="1824038"/>
            <a:ext cx="4162425" cy="2308225"/>
          </a:xfrm>
        </p:spPr>
      </p:pic>
      <p:pic>
        <p:nvPicPr>
          <p:cNvPr id="71683" name="Segnaposto contenuto 3" descr="Confucius-Classroom.1-resized.jpg"/>
          <p:cNvPicPr>
            <a:picLocks noChangeAspect="1"/>
          </p:cNvPicPr>
          <p:nvPr/>
        </p:nvPicPr>
        <p:blipFill>
          <a:blip r:embed="rId3">
            <a:extLst>
              <a:ext uri="{28A0092B-C50C-407E-A947-70E740481C1C}">
                <a14:useLocalDpi xmlns:a14="http://schemas.microsoft.com/office/drawing/2010/main" val="0"/>
              </a:ext>
            </a:extLst>
          </a:blip>
          <a:srcRect t="12868" b="12868"/>
          <a:stretch>
            <a:fillRect/>
          </a:stretch>
        </p:blipFill>
        <p:spPr bwMode="auto">
          <a:xfrm>
            <a:off x="4175125" y="3708400"/>
            <a:ext cx="4519613" cy="250666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4066785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olo 1"/>
          <p:cNvSpPr>
            <a:spLocks noGrp="1"/>
          </p:cNvSpPr>
          <p:nvPr>
            <p:ph type="title"/>
          </p:nvPr>
        </p:nvSpPr>
        <p:spPr/>
        <p:txBody>
          <a:bodyPr>
            <a:normAutofit fontScale="90000"/>
          </a:bodyPr>
          <a:lstStyle/>
          <a:p>
            <a:pPr eaLnBrk="1" hangingPunct="1">
              <a:defRPr/>
            </a:pPr>
            <a:r>
              <a:rPr lang="it-IT" dirty="0">
                <a:latin typeface="Goudy Old Style" charset="0"/>
              </a:rPr>
              <a:t>Strutture simmetrica e asimmetrica di conversazione</a:t>
            </a:r>
          </a:p>
        </p:txBody>
      </p:sp>
      <p:sp>
        <p:nvSpPr>
          <p:cNvPr id="60418" name="Segnaposto contenuto 2"/>
          <p:cNvSpPr>
            <a:spLocks noGrp="1"/>
          </p:cNvSpPr>
          <p:nvPr>
            <p:ph idx="1"/>
          </p:nvPr>
        </p:nvSpPr>
        <p:spPr>
          <a:xfrm>
            <a:off x="457200" y="1524000"/>
            <a:ext cx="8305800" cy="4572000"/>
          </a:xfrm>
        </p:spPr>
        <p:txBody>
          <a:bodyPr>
            <a:normAutofit fontScale="92500" lnSpcReduction="10000"/>
          </a:bodyPr>
          <a:lstStyle/>
          <a:p>
            <a:pPr marL="571500" lvl="1" indent="0" eaLnBrk="1" hangingPunct="1">
              <a:buFont typeface="Times New Roman" charset="0"/>
              <a:buNone/>
            </a:pPr>
            <a:endParaRPr lang="it-IT" sz="2400" dirty="0">
              <a:latin typeface="Goudy Old Style" charset="0"/>
            </a:endParaRPr>
          </a:p>
          <a:p>
            <a:pPr eaLnBrk="1" hangingPunct="1"/>
            <a:r>
              <a:rPr lang="it-IT" dirty="0">
                <a:latin typeface="Goudy Old Style" charset="0"/>
              </a:rPr>
              <a:t>Possiamo distinguere  due strutture  di </a:t>
            </a:r>
            <a:r>
              <a:rPr lang="ja-JP" altLang="it-IT">
                <a:latin typeface="Goudy Old Style" charset="0"/>
              </a:rPr>
              <a:t>“</a:t>
            </a:r>
            <a:r>
              <a:rPr lang="it-IT" altLang="ja-JP" dirty="0">
                <a:latin typeface="Goudy Old Style" charset="0"/>
              </a:rPr>
              <a:t>gestione</a:t>
            </a:r>
            <a:r>
              <a:rPr lang="ja-JP" altLang="it-IT">
                <a:latin typeface="Goudy Old Style" charset="0"/>
              </a:rPr>
              <a:t>”</a:t>
            </a:r>
            <a:r>
              <a:rPr lang="it-IT" altLang="ja-JP" dirty="0">
                <a:latin typeface="Goudy Old Style" charset="0"/>
              </a:rPr>
              <a:t> del passaggio di turno </a:t>
            </a:r>
          </a:p>
          <a:p>
            <a:pPr marL="571500" lvl="1" indent="0" eaLnBrk="1" hangingPunct="1"/>
            <a:r>
              <a:rPr lang="it-IT" dirty="0">
                <a:latin typeface="Goudy Old Style" charset="0"/>
              </a:rPr>
              <a:t>Asimmetrica o «centripeta» (funzione di direzione del flusso assegnata ad una persona – o poche – </a:t>
            </a:r>
            <a:r>
              <a:rPr lang="it-IT" i="1" dirty="0">
                <a:latin typeface="Goudy Old Style" charset="0"/>
              </a:rPr>
              <a:t>regista </a:t>
            </a:r>
            <a:r>
              <a:rPr lang="it-IT" dirty="0" err="1">
                <a:latin typeface="Goudy Old Style" charset="0"/>
              </a:rPr>
              <a:t>dell</a:t>
            </a:r>
            <a:r>
              <a:rPr lang="ja-JP" altLang="it-IT">
                <a:latin typeface="Goudy Old Style" charset="0"/>
              </a:rPr>
              <a:t>’</a:t>
            </a:r>
            <a:r>
              <a:rPr lang="it-IT" altLang="ja-JP" dirty="0">
                <a:latin typeface="Goudy Old Style" charset="0"/>
              </a:rPr>
              <a:t>interazione)</a:t>
            </a:r>
          </a:p>
          <a:p>
            <a:pPr marL="1257300" lvl="2" eaLnBrk="1" hangingPunct="1"/>
            <a:r>
              <a:rPr lang="it-IT" dirty="0">
                <a:latin typeface="Goudy Old Style" charset="0"/>
              </a:rPr>
              <a:t> L’insegnante dirige e vincola i turni degli altri parlanti</a:t>
            </a:r>
          </a:p>
          <a:p>
            <a:pPr marL="571500" lvl="1" indent="0" eaLnBrk="1" hangingPunct="1">
              <a:buFont typeface="Times New Roman" charset="0"/>
              <a:buNone/>
            </a:pPr>
            <a:r>
              <a:rPr lang="it-IT" i="1" dirty="0">
                <a:latin typeface="Goudy Old Style" charset="0"/>
              </a:rPr>
              <a:t>vs</a:t>
            </a:r>
            <a:r>
              <a:rPr lang="it-IT" dirty="0">
                <a:latin typeface="Goudy Old Style" charset="0"/>
              </a:rPr>
              <a:t> </a:t>
            </a:r>
          </a:p>
          <a:p>
            <a:pPr marL="571500" lvl="1" indent="0" eaLnBrk="1" hangingPunct="1"/>
            <a:r>
              <a:rPr lang="it-IT" dirty="0">
                <a:latin typeface="Goudy Old Style" charset="0"/>
              </a:rPr>
              <a:t>Simmetrica o »aperta»</a:t>
            </a:r>
          </a:p>
          <a:p>
            <a:pPr marL="1257300" lvl="2" eaLnBrk="1" hangingPunct="1"/>
            <a:r>
              <a:rPr lang="it-IT" dirty="0">
                <a:latin typeface="Goudy Old Style" charset="0"/>
              </a:rPr>
              <a:t>pari opportunità ad intervenire, modalità aperta di gestione del turno</a:t>
            </a:r>
          </a:p>
          <a:p>
            <a:pPr marL="571500" lvl="1" indent="0" eaLnBrk="1" hangingPunct="1">
              <a:buFont typeface="Times New Roman" charset="0"/>
              <a:buNone/>
            </a:pPr>
            <a:endParaRPr lang="it-IT" dirty="0">
              <a:latin typeface="Goudy Old Style" charset="0"/>
            </a:endParaRPr>
          </a:p>
          <a:p>
            <a:pPr marL="571500" lvl="1" indent="0" eaLnBrk="1" hangingPunct="1">
              <a:buFont typeface="Times New Roman" charset="0"/>
              <a:buAutoNum type="arabicParenR"/>
            </a:pPr>
            <a:endParaRPr lang="it-IT" sz="2400" dirty="0">
              <a:latin typeface="Goudy Old Style" charset="0"/>
            </a:endParaRPr>
          </a:p>
          <a:p>
            <a:pPr marL="571500" lvl="1" indent="0" eaLnBrk="1" hangingPunct="1">
              <a:buFont typeface="Times New Roman" charset="0"/>
              <a:buNone/>
            </a:pPr>
            <a:endParaRPr lang="it-IT" i="1" u="sng" dirty="0">
              <a:latin typeface="Goudy Old Style" charset="0"/>
            </a:endParaRPr>
          </a:p>
          <a:p>
            <a:pPr eaLnBrk="1" hangingPunct="1"/>
            <a:endParaRPr lang="it-IT" dirty="0">
              <a:latin typeface="Goudy Old Style" charset="0"/>
            </a:endParaRPr>
          </a:p>
        </p:txBody>
      </p:sp>
    </p:spTree>
    <p:extLst>
      <p:ext uri="{BB962C8B-B14F-4D97-AF65-F5344CB8AC3E}">
        <p14:creationId xmlns:p14="http://schemas.microsoft.com/office/powerpoint/2010/main" val="1650597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4400" y="69057"/>
            <a:ext cx="7313613" cy="868362"/>
          </a:xfrm>
        </p:spPr>
        <p:txBody>
          <a:bodyPr/>
          <a:lstStyle/>
          <a:p>
            <a:r>
              <a:rPr lang="it-IT" sz="3800" dirty="0"/>
              <a:t>Due modelli di partecipazione </a:t>
            </a:r>
          </a:p>
        </p:txBody>
      </p:sp>
      <p:sp>
        <p:nvSpPr>
          <p:cNvPr id="3" name="Segnaposto contenuto 2"/>
          <p:cNvSpPr>
            <a:spLocks noGrp="1"/>
          </p:cNvSpPr>
          <p:nvPr>
            <p:ph sz="half" idx="1"/>
          </p:nvPr>
        </p:nvSpPr>
        <p:spPr>
          <a:xfrm>
            <a:off x="0" y="1175209"/>
            <a:ext cx="4648200" cy="5486400"/>
          </a:xfrm>
          <a:solidFill>
            <a:schemeClr val="bg1"/>
          </a:solidFill>
        </p:spPr>
        <p:txBody>
          <a:bodyPr>
            <a:normAutofit fontScale="55000" lnSpcReduction="20000"/>
          </a:bodyPr>
          <a:lstStyle/>
          <a:p>
            <a:r>
              <a:rPr lang="it-IT" b="1" dirty="0"/>
              <a:t>Modello asimmetrico o centripeto</a:t>
            </a:r>
          </a:p>
          <a:p>
            <a:r>
              <a:rPr lang="it-IT" dirty="0"/>
              <a:t>Struttura degli interventi (turn </a:t>
            </a:r>
            <a:r>
              <a:rPr lang="it-IT" dirty="0" err="1"/>
              <a:t>taking</a:t>
            </a:r>
            <a:r>
              <a:rPr lang="it-IT" dirty="0"/>
              <a:t>)= da uno a molti (comune alle interazioni asimmetriche, es, interazione in classe)</a:t>
            </a:r>
          </a:p>
          <a:p>
            <a:r>
              <a:rPr lang="it-IT" dirty="0"/>
              <a:t>Adulto </a:t>
            </a:r>
            <a:r>
              <a:rPr lang="it-IT" i="1" dirty="0"/>
              <a:t>al centro</a:t>
            </a:r>
            <a:r>
              <a:rPr lang="it-IT" dirty="0"/>
              <a:t> della scena interattiva; regola il flusso di parlato ed è il </a:t>
            </a:r>
            <a:r>
              <a:rPr lang="it-IT" i="1" dirty="0"/>
              <a:t>destinatario preferenziale </a:t>
            </a:r>
            <a:r>
              <a:rPr lang="it-IT" dirty="0"/>
              <a:t>degli interventi dei bambini</a:t>
            </a:r>
          </a:p>
          <a:p>
            <a:endParaRPr lang="it-IT" dirty="0"/>
          </a:p>
          <a:p>
            <a:endParaRPr lang="it-IT" dirty="0"/>
          </a:p>
          <a:p>
            <a:r>
              <a:rPr lang="it-IT" dirty="0"/>
              <a:t>Linguaggio strumentale teso a regolare condotta ed impartire istruzioni </a:t>
            </a:r>
            <a:r>
              <a:rPr lang="it-IT" i="1" dirty="0"/>
              <a:t>per fare</a:t>
            </a:r>
          </a:p>
          <a:p>
            <a:endParaRPr lang="it-IT" dirty="0"/>
          </a:p>
          <a:p>
            <a:r>
              <a:rPr lang="it-IT" dirty="0"/>
              <a:t>Codice linguistico </a:t>
            </a:r>
            <a:r>
              <a:rPr lang="it-IT" i="1" dirty="0"/>
              <a:t>ristretto </a:t>
            </a:r>
            <a:r>
              <a:rPr lang="it-IT" dirty="0"/>
              <a:t>(</a:t>
            </a:r>
            <a:r>
              <a:rPr lang="it-IT" dirty="0" err="1"/>
              <a:t>Bornstein</a:t>
            </a:r>
            <a:r>
              <a:rPr lang="it-IT" dirty="0"/>
              <a:t> 1971), legato a significati dipendenti dal contesto e impliciti.</a:t>
            </a:r>
          </a:p>
          <a:p>
            <a:endParaRPr lang="it-IT" dirty="0"/>
          </a:p>
          <a:p>
            <a:r>
              <a:rPr lang="it-IT" dirty="0"/>
              <a:t>Rigidità e alta </a:t>
            </a:r>
            <a:r>
              <a:rPr lang="it-IT" i="1" dirty="0"/>
              <a:t>consistenza </a:t>
            </a:r>
            <a:r>
              <a:rPr lang="it-IT" dirty="0"/>
              <a:t>(difficile modificabilità e varietà) delle forme e generi comunicativi attivi nel contesto</a:t>
            </a:r>
          </a:p>
        </p:txBody>
      </p:sp>
      <p:sp>
        <p:nvSpPr>
          <p:cNvPr id="4" name="Segnaposto contenuto 3"/>
          <p:cNvSpPr>
            <a:spLocks noGrp="1"/>
          </p:cNvSpPr>
          <p:nvPr>
            <p:ph sz="half" idx="2"/>
          </p:nvPr>
        </p:nvSpPr>
        <p:spPr>
          <a:xfrm>
            <a:off x="4648200" y="1152081"/>
            <a:ext cx="4495800" cy="5151241"/>
          </a:xfrm>
        </p:spPr>
        <p:txBody>
          <a:bodyPr>
            <a:normAutofit fontScale="55000" lnSpcReduction="20000"/>
          </a:bodyPr>
          <a:lstStyle/>
          <a:p>
            <a:r>
              <a:rPr lang="it-IT" b="1" dirty="0"/>
              <a:t>Modello aperto</a:t>
            </a:r>
          </a:p>
          <a:p>
            <a:r>
              <a:rPr lang="it-IT" dirty="0"/>
              <a:t>Varietà delle strutture di partecipazione; conversazionali come le narrazioni)</a:t>
            </a:r>
          </a:p>
          <a:p>
            <a:endParaRPr lang="it-IT" dirty="0"/>
          </a:p>
          <a:p>
            <a:r>
              <a:rPr lang="it-IT" dirty="0"/>
              <a:t>Il ruolo dell’adulto non è sempre lo stesso - varietà di ruoli e di posizioni legate a necessità di coordinamento  (a volte al centro, a volte in posizione periferica, di ascolto </a:t>
            </a:r>
            <a:r>
              <a:rPr lang="it-IT" dirty="0" err="1"/>
              <a:t>etc</a:t>
            </a:r>
            <a:r>
              <a:rPr lang="it-IT" dirty="0"/>
              <a:t>)</a:t>
            </a:r>
          </a:p>
          <a:p>
            <a:r>
              <a:rPr lang="it-IT" dirty="0"/>
              <a:t>Varietà e flessibilità dei flussi discorsivi (da uno a molti, da uno ad uno </a:t>
            </a:r>
            <a:r>
              <a:rPr lang="it-IT" dirty="0" err="1"/>
              <a:t>etc</a:t>
            </a:r>
            <a:r>
              <a:rPr lang="it-IT" dirty="0"/>
              <a:t>)</a:t>
            </a:r>
          </a:p>
          <a:p>
            <a:endParaRPr lang="it-IT" dirty="0"/>
          </a:p>
          <a:p>
            <a:r>
              <a:rPr lang="it-IT" dirty="0"/>
              <a:t>Codice linguistico </a:t>
            </a:r>
            <a:r>
              <a:rPr lang="it-IT" i="1" dirty="0"/>
              <a:t>elaborato, </a:t>
            </a:r>
            <a:r>
              <a:rPr lang="it-IT" dirty="0"/>
              <a:t>basato su ruoli individualizzati e su significati resi espliciti, indipendenti dalla situazione</a:t>
            </a:r>
          </a:p>
          <a:p>
            <a:endParaRPr lang="it-IT" dirty="0"/>
          </a:p>
          <a:p>
            <a:r>
              <a:rPr lang="it-IT" dirty="0"/>
              <a:t>Regole conversazionali negoziate (possibilità che i  ragazzi stessi inizino conversazioni, ammettono sovrapposizioni e flussi concorrenti </a:t>
            </a:r>
            <a:r>
              <a:rPr lang="it-IT" dirty="0" err="1"/>
              <a:t>etc</a:t>
            </a:r>
            <a:r>
              <a:rPr lang="it-IT" dirty="0"/>
              <a:t>)</a:t>
            </a:r>
          </a:p>
        </p:txBody>
      </p:sp>
    </p:spTree>
    <p:extLst>
      <p:ext uri="{BB962C8B-B14F-4D97-AF65-F5344CB8AC3E}">
        <p14:creationId xmlns:p14="http://schemas.microsoft.com/office/powerpoint/2010/main" val="13331171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zio">
  <a:themeElements>
    <a:clrScheme name="Solstiz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8747</TotalTime>
  <Words>1693</Words>
  <Application>Microsoft Macintosh PowerPoint</Application>
  <PresentationFormat>Presentazione su schermo (4:3)</PresentationFormat>
  <Paragraphs>201</Paragraphs>
  <Slides>22</Slides>
  <Notes>5</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22</vt:i4>
      </vt:variant>
    </vt:vector>
  </HeadingPairs>
  <TitlesOfParts>
    <vt:vector size="34" baseType="lpstr">
      <vt:lpstr>Arial</vt:lpstr>
      <vt:lpstr>Baskerville</vt:lpstr>
      <vt:lpstr>Calibri</vt:lpstr>
      <vt:lpstr>Century Gothic</vt:lpstr>
      <vt:lpstr>Courier New</vt:lpstr>
      <vt:lpstr>Goudy Old Style</vt:lpstr>
      <vt:lpstr>Helvetica</vt:lpstr>
      <vt:lpstr>Symbol</vt:lpstr>
      <vt:lpstr>Times New Roman</vt:lpstr>
      <vt:lpstr>Verdana</vt:lpstr>
      <vt:lpstr>Wingdings 2</vt:lpstr>
      <vt:lpstr>Solstizio</vt:lpstr>
      <vt:lpstr>Progettare processi di apprendimento nei gruppi educativi: partecipazione e logica inclusiva  </vt:lpstr>
      <vt:lpstr>La scuola come luogo della socializzazione culturale  </vt:lpstr>
      <vt:lpstr>La scuola come luogo della socializzazione culturale </vt:lpstr>
      <vt:lpstr>Le etnoteorie</vt:lpstr>
      <vt:lpstr>Le etnoteorie</vt:lpstr>
      <vt:lpstr>Presentazione standard di PowerPoint</vt:lpstr>
      <vt:lpstr>Strutture di partecipazione</vt:lpstr>
      <vt:lpstr>Strutture simmetrica e asimmetrica di conversazione</vt:lpstr>
      <vt:lpstr>Due modelli di partecipazione </vt:lpstr>
      <vt:lpstr> </vt:lpstr>
      <vt:lpstr>Presentazione standard di PowerPoint</vt:lpstr>
      <vt:lpstr>Presentazione standard di PowerPoint</vt:lpstr>
      <vt:lpstr>Ruolo dell’insegnante: progettare spazi, tempi e materiali </vt:lpstr>
      <vt:lpstr>Bambini che imparano “facendo e partecipando” </vt:lpstr>
      <vt:lpstr>Presentazione standard di PowerPoint</vt:lpstr>
      <vt:lpstr> Bambini “multipli”</vt:lpstr>
      <vt:lpstr>Alcuni Spunti DI riflessione... E ipotesi di riprogettazione</vt:lpstr>
      <vt:lpstr>Presentazione standard di PowerPoint</vt:lpstr>
      <vt:lpstr>ANCORAGGIO MATERIALE</vt:lpstr>
      <vt:lpstr>Presentazione standard di PowerPoint</vt:lpstr>
      <vt:lpstr>Presentazione standard di PowerPoint</vt:lpstr>
      <vt:lpstr>Criticita’ e risorse</vt:lpstr>
    </vt:vector>
  </TitlesOfParts>
  <Company>Università degli Studi di Roma "La Sapienza"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Metodi di analisi della conversazione e della cognizione in interazione  </dc:title>
  <dc:creator>fatigante</dc:creator>
  <cp:lastModifiedBy>MARILENA FATIGANTE</cp:lastModifiedBy>
  <cp:revision>106</cp:revision>
  <dcterms:created xsi:type="dcterms:W3CDTF">2017-09-03T21:23:24Z</dcterms:created>
  <dcterms:modified xsi:type="dcterms:W3CDTF">2022-12-01T14:19:59Z</dcterms:modified>
</cp:coreProperties>
</file>