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91" r:id="rId1"/>
  </p:sldMasterIdLst>
  <p:notesMasterIdLst>
    <p:notesMasterId r:id="rId40"/>
  </p:notesMasterIdLst>
  <p:handoutMasterIdLst>
    <p:handoutMasterId r:id="rId41"/>
  </p:handoutMasterIdLst>
  <p:sldIdLst>
    <p:sldId id="426" r:id="rId2"/>
    <p:sldId id="261" r:id="rId3"/>
    <p:sldId id="257" r:id="rId4"/>
    <p:sldId id="425" r:id="rId5"/>
    <p:sldId id="258" r:id="rId6"/>
    <p:sldId id="262" r:id="rId7"/>
    <p:sldId id="263" r:id="rId8"/>
    <p:sldId id="264" r:id="rId9"/>
    <p:sldId id="265" r:id="rId10"/>
    <p:sldId id="266" r:id="rId11"/>
    <p:sldId id="427" r:id="rId12"/>
    <p:sldId id="260" r:id="rId13"/>
    <p:sldId id="268" r:id="rId14"/>
    <p:sldId id="269" r:id="rId15"/>
    <p:sldId id="428" r:id="rId16"/>
    <p:sldId id="296" r:id="rId17"/>
    <p:sldId id="300" r:id="rId18"/>
    <p:sldId id="301" r:id="rId19"/>
    <p:sldId id="307" r:id="rId20"/>
    <p:sldId id="310" r:id="rId21"/>
    <p:sldId id="315" r:id="rId22"/>
    <p:sldId id="319" r:id="rId23"/>
    <p:sldId id="321" r:id="rId24"/>
    <p:sldId id="322" r:id="rId25"/>
    <p:sldId id="323" r:id="rId26"/>
    <p:sldId id="325" r:id="rId27"/>
    <p:sldId id="327" r:id="rId28"/>
    <p:sldId id="329" r:id="rId29"/>
    <p:sldId id="372" r:id="rId30"/>
    <p:sldId id="415" r:id="rId31"/>
    <p:sldId id="416" r:id="rId32"/>
    <p:sldId id="421" r:id="rId33"/>
    <p:sldId id="393" r:id="rId34"/>
    <p:sldId id="394" r:id="rId35"/>
    <p:sldId id="395" r:id="rId36"/>
    <p:sldId id="396" r:id="rId37"/>
    <p:sldId id="399" r:id="rId38"/>
    <p:sldId id="417" r:id="rId39"/>
  </p:sldIdLst>
  <p:sldSz cx="12192000" cy="6858000"/>
  <p:notesSz cx="6797675" cy="9926638"/>
  <p:defaultTextStyle>
    <a:defPPr>
      <a:defRPr lang="it-IT"/>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06" autoAdjust="0"/>
    <p:restoredTop sz="80374" autoAdjust="0"/>
  </p:normalViewPr>
  <p:slideViewPr>
    <p:cSldViewPr>
      <p:cViewPr varScale="1">
        <p:scale>
          <a:sx n="52" d="100"/>
          <a:sy n="52" d="100"/>
        </p:scale>
        <p:origin x="1084"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b="0">
                <a:latin typeface="Arial" charset="0"/>
                <a:cs typeface="Arial" charset="0"/>
              </a:defRPr>
            </a:lvl1pPr>
          </a:lstStyle>
          <a:p>
            <a:pPr>
              <a:defRPr/>
            </a:pPr>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b="0">
                <a:latin typeface="Arial" charset="0"/>
                <a:cs typeface="Arial" charset="0"/>
              </a:defRPr>
            </a:lvl1pPr>
          </a:lstStyle>
          <a:p>
            <a:pPr>
              <a:defRPr/>
            </a:pPr>
            <a:fld id="{4202B38B-CB05-40D5-842F-1B487673ED57}" type="datetimeFigureOut">
              <a:rPr lang="it-IT"/>
              <a:pPr>
                <a:defRPr/>
              </a:pPr>
              <a:t>20/11/2020</a:t>
            </a:fld>
            <a:endParaRPr 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b="0">
                <a:latin typeface="Arial" charset="0"/>
                <a:cs typeface="Arial" charset="0"/>
              </a:defRPr>
            </a:lvl1pPr>
          </a:lstStyle>
          <a:p>
            <a:pPr>
              <a:defRPr/>
            </a:pPr>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182AB1F7-3089-4509-9CB1-C8855EDD4092}"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B39404F6-FD4D-4E98-82D4-943672087410}" type="datetimeFigureOut">
              <a:rPr lang="it-IT"/>
              <a:pPr>
                <a:defRPr/>
              </a:pPr>
              <a:t>20/11/2020</a:t>
            </a:fld>
            <a:endParaRPr lang="it-IT"/>
          </a:p>
        </p:txBody>
      </p:sp>
      <p:sp>
        <p:nvSpPr>
          <p:cNvPr id="4" name="Segnaposto immagin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2815850-0C08-41A9-A46A-F77D2F9CA67D}"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smtClean="0"/>
              <a:t>I </a:t>
            </a:r>
            <a:r>
              <a:rPr lang="it-IT" altLang="it-IT" b="1" smtClean="0"/>
              <a:t>beni pubblici puri</a:t>
            </a:r>
            <a:r>
              <a:rPr lang="it-IT" altLang="it-IT" smtClean="0"/>
              <a:t>: non-rivali e non-escludibili</a:t>
            </a:r>
          </a:p>
          <a:p>
            <a:r>
              <a:rPr lang="it-IT" altLang="it-IT" b="1" smtClean="0"/>
              <a:t>Beni sociali</a:t>
            </a:r>
            <a:r>
              <a:rPr lang="it-IT" altLang="it-IT" smtClean="0"/>
              <a:t>: beni rivali ed escludibili che in virtù delle elevate esternalità positive vengono sottratte al mercato per preservare l’interesse collettivo:</a:t>
            </a:r>
          </a:p>
          <a:p>
            <a:pPr marL="0" lvl="1"/>
            <a:r>
              <a:rPr lang="it-IT" altLang="it-IT" b="1" smtClean="0"/>
              <a:t>beni sociali puri</a:t>
            </a:r>
            <a:r>
              <a:rPr lang="it-IT" altLang="it-IT" smtClean="0"/>
              <a:t>: l’interesse collettivo coincide con le preferenze dei singoli</a:t>
            </a:r>
          </a:p>
          <a:p>
            <a:pPr marL="0" lvl="1"/>
            <a:r>
              <a:rPr lang="it-IT" altLang="it-IT" b="1" smtClean="0"/>
              <a:t>beni meritori</a:t>
            </a:r>
            <a:r>
              <a:rPr lang="it-IT" altLang="it-IT" smtClean="0"/>
              <a:t>: solo una parte della collettività si riconosce in quell’interesse collettivo, ma il soggetto pubblico ne sancisce la rilevanza avocandone a sé la responsabilità</a:t>
            </a:r>
          </a:p>
          <a:p>
            <a:r>
              <a:rPr lang="it-IT" altLang="it-IT" smtClean="0"/>
              <a:t>I </a:t>
            </a:r>
            <a:r>
              <a:rPr lang="it-IT" altLang="it-IT" b="1" smtClean="0"/>
              <a:t>beni privati</a:t>
            </a:r>
            <a:r>
              <a:rPr lang="it-IT" altLang="it-IT" smtClean="0"/>
              <a:t>: esternalità sono assenti o minime e fruizione totalmente a carico dell’individuo</a:t>
            </a:r>
          </a:p>
          <a:p>
            <a:endParaRPr lang="it-IT" altLang="it-IT" smtClean="0"/>
          </a:p>
        </p:txBody>
      </p:sp>
      <p:sp>
        <p:nvSpPr>
          <p:cNvPr id="143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4DFF1C97-603A-43DE-A02C-BBBAE915D67E}" type="slidenum">
              <a:rPr lang="it-IT" altLang="it-IT" smtClean="0"/>
              <a:pPr/>
              <a:t>5</a:t>
            </a:fld>
            <a:endParaRPr lang="it-IT" alt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94C593C-61EA-4DF3-AFF7-E215D9F8565F}" type="slidenum">
              <a:rPr lang="it-IT" altLang="it-IT" smtClean="0"/>
              <a:pPr/>
              <a:t>17</a:t>
            </a:fld>
            <a:endParaRPr lang="it-IT" altLang="it-IT"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B8DD7E2-C276-4F5C-9432-850979268FD5}" type="slidenum">
              <a:rPr lang="it-IT" altLang="it-IT" smtClean="0"/>
              <a:pPr/>
              <a:t>18</a:t>
            </a:fld>
            <a:endParaRPr lang="it-IT" altLang="it-IT"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06B1ADC9-3D62-44FE-B772-32104F540A79}" type="slidenum">
              <a:rPr lang="it-IT" altLang="it-IT" smtClean="0"/>
              <a:pPr/>
              <a:t>19</a:t>
            </a:fld>
            <a:endParaRPr lang="it-IT" altLang="it-IT"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47675" indent="-447675" eaLnBrk="1" hangingPunct="1"/>
            <a:r>
              <a:rPr lang="it-IT" altLang="it-IT" smtClean="0">
                <a:latin typeface="Times New Roman" panose="02020603050405020304" pitchFamily="18" charset="0"/>
              </a:rPr>
              <a:t>La città contemporanea è un </a:t>
            </a:r>
            <a:r>
              <a:rPr lang="it-IT" altLang="it-IT" b="1" smtClean="0">
                <a:latin typeface="Times New Roman" panose="02020603050405020304" pitchFamily="18" charset="0"/>
              </a:rPr>
              <a:t>luogo di flussi</a:t>
            </a:r>
            <a:r>
              <a:rPr lang="it-IT" altLang="it-IT" smtClean="0">
                <a:latin typeface="Times New Roman" panose="02020603050405020304" pitchFamily="18" charset="0"/>
              </a:rPr>
              <a:t>, da un lato delle merci e delle persone, dall’altro delle informazioni e delle esperienze attraverso la rete </a:t>
            </a:r>
          </a:p>
          <a:p>
            <a:pPr marL="447675" indent="-447675" eaLnBrk="1" hangingPunct="1">
              <a:lnSpc>
                <a:spcPct val="90000"/>
              </a:lnSpc>
            </a:pPr>
            <a:r>
              <a:rPr lang="it-IT" altLang="it-IT" sz="2800" smtClean="0">
                <a:latin typeface="Times New Roman" panose="02020603050405020304" pitchFamily="18" charset="0"/>
              </a:rPr>
              <a:t>Il </a:t>
            </a:r>
            <a:r>
              <a:rPr lang="it-IT" altLang="it-IT" sz="2800" b="1" smtClean="0">
                <a:latin typeface="Times New Roman" panose="02020603050405020304" pitchFamily="18" charset="0"/>
              </a:rPr>
              <a:t>flusso delle persone</a:t>
            </a:r>
          </a:p>
          <a:p>
            <a:pPr marL="889000" lvl="1" indent="-439738" eaLnBrk="1" hangingPunct="1">
              <a:lnSpc>
                <a:spcPct val="90000"/>
              </a:lnSpc>
            </a:pPr>
            <a:r>
              <a:rPr lang="it-IT" altLang="it-IT" sz="2400" b="1" smtClean="0">
                <a:latin typeface="Times New Roman" panose="02020603050405020304" pitchFamily="18" charset="0"/>
              </a:rPr>
              <a:t>compulsion to mobility</a:t>
            </a:r>
            <a:r>
              <a:rPr lang="it-IT" altLang="it-IT" sz="2400" smtClean="0">
                <a:latin typeface="Times New Roman" panose="02020603050405020304" pitchFamily="18" charset="0"/>
              </a:rPr>
              <a:t> (vissuta allo stesso tempo con soddisfazione e frustrazione)</a:t>
            </a:r>
          </a:p>
          <a:p>
            <a:pPr marL="889000" lvl="1" indent="-439738" eaLnBrk="1" hangingPunct="1">
              <a:lnSpc>
                <a:spcPct val="90000"/>
              </a:lnSpc>
            </a:pPr>
            <a:r>
              <a:rPr lang="it-IT" altLang="it-IT" sz="2400" b="1" smtClean="0">
                <a:latin typeface="Times New Roman" panose="02020603050405020304" pitchFamily="18" charset="0"/>
              </a:rPr>
              <a:t>compulsion to proximity</a:t>
            </a:r>
            <a:r>
              <a:rPr lang="it-IT" altLang="it-IT" sz="2400" smtClean="0">
                <a:latin typeface="Times New Roman" panose="02020603050405020304" pitchFamily="18" charset="0"/>
              </a:rPr>
              <a:t>, bisogno altrettanto compulsivo di incontrarsi fisicamente e interagire in spazi fisici nel tentativo di recuperare forme di identità e di fiducia perse da tempo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7495C521-BEB7-4A65-B69E-6956C1398E5B}" type="slidenum">
              <a:rPr lang="it-IT" altLang="it-IT" smtClean="0"/>
              <a:pPr/>
              <a:t>20</a:t>
            </a:fld>
            <a:endParaRPr lang="it-IT" altLang="it-IT"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p:txBody>
          <a:bodyPr wrap="square" numCol="1" anchor="t" anchorCtr="0" compatLnSpc="1">
            <a:prstTxWarp prst="textNoShape">
              <a:avLst/>
            </a:prstTxWarp>
            <a:normAutofit fontScale="85000" lnSpcReduction="20000"/>
          </a:bodyPr>
          <a:lstStyle/>
          <a:p>
            <a:pPr marL="447675" indent="-447675" eaLnBrk="1" hangingPunct="1">
              <a:lnSpc>
                <a:spcPct val="90000"/>
              </a:lnSpc>
              <a:defRPr/>
            </a:pPr>
            <a:r>
              <a:rPr lang="it-IT" sz="2800" dirty="0" smtClean="0">
                <a:latin typeface="Times New Roman" pitchFamily="18" charset="0"/>
              </a:rPr>
              <a:t>Uso del tempo</a:t>
            </a:r>
          </a:p>
          <a:p>
            <a:pPr marL="889000" lvl="1" indent="-439738" eaLnBrk="1" hangingPunct="1">
              <a:lnSpc>
                <a:spcPct val="90000"/>
              </a:lnSpc>
              <a:defRPr/>
            </a:pPr>
            <a:r>
              <a:rPr lang="it-IT" sz="2400" dirty="0" smtClean="0">
                <a:latin typeface="Times New Roman" pitchFamily="18" charset="0"/>
              </a:rPr>
              <a:t>è essenziale che i servizi siano fruibili in maniera compatibile con i tempi della propria vita e con l’organizzazione della propria giornata</a:t>
            </a:r>
          </a:p>
          <a:p>
            <a:pPr marL="889000" lvl="1" indent="-439738" eaLnBrk="1" hangingPunct="1">
              <a:lnSpc>
                <a:spcPct val="90000"/>
              </a:lnSpc>
              <a:defRPr/>
            </a:pPr>
            <a:r>
              <a:rPr lang="it-IT" sz="2400" dirty="0" smtClean="0">
                <a:latin typeface="Times New Roman" pitchFamily="18" charset="0"/>
              </a:rPr>
              <a:t>continua ad avere un peso determinante il tempo del lavoro retribuito, nonostante la riduzione dell’orario di lavoro a vantaggio del tempo libero</a:t>
            </a:r>
          </a:p>
          <a:p>
            <a:pPr marL="889000" lvl="1" indent="-439738" eaLnBrk="1" hangingPunct="1">
              <a:lnSpc>
                <a:spcPct val="90000"/>
              </a:lnSpc>
              <a:defRPr/>
            </a:pPr>
            <a:r>
              <a:rPr lang="it-IT" sz="2400" dirty="0" smtClean="0">
                <a:latin typeface="Times New Roman" pitchFamily="18" charset="0"/>
              </a:rPr>
              <a:t>paradossalmente non c’è mai stato un momento storico in cui si sia tanto parlato della scarsità di tempo a disposizione delle persone </a:t>
            </a:r>
          </a:p>
          <a:p>
            <a:pPr marL="889000" lvl="1" indent="-439738" eaLnBrk="1" hangingPunct="1">
              <a:lnSpc>
                <a:spcPct val="90000"/>
              </a:lnSpc>
              <a:defRPr/>
            </a:pPr>
            <a:r>
              <a:rPr lang="it-IT" sz="2400" dirty="0" smtClean="0">
                <a:latin typeface="Times New Roman" pitchFamily="18" charset="0"/>
              </a:rPr>
              <a:t>modello delle città 24/7, la città a tempo totale</a:t>
            </a:r>
          </a:p>
          <a:p>
            <a:pPr marL="889000" lvl="1" indent="-439738" eaLnBrk="1" hangingPunct="1">
              <a:lnSpc>
                <a:spcPct val="90000"/>
              </a:lnSpc>
              <a:defRPr/>
            </a:pPr>
            <a:r>
              <a:rPr lang="it-IT" sz="2400" dirty="0" smtClean="0">
                <a:latin typeface="Times New Roman" pitchFamily="18" charset="0"/>
              </a:rPr>
              <a:t>dinamica tra sincronizzazione e </a:t>
            </a:r>
            <a:r>
              <a:rPr lang="it-IT" sz="2400" dirty="0" err="1" smtClean="0">
                <a:latin typeface="Times New Roman" pitchFamily="18" charset="0"/>
              </a:rPr>
              <a:t>desincronizzazione</a:t>
            </a:r>
            <a:endParaRPr lang="it-IT" sz="2400" dirty="0" smtClean="0">
              <a:latin typeface="Times New Roman" pitchFamily="18" charset="0"/>
            </a:endParaRPr>
          </a:p>
          <a:p>
            <a:pPr eaLnBrk="1" hangingPunct="1">
              <a:spcBef>
                <a:spcPct val="0"/>
              </a:spcBef>
              <a:defRPr/>
            </a:pPr>
            <a:endParaRPr lang="it-IT"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0351D6F3-A425-4CF3-95CB-318A986CC159}" type="slidenum">
              <a:rPr lang="it-IT" altLang="it-IT" smtClean="0"/>
              <a:pPr/>
              <a:t>21</a:t>
            </a:fld>
            <a:endParaRPr lang="it-IT" altLang="it-IT"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p:txBody>
          <a:bodyPr wrap="square" numCol="1" anchor="t" anchorCtr="0" compatLnSpc="1">
            <a:prstTxWarp prst="textNoShape">
              <a:avLst/>
            </a:prstTxWarp>
            <a:normAutofit fontScale="92500" lnSpcReduction="10000"/>
          </a:bodyPr>
          <a:lstStyle/>
          <a:p>
            <a:pPr marL="447675" indent="-447675" eaLnBrk="1" hangingPunct="1">
              <a:lnSpc>
                <a:spcPct val="90000"/>
              </a:lnSpc>
              <a:defRPr/>
            </a:pPr>
            <a:r>
              <a:rPr lang="it-IT" sz="3200" dirty="0" smtClean="0">
                <a:latin typeface="Times New Roman" pitchFamily="18" charset="0"/>
              </a:rPr>
              <a:t>Spazi pubblici e privati </a:t>
            </a:r>
          </a:p>
          <a:p>
            <a:pPr marL="889000" lvl="1" indent="-439738" eaLnBrk="1" hangingPunct="1">
              <a:lnSpc>
                <a:spcPct val="90000"/>
              </a:lnSpc>
              <a:defRPr/>
            </a:pPr>
            <a:r>
              <a:rPr lang="it-IT" sz="2800" dirty="0" smtClean="0">
                <a:latin typeface="Times New Roman" pitchFamily="18" charset="0"/>
              </a:rPr>
              <a:t>lo spazio pubblico continua ad avere un ruolo essenziale nella metropoli contemporanea</a:t>
            </a:r>
          </a:p>
          <a:p>
            <a:pPr marL="889000" lvl="1" indent="-439738" eaLnBrk="1" hangingPunct="1">
              <a:lnSpc>
                <a:spcPct val="90000"/>
              </a:lnSpc>
              <a:defRPr/>
            </a:pPr>
            <a:r>
              <a:rPr lang="it-IT" sz="2800" dirty="0" smtClean="0">
                <a:latin typeface="Times New Roman" pitchFamily="18" charset="0"/>
              </a:rPr>
              <a:t>l’esperienza dei centri commerciali ha però trasformato la natura degli spazi pubblici </a:t>
            </a:r>
          </a:p>
          <a:p>
            <a:pPr marL="889000" lvl="1" indent="-439738" eaLnBrk="1" hangingPunct="1">
              <a:lnSpc>
                <a:spcPct val="90000"/>
              </a:lnSpc>
              <a:defRPr/>
            </a:pPr>
            <a:r>
              <a:rPr lang="it-IT" sz="2800" dirty="0" smtClean="0">
                <a:latin typeface="Times New Roman" pitchFamily="18" charset="0"/>
              </a:rPr>
              <a:t>la rinascita degli spazi pubblici nella città contemporanea non può sfuggire alla necessità di attrarre funzioni economiche, finanziarie e residenziali</a:t>
            </a:r>
          </a:p>
          <a:p>
            <a:pPr eaLnBrk="1" hangingPunct="1">
              <a:spcBef>
                <a:spcPct val="0"/>
              </a:spcBef>
              <a:defRPr/>
            </a:pPr>
            <a:endParaRPr lang="it-IT"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it-IT" altLang="it-IT" smtClean="0">
                <a:latin typeface="Times New Roman" panose="02020603050405020304" pitchFamily="18" charset="0"/>
              </a:rPr>
              <a:t>In una società come quella contemporanea - da taluni definita società “a coriandoli”, da altri riassunta nella formula della “lunga coda” - chi può vantare una sua funzione e competenza specifica deve utilizzarla e valorizzarla</a:t>
            </a:r>
          </a:p>
          <a:p>
            <a:pPr eaLnBrk="1" hangingPunct="1">
              <a:lnSpc>
                <a:spcPct val="90000"/>
              </a:lnSpc>
            </a:pPr>
            <a:endParaRPr lang="it-IT" altLang="it-IT" smtClean="0">
              <a:latin typeface="Times New Roman" panose="02020603050405020304" pitchFamily="18" charset="0"/>
            </a:endParaRPr>
          </a:p>
          <a:p>
            <a:pPr eaLnBrk="1" hangingPunct="1">
              <a:lnSpc>
                <a:spcPct val="90000"/>
              </a:lnSpc>
            </a:pPr>
            <a:r>
              <a:rPr lang="it-IT" altLang="it-IT" smtClean="0">
                <a:latin typeface="Times New Roman" panose="02020603050405020304" pitchFamily="18" charset="0"/>
              </a:rPr>
              <a:t>In particolare questo è vero nelle città che - come dice Chris Anderson - sono la “coda lunga dello spazio urbano”, ossia l’unico contesto fisico nel quale si realizza una disponibilità pressoché infinita di ogni tipo di nicchia </a:t>
            </a:r>
          </a:p>
          <a:p>
            <a:endParaRPr lang="it-IT" altLang="it-IT" smtClean="0"/>
          </a:p>
        </p:txBody>
      </p:sp>
      <p:sp>
        <p:nvSpPr>
          <p:cNvPr id="542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D5C9B60-5F3F-48E6-8B29-F0E3F2A8133F}" type="slidenum">
              <a:rPr lang="it-IT" altLang="it-IT" smtClean="0"/>
              <a:pPr/>
              <a:t>24</a:t>
            </a:fld>
            <a:endParaRPr lang="it-IT" alt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it-IT" smtClean="0">
                <a:latin typeface="Times New Roman" panose="02020603050405020304" pitchFamily="18" charset="0"/>
              </a:rPr>
              <a:t>Riconoscimento della centralità assoluta che l’apprendimento continuo ha nella società contemporanea</a:t>
            </a:r>
          </a:p>
          <a:p>
            <a:pPr eaLnBrk="1" hangingPunct="1"/>
            <a:r>
              <a:rPr lang="it-IT" altLang="it-IT" smtClean="0">
                <a:latin typeface="Times New Roman" panose="02020603050405020304" pitchFamily="18" charset="0"/>
              </a:rPr>
              <a:t>A seconda dei contesti nei quali viene realizzata, si può presentare come biblioteca d’informazione, di studio, di formazione e ricerca, di divulgazione o d’intrattenimento</a:t>
            </a:r>
          </a:p>
          <a:p>
            <a:pPr eaLnBrk="1" hangingPunct="1"/>
            <a:r>
              <a:rPr lang="it-IT" altLang="it-IT" smtClean="0">
                <a:latin typeface="Times New Roman" panose="02020603050405020304" pitchFamily="18" charset="0"/>
              </a:rPr>
              <a:t>Forte personalizzazione del servizio</a:t>
            </a:r>
          </a:p>
          <a:p>
            <a:endParaRPr lang="it-IT" altLang="it-IT" smtClean="0"/>
          </a:p>
        </p:txBody>
      </p:sp>
      <p:sp>
        <p:nvSpPr>
          <p:cNvPr id="563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439BDB76-4BF3-4629-95E5-67E75AD6B919}" type="slidenum">
              <a:rPr lang="it-IT" altLang="it-IT" smtClean="0"/>
              <a:pPr/>
              <a:t>25</a:t>
            </a:fld>
            <a:endParaRPr lang="it-IT" alt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it-IT" smtClean="0"/>
              <a:t>Biblioteca la cui organizzazione interna è realizzata in modo da essere immediatamente comprensibile da parte dell’utente</a:t>
            </a:r>
          </a:p>
          <a:p>
            <a:pPr eaLnBrk="1" hangingPunct="1"/>
            <a:r>
              <a:rPr lang="it-IT" altLang="it-IT" smtClean="0"/>
              <a:t>E’ progettata a partire dagli stessi criteri adoperati di solito nella realizzazione di una libreria o comunque di un’attività commerciale</a:t>
            </a:r>
          </a:p>
          <a:p>
            <a:pPr eaLnBrk="1" hangingPunct="1"/>
            <a:r>
              <a:rPr lang="it-IT" altLang="it-IT" smtClean="0"/>
              <a:t>Va ben al di là della presenza di spazi di ristorazione e intrattenimento e dell’allungamento degli orari di apertura</a:t>
            </a:r>
          </a:p>
          <a:p>
            <a:endParaRPr lang="it-IT" altLang="it-IT" smtClean="0"/>
          </a:p>
        </p:txBody>
      </p:sp>
      <p:sp>
        <p:nvSpPr>
          <p:cNvPr id="583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99440D7-911E-4334-8C9A-FD8156953EC3}" type="slidenum">
              <a:rPr lang="it-IT" altLang="it-IT" smtClean="0"/>
              <a:pPr/>
              <a:t>26</a:t>
            </a:fld>
            <a:endParaRPr lang="it-IT" alt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it-IT" smtClean="0">
                <a:latin typeface="Times New Roman" panose="02020603050405020304" pitchFamily="18" charset="0"/>
              </a:rPr>
              <a:t>La biblioteca-spazio urbano deve interrogarsi attentamente, oltre che sulla sua localizzazione, sul bacino d’utenza al quale si rivolge e per il quale deve costruire i suoi servizi </a:t>
            </a:r>
          </a:p>
          <a:p>
            <a:pPr eaLnBrk="1" hangingPunct="1"/>
            <a:r>
              <a:rPr lang="it-IT" altLang="it-IT" smtClean="0">
                <a:latin typeface="Times New Roman" panose="02020603050405020304" pitchFamily="18" charset="0"/>
              </a:rPr>
              <a:t>Nel rispondere alle sue funzioni di supporto alle attività di svago, informazione, studio e ricerca, questa biblioteca incontra e risponde anche a bisogni più strettamente sociali, rispetto ai quali la biblioteca tradizionale ha normalmente grosse difficoltà a collocarsi </a:t>
            </a:r>
          </a:p>
          <a:p>
            <a:endParaRPr lang="it-IT" altLang="it-IT" smtClean="0"/>
          </a:p>
        </p:txBody>
      </p:sp>
      <p:sp>
        <p:nvSpPr>
          <p:cNvPr id="604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9ED320A-4109-45F1-8E55-963D9D928165}" type="slidenum">
              <a:rPr lang="it-IT" altLang="it-IT" smtClean="0"/>
              <a:pPr/>
              <a:t>27</a:t>
            </a:fld>
            <a:endParaRPr lang="it-IT" alt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it-IT" smtClean="0"/>
              <a:t>L’economia delle esperienze supera il concetto tradizionale di “servizio” trasformandolo nell’ancora più intangibile concetto di “esperienza”</a:t>
            </a:r>
          </a:p>
          <a:p>
            <a:pPr eaLnBrk="1" hangingPunct="1">
              <a:lnSpc>
                <a:spcPct val="90000"/>
              </a:lnSpc>
            </a:pPr>
            <a:r>
              <a:rPr lang="it-IT" altLang="it-IT" smtClean="0"/>
              <a:t>Per rendere la biblioteca un luogo realmente esperienziale (senza trasformarlo in un parco a tema) è necessario:</a:t>
            </a:r>
          </a:p>
          <a:p>
            <a:pPr lvl="1" eaLnBrk="1" hangingPunct="1">
              <a:lnSpc>
                <a:spcPct val="90000"/>
              </a:lnSpc>
            </a:pPr>
            <a:r>
              <a:rPr lang="it-IT" altLang="it-IT" smtClean="0"/>
              <a:t>creare dei percorsi di ricerca mettendo in campo tutti gli strumenti che sappiano catturare l’attenzione e la partecipazione degli utenti</a:t>
            </a:r>
          </a:p>
          <a:p>
            <a:pPr lvl="1" eaLnBrk="1" hangingPunct="1">
              <a:lnSpc>
                <a:spcPct val="90000"/>
              </a:lnSpc>
            </a:pPr>
            <a:r>
              <a:rPr lang="it-IT" altLang="it-IT" smtClean="0"/>
              <a:t>proporsi come luogo di sperimentazione delle nuove forme di socializzazione della conoscenza</a:t>
            </a:r>
          </a:p>
          <a:p>
            <a:pPr lvl="1" eaLnBrk="1" hangingPunct="1">
              <a:lnSpc>
                <a:spcPct val="90000"/>
              </a:lnSpc>
            </a:pPr>
            <a:r>
              <a:rPr lang="it-IT" altLang="it-IT" smtClean="0"/>
              <a:t>rendere unico ed originale il modo in cui fruire dei servizi della biblioteca </a:t>
            </a:r>
          </a:p>
          <a:p>
            <a:endParaRPr lang="it-IT" altLang="it-IT" smtClean="0"/>
          </a:p>
        </p:txBody>
      </p:sp>
      <p:sp>
        <p:nvSpPr>
          <p:cNvPr id="624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6FEE6BD-2FBB-4B4B-A244-390AFBC88700}" type="slidenum">
              <a:rPr lang="it-IT" altLang="it-IT" smtClean="0"/>
              <a:pPr/>
              <a:t>28</a:t>
            </a:fld>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smtClean="0"/>
              <a:t>È un sistema politico-economico-sociale che a lungo ha regolato la dinamica pubblico/privato con la finalità di ridurre le diseguaglianze sociali</a:t>
            </a:r>
          </a:p>
          <a:p>
            <a:pPr eaLnBrk="1" hangingPunct="1"/>
            <a:r>
              <a:rPr lang="it-IT" altLang="it-IT" smtClean="0"/>
              <a:t>Le origini risalgono alla seconda metà del XIX secolo con l'industrializzazione e l'ascesa della classe proletaria</a:t>
            </a:r>
          </a:p>
          <a:p>
            <a:pPr eaLnBrk="1" hangingPunct="1"/>
            <a:r>
              <a:rPr lang="it-IT" altLang="it-IT" smtClean="0"/>
              <a:t>Venne utilizzato come strumento di pace sociale e tentativo dello stato di favorire l'elevazione della classe proletaria a livello di ceto medio</a:t>
            </a:r>
          </a:p>
          <a:p>
            <a:endParaRPr lang="it-IT" altLang="it-IT" smtClean="0"/>
          </a:p>
        </p:txBody>
      </p:sp>
      <p:sp>
        <p:nvSpPr>
          <p:cNvPr id="163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DDA7352-97B2-4887-AE06-2E41E76E7665}" type="slidenum">
              <a:rPr lang="it-IT" altLang="it-IT" smtClean="0"/>
              <a:pPr/>
              <a:t>6</a:t>
            </a:fld>
            <a:endParaRPr lang="it-IT" alt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it-IT" smtClean="0"/>
              <a:t>I punti di contatto tra i diversi modelli sono numerosi ed anche le differenze non sono necessariamente tra loro incompatibili, bensì sono la rappresentazione di esigenze opposte che da sempre e tanto più oggi provano a convivere nella medesima struttura</a:t>
            </a:r>
          </a:p>
          <a:p>
            <a:pPr eaLnBrk="1" hangingPunct="1"/>
            <a:r>
              <a:rPr lang="it-IT" altLang="it-IT" smtClean="0"/>
              <a:t>Si potrebbe ipotizzare che il modello della biblioteca pubblica del futuro sia in un certo senso la somma di quelli analizzati</a:t>
            </a:r>
          </a:p>
          <a:p>
            <a:pPr eaLnBrk="1" hangingPunct="1"/>
            <a:r>
              <a:rPr lang="it-IT" altLang="it-IT" smtClean="0"/>
              <a:t>È questa che chiamiamo </a:t>
            </a:r>
            <a:r>
              <a:rPr lang="it-IT" altLang="it-IT" i="1" smtClean="0"/>
              <a:t>multipurpose library</a:t>
            </a:r>
          </a:p>
          <a:p>
            <a:endParaRPr lang="it-IT" altLang="it-IT" smtClean="0"/>
          </a:p>
        </p:txBody>
      </p:sp>
      <p:sp>
        <p:nvSpPr>
          <p:cNvPr id="675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A690433-D411-4D4A-9EC9-A7B7F820B5ED}" type="slidenum">
              <a:rPr lang="it-IT" altLang="it-IT" smtClean="0"/>
              <a:pPr/>
              <a:t>30</a:t>
            </a:fld>
            <a:endParaRPr lang="it-IT" alt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it-IT" smtClean="0"/>
              <a:t>conciliare piccole e grandi dimensioni, giocando su variabili quali assortimento bibliografico e di servizi, spazi, libertà e autonomia, cooperazione</a:t>
            </a:r>
          </a:p>
          <a:p>
            <a:pPr eaLnBrk="1" hangingPunct="1"/>
            <a:r>
              <a:rPr lang="it-IT" altLang="it-IT" smtClean="0"/>
              <a:t>realizzare servizi personalizzati, ma al contempo standardizzati, per garantire maggiore qualità</a:t>
            </a:r>
          </a:p>
          <a:p>
            <a:pPr eaLnBrk="1" hangingPunct="1"/>
            <a:r>
              <a:rPr lang="it-IT" altLang="it-IT" smtClean="0"/>
              <a:t>potenziare le funzioni di svago e, al contempo, rafforzare quelle di studio e di ricerca</a:t>
            </a:r>
          </a:p>
          <a:p>
            <a:pPr eaLnBrk="1" hangingPunct="1"/>
            <a:r>
              <a:rPr lang="it-IT" altLang="it-IT" smtClean="0"/>
              <a:t>lavorare sulle componenti funzionali, ma anche su quelle esperienziali e metaforiche dell’uso della biblioteca</a:t>
            </a:r>
          </a:p>
          <a:p>
            <a:pPr eaLnBrk="1" hangingPunct="1"/>
            <a:r>
              <a:rPr lang="it-IT" altLang="it-IT" smtClean="0"/>
              <a:t>rilanciare la biblioteca come luogo pubblico della città, come spazio integrato nelle abitudini dei cittadini e dei city users</a:t>
            </a:r>
          </a:p>
          <a:p>
            <a:endParaRPr lang="it-IT" altLang="it-IT" smtClean="0"/>
          </a:p>
        </p:txBody>
      </p:sp>
      <p:sp>
        <p:nvSpPr>
          <p:cNvPr id="696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76DDAEBB-C87E-4DF6-99A6-D9DCD8569058}" type="slidenum">
              <a:rPr lang="it-IT" altLang="it-IT" smtClean="0"/>
              <a:pPr/>
              <a:t>31</a:t>
            </a:fld>
            <a:endParaRPr lang="it-IT" alt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it-IT" smtClean="0"/>
              <a:t>Alcune tipologie bibliotecarie sono nate da esigenze che erano strettamente collegate a una società in cui il livello di scolarizzazione era basso, il benessere non era diffuso e i contenuti informativi non erano facilmente accessibili </a:t>
            </a:r>
          </a:p>
          <a:p>
            <a:pPr eaLnBrk="1" hangingPunct="1"/>
            <a:r>
              <a:rPr lang="it-IT" altLang="it-IT" smtClean="0"/>
              <a:t>Da più parti si sottolinea il manifestarsi di un fenomeno di convergenza nell’uso delle biblioteche e quindi di una tendenza alla riduzione delle differenze tipologiche, al punto tale che, in alcuni casi, la riproposizione acritica di uno schema tipologico prefissato finisce per configurarsi come una forma di miope ed immotivato irrigidimento da parte delle biblioteche </a:t>
            </a:r>
          </a:p>
        </p:txBody>
      </p:sp>
      <p:sp>
        <p:nvSpPr>
          <p:cNvPr id="7168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FEEEF70-BFBA-4FAC-AEEB-1A14EC73B9C5}" type="slidenum">
              <a:rPr lang="it-IT" altLang="it-IT" smtClean="0"/>
              <a:pPr/>
              <a:t>32</a:t>
            </a:fld>
            <a:endParaRPr lang="it-IT" alt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it-IT" smtClean="0"/>
              <a:t>“Infrastrutture della democrazia”: </a:t>
            </a:r>
          </a:p>
          <a:p>
            <a:pPr lvl="1" eaLnBrk="1" hangingPunct="1"/>
            <a:r>
              <a:rPr lang="it-IT" altLang="it-IT" smtClean="0"/>
              <a:t>permettono ai cittadini non solo di essere informati, ma anche di esercitare il loro spirito critico</a:t>
            </a:r>
          </a:p>
          <a:p>
            <a:pPr eaLnBrk="1" hangingPunct="1"/>
            <a:r>
              <a:rPr lang="it-IT" altLang="it-IT" smtClean="0"/>
              <a:t>Sono nel mercato della conoscenza</a:t>
            </a:r>
          </a:p>
          <a:p>
            <a:pPr eaLnBrk="1" hangingPunct="1"/>
            <a:r>
              <a:rPr lang="it-IT" altLang="it-IT" smtClean="0"/>
              <a:t>Strumento per creare uguaglianza</a:t>
            </a:r>
          </a:p>
          <a:p>
            <a:pPr lvl="1" eaLnBrk="1" hangingPunct="1"/>
            <a:r>
              <a:rPr lang="it-IT" altLang="it-IT" smtClean="0"/>
              <a:t>colmare i gap delle situazioni di partenza dei cittadini  (baluardo contro le nuove disuguaglianze)</a:t>
            </a:r>
          </a:p>
          <a:p>
            <a:pPr eaLnBrk="1" hangingPunct="1"/>
            <a:r>
              <a:rPr lang="it-IT" altLang="it-IT" smtClean="0"/>
              <a:t>Spazio pubblico puro</a:t>
            </a:r>
          </a:p>
          <a:p>
            <a:pPr lvl="1" eaLnBrk="1" hangingPunct="1"/>
            <a:r>
              <a:rPr lang="it-IT" altLang="it-IT" smtClean="0"/>
              <a:t>“piazze del sapere” come dice la Agnoli, dunque luoghi terzi, non commerciali, inclusivi, di confronto</a:t>
            </a:r>
          </a:p>
          <a:p>
            <a:pPr eaLnBrk="1" hangingPunct="1"/>
            <a:r>
              <a:rPr lang="it-IT" altLang="it-IT" smtClean="0"/>
              <a:t>Reference svolto da personale specializzato</a:t>
            </a:r>
          </a:p>
          <a:p>
            <a:pPr lvl="1" eaLnBrk="1" hangingPunct="1"/>
            <a:r>
              <a:rPr lang="it-IT" altLang="it-IT" smtClean="0"/>
              <a:t>fronteggiare l’overload informativo</a:t>
            </a:r>
          </a:p>
          <a:p>
            <a:endParaRPr lang="it-IT" altLang="it-IT" smtClean="0"/>
          </a:p>
        </p:txBody>
      </p:sp>
      <p:sp>
        <p:nvSpPr>
          <p:cNvPr id="747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81DB76D2-AAFE-4205-B096-806928F9B6F5}" type="slidenum">
              <a:rPr lang="it-IT" altLang="it-IT" smtClean="0"/>
              <a:pPr/>
              <a:t>34</a:t>
            </a:fld>
            <a:endParaRPr lang="it-IT" alt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it-IT" smtClean="0"/>
              <a:t>Espressione di un paradigma conoscitivo che punta contestualmente all’ampiezza e alla profondità</a:t>
            </a:r>
          </a:p>
          <a:p>
            <a:pPr eaLnBrk="1" hangingPunct="1"/>
            <a:r>
              <a:rPr lang="it-IT" altLang="it-IT" smtClean="0"/>
              <a:t>Patrimonio documentario posseduto in esclusiva</a:t>
            </a:r>
          </a:p>
          <a:p>
            <a:pPr lvl="1" eaLnBrk="1" hangingPunct="1"/>
            <a:r>
              <a:rPr lang="it-IT" altLang="it-IT" smtClean="0"/>
              <a:t>raccolte che nessun’altra istituzione possiede né sono fruibili online</a:t>
            </a:r>
          </a:p>
          <a:p>
            <a:pPr lvl="1" eaLnBrk="1" hangingPunct="1"/>
            <a:r>
              <a:rPr lang="it-IT" altLang="it-IT" smtClean="0"/>
              <a:t>la produzione editoriale coperta da copyright è esclusa da una fruizione libera in rete ed è solo in parte resa disponibile dall'offerta editoriale delle librerie (fisiche e virtuali)</a:t>
            </a:r>
          </a:p>
          <a:p>
            <a:pPr eaLnBrk="1" hangingPunct="1"/>
            <a:r>
              <a:rPr lang="it-IT" altLang="it-IT" smtClean="0"/>
              <a:t>Supporto del tempo libero e dello svago dei cittadini</a:t>
            </a:r>
          </a:p>
          <a:p>
            <a:pPr lvl="1" eaLnBrk="1" hangingPunct="1"/>
            <a:r>
              <a:rPr lang="it-IT" altLang="it-IT" smtClean="0"/>
              <a:t>elemento di quel benessere collettivo e individuale che ha acquisito negli ultimi anni un'attenzione crescente</a:t>
            </a:r>
          </a:p>
          <a:p>
            <a:endParaRPr lang="it-IT" altLang="it-IT" smtClean="0"/>
          </a:p>
        </p:txBody>
      </p:sp>
      <p:sp>
        <p:nvSpPr>
          <p:cNvPr id="768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0A64F8BF-9E67-4137-AB64-A8B7B962EF25}" type="slidenum">
              <a:rPr lang="it-IT" altLang="it-IT" smtClean="0"/>
              <a:pPr/>
              <a:t>35</a:t>
            </a:fld>
            <a:endParaRPr lang="it-IT" alt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it-IT" smtClean="0"/>
              <a:t>Crisi dello stato sociale</a:t>
            </a:r>
          </a:p>
          <a:p>
            <a:pPr lvl="1" eaLnBrk="1" hangingPunct="1"/>
            <a:r>
              <a:rPr lang="it-IT" altLang="it-IT" smtClean="0"/>
              <a:t>di fronte a risorse scarse, preferenza dei governi nazionali e locali per i beni sociali puri</a:t>
            </a:r>
          </a:p>
          <a:p>
            <a:pPr lvl="1" eaLnBrk="1" hangingPunct="1"/>
            <a:r>
              <a:rPr lang="it-IT" altLang="it-IT" smtClean="0"/>
              <a:t>i beni meritori trovano posto nelle politiche nazionali nei periodi di crescita e prosperità economica ovvero quando rispondono a obiettivi specifici di carattere politico e sociale</a:t>
            </a:r>
          </a:p>
          <a:p>
            <a:pPr eaLnBrk="1" hangingPunct="1"/>
            <a:r>
              <a:rPr lang="it-IT" altLang="it-IT" smtClean="0"/>
              <a:t>Erosione del ceto medio e processi di polarizzazione sociale</a:t>
            </a:r>
          </a:p>
          <a:p>
            <a:pPr lvl="1" eaLnBrk="1" hangingPunct="1"/>
            <a:r>
              <a:rPr lang="it-IT" altLang="it-IT" smtClean="0"/>
              <a:t>principale pubblico al quale le biblioteche pubbliche si sono tradizionalmente rivolte</a:t>
            </a:r>
          </a:p>
          <a:p>
            <a:pPr lvl="1" eaLnBrk="1" hangingPunct="1"/>
            <a:r>
              <a:rPr lang="it-IT" altLang="it-IT" smtClean="0"/>
              <a:t>le classi elevate preferiscono acquistare e la base sociale che ha sostituito il ceto medio sempre più si rivolge a servizi e prodotti low cost</a:t>
            </a:r>
          </a:p>
          <a:p>
            <a:pPr eaLnBrk="1" hangingPunct="1"/>
            <a:r>
              <a:rPr lang="it-IT" altLang="it-IT" smtClean="0"/>
              <a:t>Ruolo di camera di compensazione verso svantaggiati e nuovi esclusi</a:t>
            </a:r>
          </a:p>
          <a:p>
            <a:pPr lvl="1" eaLnBrk="1" hangingPunct="1"/>
            <a:r>
              <a:rPr lang="it-IT" altLang="it-IT" smtClean="0"/>
              <a:t>non riesce facilmente ad accreditarsi politicamente </a:t>
            </a:r>
          </a:p>
          <a:p>
            <a:pPr lvl="1" eaLnBrk="1" hangingPunct="1"/>
            <a:r>
              <a:rPr lang="it-IT" altLang="it-IT" smtClean="0"/>
              <a:t>la società sempre di più affida al mercato e ai suoi rischi il ruolo primario nel determinare il successo o il fallimento delle persone, la loro ricchezza o la loro povertà, senza garantire alcun tipo di copertura rispetto a questo rischio</a:t>
            </a:r>
          </a:p>
          <a:p>
            <a:endParaRPr lang="it-IT" altLang="it-IT" smtClean="0"/>
          </a:p>
        </p:txBody>
      </p:sp>
      <p:sp>
        <p:nvSpPr>
          <p:cNvPr id="788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BDA18D8-F987-493E-B622-BA0A085DCC48}" type="slidenum">
              <a:rPr lang="it-IT" altLang="it-IT" smtClean="0"/>
              <a:pPr/>
              <a:t>36</a:t>
            </a:fld>
            <a:endParaRPr lang="it-IT" alt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egnaposto note 2"/>
          <p:cNvSpPr>
            <a:spLocks noGrp="1"/>
          </p:cNvSpPr>
          <p:nvPr>
            <p:ph type="body" idx="1"/>
          </p:nvPr>
        </p:nvSpPr>
        <p:spPr/>
        <p:txBody>
          <a:bodyPr>
            <a:normAutofit fontScale="85000" lnSpcReduction="10000"/>
          </a:bodyPr>
          <a:lstStyle/>
          <a:p>
            <a:pPr eaLnBrk="1" hangingPunct="1">
              <a:defRPr/>
            </a:pPr>
            <a:r>
              <a:rPr lang="it-IT" dirty="0" smtClean="0"/>
              <a:t>“Infrastruttura della democrazia”: </a:t>
            </a:r>
          </a:p>
          <a:p>
            <a:pPr lvl="1" eaLnBrk="1" hangingPunct="1">
              <a:defRPr/>
            </a:pPr>
            <a:r>
              <a:rPr lang="it-IT" dirty="0" smtClean="0"/>
              <a:t>la stessa democrazia nelle forme in cui la conosciamo sta attraversando una profonda crisi:</a:t>
            </a:r>
          </a:p>
          <a:p>
            <a:pPr lvl="2" eaLnBrk="1" hangingPunct="1">
              <a:defRPr/>
            </a:pPr>
            <a:r>
              <a:rPr lang="it-IT" dirty="0" smtClean="0"/>
              <a:t>perdita di centralità dei parlamenti</a:t>
            </a:r>
          </a:p>
          <a:p>
            <a:pPr lvl="2" eaLnBrk="1" hangingPunct="1">
              <a:defRPr/>
            </a:pPr>
            <a:r>
              <a:rPr lang="it-IT" dirty="0" smtClean="0"/>
              <a:t>distanza e crescente disinteresse dei cittadini nei confronti della politica</a:t>
            </a:r>
          </a:p>
          <a:p>
            <a:pPr lvl="2" eaLnBrk="1" hangingPunct="1">
              <a:defRPr/>
            </a:pPr>
            <a:r>
              <a:rPr lang="it-IT" dirty="0" smtClean="0"/>
              <a:t>lo strapotere di partiti sempre più sganciati dalle loro basi</a:t>
            </a:r>
          </a:p>
          <a:p>
            <a:pPr lvl="2" eaLnBrk="1" hangingPunct="1">
              <a:defRPr/>
            </a:pPr>
            <a:r>
              <a:rPr lang="it-IT" dirty="0" smtClean="0"/>
              <a:t>il trasferimento del dibattito politico nelle arene mediatiche</a:t>
            </a:r>
          </a:p>
          <a:p>
            <a:pPr lvl="2" eaLnBrk="1" hangingPunct="1">
              <a:defRPr/>
            </a:pPr>
            <a:r>
              <a:rPr lang="it-IT" dirty="0" smtClean="0"/>
              <a:t>l’assenza di politiche di medio e lungo termine a vantaggio di obiettivi con ricadute elettorali</a:t>
            </a:r>
          </a:p>
          <a:p>
            <a:pPr eaLnBrk="1" hangingPunct="1">
              <a:defRPr/>
            </a:pPr>
            <a:r>
              <a:rPr lang="it-IT" dirty="0" smtClean="0"/>
              <a:t>Il prevalere di un’ottica economicistica</a:t>
            </a:r>
          </a:p>
          <a:p>
            <a:pPr lvl="1" eaLnBrk="1" hangingPunct="1">
              <a:defRPr/>
            </a:pPr>
            <a:r>
              <a:rPr lang="it-IT" dirty="0" smtClean="0"/>
              <a:t>la gestione manageriale e le valutazioni di impatto economico – pur necessarie - non rappresentano una garanzia di riconoscimento politico e sociale</a:t>
            </a:r>
          </a:p>
          <a:p>
            <a:pPr lvl="1" eaLnBrk="1" hangingPunct="1">
              <a:defRPr/>
            </a:pPr>
            <a:r>
              <a:rPr lang="it-IT" dirty="0" smtClean="0"/>
              <a:t>la penetrazione sociale e il radicamento territoriale sono un importante strumento di contrattazione politica, ma nemmeno alte percentuali di utilizzo e di sostegno popolare sembrano salvare le biblioteche pubbliche dai tagli</a:t>
            </a:r>
          </a:p>
          <a:p>
            <a:pPr lvl="1" eaLnBrk="1" hangingPunct="1">
              <a:defRPr/>
            </a:pPr>
            <a:r>
              <a:rPr lang="it-IT" dirty="0" smtClean="0"/>
              <a:t>è un problema di orizzonte di valori e di visione strategica</a:t>
            </a:r>
          </a:p>
          <a:p>
            <a:pPr eaLnBrk="1" hangingPunct="1">
              <a:defRPr/>
            </a:pPr>
            <a:r>
              <a:rPr lang="it-IT" dirty="0" smtClean="0"/>
              <a:t>Internet e la convergenza al digitale</a:t>
            </a:r>
          </a:p>
          <a:p>
            <a:pPr lvl="1" eaLnBrk="1" hangingPunct="1">
              <a:defRPr/>
            </a:pPr>
            <a:r>
              <a:rPr lang="it-IT" dirty="0" smtClean="0"/>
              <a:t>si rafforza l’opinione comune che Internet renda le biblioteche sorpassate</a:t>
            </a:r>
          </a:p>
          <a:p>
            <a:pPr lvl="1" eaLnBrk="1" hangingPunct="1">
              <a:defRPr/>
            </a:pPr>
            <a:r>
              <a:rPr lang="it-IT" dirty="0" smtClean="0"/>
              <a:t>nuovi paradigmi conoscitivi basati sull’orizzontalità, piuttosto che sull’approfondimento</a:t>
            </a:r>
          </a:p>
          <a:p>
            <a:pPr lvl="1" eaLnBrk="1" hangingPunct="1">
              <a:defRPr/>
            </a:pPr>
            <a:r>
              <a:rPr lang="it-IT" dirty="0" smtClean="0"/>
              <a:t>fenomeni di disintermediazione e progetti di digitalizzazione di massa</a:t>
            </a:r>
          </a:p>
          <a:p>
            <a:pPr lvl="2" eaLnBrk="1" hangingPunct="1">
              <a:defRPr/>
            </a:pPr>
            <a:r>
              <a:rPr lang="it-IT" dirty="0" smtClean="0"/>
              <a:t>non è mantenendo in piedi vincoli temporanei e artificiali che ci si può garantire il futuro</a:t>
            </a:r>
          </a:p>
          <a:p>
            <a:pPr lvl="1" eaLnBrk="1" hangingPunct="1">
              <a:defRPr/>
            </a:pPr>
            <a:r>
              <a:rPr lang="it-IT" dirty="0" err="1" smtClean="0"/>
              <a:t>amatorializzazione</a:t>
            </a:r>
            <a:r>
              <a:rPr lang="it-IT" dirty="0" smtClean="0"/>
              <a:t> e “sapienza delle masse”</a:t>
            </a:r>
          </a:p>
          <a:p>
            <a:pPr lvl="2" eaLnBrk="1" hangingPunct="1">
              <a:defRPr/>
            </a:pPr>
            <a:r>
              <a:rPr lang="it-IT" dirty="0" smtClean="0"/>
              <a:t>il concetto di autorevolezza e il ruolo di mediazione delle istituzioni si trasformano rispettivamente in quelli di reputazione e di facilitatori e partner</a:t>
            </a:r>
          </a:p>
          <a:p>
            <a:pPr>
              <a:defRPr/>
            </a:pPr>
            <a:endParaRPr lang="it-IT" dirty="0"/>
          </a:p>
        </p:txBody>
      </p:sp>
      <p:sp>
        <p:nvSpPr>
          <p:cNvPr id="809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FE97BB34-E45E-4086-A169-4F6FD95FE199}" type="slidenum">
              <a:rPr lang="it-IT" altLang="it-IT" smtClean="0"/>
              <a:pPr/>
              <a:t>37</a:t>
            </a:fld>
            <a:endParaRPr lang="it-IT"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0000"/>
              </a:lnSpc>
            </a:pPr>
            <a:r>
              <a:rPr lang="it-IT" altLang="it-IT" smtClean="0"/>
              <a:t>Ha acquisito credito la categoria dei </a:t>
            </a:r>
            <a:r>
              <a:rPr lang="it-IT" altLang="it-IT" b="1" smtClean="0"/>
              <a:t>beni comuni</a:t>
            </a:r>
            <a:r>
              <a:rPr lang="it-IT" altLang="it-IT" smtClean="0"/>
              <a:t>:</a:t>
            </a:r>
          </a:p>
          <a:p>
            <a:pPr lvl="1" eaLnBrk="1" hangingPunct="1">
              <a:lnSpc>
                <a:spcPct val="120000"/>
              </a:lnSpc>
            </a:pPr>
            <a:r>
              <a:rPr lang="it-IT" altLang="it-IT" smtClean="0"/>
              <a:t>risorse collettive scarse e rivali che anziché essere cedute alle istituzioni pubbliche o al mercato sono autogestite attraverso accordi che i gruppi si danno e aggiornano nel corso del tempo</a:t>
            </a:r>
          </a:p>
          <a:p>
            <a:endParaRPr lang="it-IT" altLang="it-IT" smtClean="0"/>
          </a:p>
        </p:txBody>
      </p:sp>
      <p:sp>
        <p:nvSpPr>
          <p:cNvPr id="194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4E23A2AE-CDE6-445C-9458-6C2EBB05E0DE}" type="slidenum">
              <a:rPr lang="it-IT" altLang="it-IT" smtClean="0"/>
              <a:pPr/>
              <a:t>8</a:t>
            </a:fld>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it-IT" smtClean="0"/>
              <a:t>Nel mondo angloamericano</a:t>
            </a:r>
          </a:p>
          <a:p>
            <a:pPr lvl="1" eaLnBrk="1" hangingPunct="1"/>
            <a:r>
              <a:rPr lang="it-IT" altLang="it-IT" smtClean="0"/>
              <a:t>seconda metà dell’800</a:t>
            </a:r>
          </a:p>
          <a:p>
            <a:pPr lvl="1" eaLnBrk="1" hangingPunct="1"/>
            <a:r>
              <a:rPr lang="it-IT" altLang="it-IT" smtClean="0"/>
              <a:t>la sua destinazione è popolare ed è perfettamente in linea con l’idea di welfare che si andava sviluppando</a:t>
            </a:r>
          </a:p>
          <a:p>
            <a:pPr lvl="1" eaLnBrk="1" hangingPunct="1"/>
            <a:r>
              <a:rPr lang="it-IT" altLang="it-IT" smtClean="0"/>
              <a:t>un intervento rivolto prevalentemente alla </a:t>
            </a:r>
            <a:r>
              <a:rPr lang="it-IT" altLang="it-IT" i="1" smtClean="0"/>
              <a:t>working class </a:t>
            </a:r>
            <a:r>
              <a:rPr lang="it-IT" altLang="it-IT" smtClean="0"/>
              <a:t>a fini di pacificazione e di garanzia di stabilità sociale</a:t>
            </a:r>
          </a:p>
          <a:p>
            <a:pPr lvl="1" eaLnBrk="1" hangingPunct="1"/>
            <a:r>
              <a:rPr lang="it-IT" altLang="it-IT" smtClean="0"/>
              <a:t>originale categoria di bene pubblico</a:t>
            </a:r>
          </a:p>
          <a:p>
            <a:pPr lvl="2" eaLnBrk="1" hangingPunct="1"/>
            <a:r>
              <a:rPr lang="it-IT" altLang="it-IT" smtClean="0"/>
              <a:t>sostanzialmente meritorio a livello statale</a:t>
            </a:r>
          </a:p>
          <a:p>
            <a:pPr lvl="2" eaLnBrk="1" hangingPunct="1"/>
            <a:r>
              <a:rPr lang="it-IT" altLang="it-IT" smtClean="0"/>
              <a:t>trattato a livello locale come un bene comune in quanto sottoposto alla scelta (sebbene non gestito direttamente) dalla comunità cui era destinato</a:t>
            </a:r>
          </a:p>
          <a:p>
            <a:endParaRPr lang="it-IT" altLang="it-IT" smtClean="0"/>
          </a:p>
        </p:txBody>
      </p:sp>
      <p:sp>
        <p:nvSpPr>
          <p:cNvPr id="215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79EE59DA-3037-4F2E-9FE8-323F0E0C5B8B}" type="slidenum">
              <a:rPr lang="it-IT" altLang="it-IT" smtClean="0"/>
              <a:pPr/>
              <a:t>9</a:t>
            </a:fld>
            <a:endParaRPr lang="it-IT"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it-IT" smtClean="0"/>
              <a:t>In Francia:</a:t>
            </a:r>
          </a:p>
          <a:p>
            <a:pPr lvl="1" eaLnBrk="1" hangingPunct="1"/>
            <a:r>
              <a:rPr lang="it-IT" altLang="it-IT" smtClean="0"/>
              <a:t>nazionalizzazione del patrimonio bibliotecario dopo la Rivoluzione</a:t>
            </a:r>
          </a:p>
          <a:p>
            <a:pPr lvl="1" eaLnBrk="1" hangingPunct="1"/>
            <a:r>
              <a:rPr lang="it-IT" altLang="it-IT" smtClean="0"/>
              <a:t>idea che il patrimonio culturale appartiene a tutti i cittadini e le sue esternalità positive e la sua fruizione devono essere rese disponibili a tutti</a:t>
            </a:r>
          </a:p>
          <a:p>
            <a:pPr lvl="1" eaLnBrk="1" hangingPunct="1"/>
            <a:r>
              <a:rPr lang="it-IT" altLang="it-IT" smtClean="0"/>
              <a:t>la declinazione francese si avvicina di più al concetto di “bene pubblico puro”, in quanto patrimonio culturale la cui fruizione è considerata sostanzialmente non rivale e non escludibile</a:t>
            </a:r>
          </a:p>
          <a:p>
            <a:pPr lvl="1" eaLnBrk="1" hangingPunct="1"/>
            <a:r>
              <a:rPr lang="it-IT" altLang="it-IT" smtClean="0"/>
              <a:t>questo tipo di bene entrerà a far parte dell’offerta dello stato sociale</a:t>
            </a:r>
          </a:p>
          <a:p>
            <a:endParaRPr lang="it-IT" altLang="it-IT" smtClean="0"/>
          </a:p>
        </p:txBody>
      </p:sp>
      <p:sp>
        <p:nvSpPr>
          <p:cNvPr id="235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9603F8E-B76A-4E57-9483-24C80F4F41CE}" type="slidenum">
              <a:rPr lang="it-IT" altLang="it-IT" smtClean="0"/>
              <a:pPr/>
              <a:t>10</a:t>
            </a:fld>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it-IT" sz="2400" smtClean="0"/>
              <a:t>Conseguenze sociali</a:t>
            </a:r>
          </a:p>
          <a:p>
            <a:pPr lvl="1" eaLnBrk="1" hangingPunct="1"/>
            <a:r>
              <a:rPr lang="it-IT" altLang="it-IT" sz="2000" smtClean="0"/>
              <a:t>erosione del ceto medio </a:t>
            </a:r>
          </a:p>
          <a:p>
            <a:pPr lvl="1" eaLnBrk="1" hangingPunct="1"/>
            <a:r>
              <a:rPr lang="it-IT" altLang="it-IT" sz="2000" smtClean="0"/>
              <a:t>concentrazione di potere e ricchezza in un numero sempre più limitato di persone</a:t>
            </a:r>
          </a:p>
          <a:p>
            <a:pPr lvl="1" eaLnBrk="1" hangingPunct="1"/>
            <a:r>
              <a:rPr lang="it-IT" altLang="it-IT" sz="2000" smtClean="0"/>
              <a:t>nascita di un nuovo proletariato che ha accesso a una grande varietà di servizi non in virtù del welfare e del surplus economico garantito dal lavoro, bensì grazie all’avvento della società </a:t>
            </a:r>
            <a:r>
              <a:rPr lang="it-IT" altLang="it-IT" sz="2000" i="1" smtClean="0"/>
              <a:t>low cost</a:t>
            </a:r>
          </a:p>
          <a:p>
            <a:pPr lvl="1" eaLnBrk="1" hangingPunct="1"/>
            <a:r>
              <a:rPr lang="it-IT" altLang="it-IT" sz="2000" smtClean="0"/>
              <a:t>alla base della piramide sociale c’è un gruppo ancora più ampio di “nuovi poveri ed esclusi”</a:t>
            </a:r>
          </a:p>
          <a:p>
            <a:endParaRPr lang="it-IT" altLang="it-IT" smtClean="0"/>
          </a:p>
        </p:txBody>
      </p:sp>
      <p:sp>
        <p:nvSpPr>
          <p:cNvPr id="266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D74B40C-99DA-4034-A922-0A2CF4F8A884}" type="slidenum">
              <a:rPr lang="it-IT" altLang="it-IT" smtClean="0"/>
              <a:pPr/>
              <a:t>12</a:t>
            </a:fld>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r>
              <a:rPr lang="it-IT" altLang="it-IT" sz="2000" smtClean="0"/>
              <a:t>secondo alcuni, la presenza dello stato come proprietario e gestore di servizi per i cittadini, oltre che essere causa di inefficienza, costituirebbe un ostacolo al pieno dispiegarsi delle potenzialità del mercato nel sostenere benessere, progresso e innovazione</a:t>
            </a:r>
          </a:p>
          <a:p>
            <a:pPr lvl="1" eaLnBrk="1" hangingPunct="1"/>
            <a:endParaRPr lang="it-IT" altLang="it-IT" sz="2000" smtClean="0"/>
          </a:p>
          <a:p>
            <a:pPr lvl="1" eaLnBrk="1" hangingPunct="1"/>
            <a:r>
              <a:rPr lang="it-IT" altLang="it-IT" sz="2000" smtClean="0"/>
              <a:t>secondo altri, esistono esperienze che smentiscono questa interpretazione anche nel panorama occidentale, es. quella finlandese: </a:t>
            </a:r>
          </a:p>
          <a:p>
            <a:pPr lvl="2" eaLnBrk="1" hangingPunct="1"/>
            <a:r>
              <a:rPr lang="it-IT" altLang="it-IT" sz="1800" smtClean="0"/>
              <a:t>ruolo dello stato attraverso il welfare</a:t>
            </a:r>
          </a:p>
          <a:p>
            <a:pPr lvl="2" eaLnBrk="1" hangingPunct="1"/>
            <a:r>
              <a:rPr lang="it-IT" altLang="it-IT" sz="1800" smtClean="0"/>
              <a:t>ruolo del mercato dell'innovazione tecnologica</a:t>
            </a:r>
          </a:p>
          <a:p>
            <a:pPr lvl="2" eaLnBrk="1" hangingPunct="1"/>
            <a:r>
              <a:rPr lang="it-IT" altLang="it-IT" sz="1800" smtClean="0"/>
              <a:t>benessere collettivo visto come bene comune</a:t>
            </a:r>
            <a:endParaRPr lang="it-IT" altLang="it-IT" smtClean="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4E9143F-C9BF-4E30-8B87-B03B1488730A}" type="slidenum">
              <a:rPr lang="it-IT" altLang="it-IT" smtClean="0"/>
              <a:pPr/>
              <a:t>13</a:t>
            </a:fld>
            <a:endParaRPr lang="it-IT"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egnaposto note 2"/>
          <p:cNvSpPr>
            <a:spLocks noGrp="1"/>
          </p:cNvSpPr>
          <p:nvPr>
            <p:ph type="body" idx="1"/>
          </p:nvPr>
        </p:nvSpPr>
        <p:spPr/>
        <p:txBody>
          <a:bodyPr/>
          <a:lstStyle/>
          <a:p>
            <a:pPr marL="274320" indent="-274320" eaLnBrk="1" fontAlgn="auto" hangingPunct="1">
              <a:spcAft>
                <a:spcPts val="0"/>
              </a:spcAft>
              <a:buFont typeface="Wingdings 2"/>
              <a:buChar char=""/>
              <a:defRPr/>
            </a:pPr>
            <a:r>
              <a:rPr lang="it-IT" dirty="0" smtClean="0"/>
              <a:t>Lo sfruttamento economico e l’appropriazione privatistica del bene “conoscenza” sono caratteristici dell’economia mondiale contemporanea</a:t>
            </a:r>
          </a:p>
          <a:p>
            <a:pPr marL="274320" indent="-274320" eaLnBrk="1" fontAlgn="auto" hangingPunct="1">
              <a:spcAft>
                <a:spcPts val="0"/>
              </a:spcAft>
              <a:buFont typeface="Wingdings 2"/>
              <a:buChar char=""/>
              <a:defRPr/>
            </a:pPr>
            <a:r>
              <a:rPr lang="it-IT" dirty="0" smtClean="0"/>
              <a:t>La conoscenza però è un bene non scarso, non rivale e non escludibile e l’espansione della rete lo ha esplicitato e reso tale anche in pratica</a:t>
            </a:r>
          </a:p>
          <a:p>
            <a:pPr marL="274320" indent="-274320" eaLnBrk="1" fontAlgn="auto" hangingPunct="1">
              <a:spcAft>
                <a:spcPts val="0"/>
              </a:spcAft>
              <a:buFont typeface="Wingdings 2"/>
              <a:buChar char=""/>
              <a:defRPr/>
            </a:pPr>
            <a:r>
              <a:rPr lang="it-IT" dirty="0" smtClean="0"/>
              <a:t>Scontro tra:</a:t>
            </a:r>
          </a:p>
          <a:p>
            <a:pPr marL="548958" lvl="1" indent="-274320" eaLnBrk="1" fontAlgn="auto" hangingPunct="1">
              <a:spcAft>
                <a:spcPts val="0"/>
              </a:spcAft>
              <a:buFont typeface="Wingdings 2"/>
              <a:buChar char=""/>
              <a:defRPr/>
            </a:pPr>
            <a:r>
              <a:rPr lang="it-IT" dirty="0" smtClean="0"/>
              <a:t>coloro che promuovono forme restrittive per l’accesso ai contenuti della produzione intellettuale</a:t>
            </a:r>
          </a:p>
          <a:p>
            <a:pPr marL="274320" indent="-274320" eaLnBrk="1" fontAlgn="auto" hangingPunct="1">
              <a:spcAft>
                <a:spcPts val="0"/>
              </a:spcAft>
              <a:buFont typeface="Wingdings 2" pitchFamily="18" charset="2"/>
              <a:buNone/>
              <a:defRPr/>
            </a:pPr>
            <a:r>
              <a:rPr lang="it-IT" dirty="0" smtClean="0"/>
              <a:t>					e</a:t>
            </a:r>
          </a:p>
          <a:p>
            <a:pPr marL="548958" lvl="1" indent="-274320" eaLnBrk="1" fontAlgn="auto" hangingPunct="1">
              <a:spcAft>
                <a:spcPts val="0"/>
              </a:spcAft>
              <a:buFont typeface="Wingdings 2"/>
              <a:buChar char=""/>
              <a:defRPr/>
            </a:pPr>
            <a:r>
              <a:rPr lang="it-IT" dirty="0" smtClean="0"/>
              <a:t>coloro che immettono in rete contenuti disponibili liberamente e gratuitamente</a:t>
            </a:r>
          </a:p>
          <a:p>
            <a:pPr>
              <a:defRPr/>
            </a:pPr>
            <a:endParaRPr lang="it-IT" dirty="0"/>
          </a:p>
        </p:txBody>
      </p:sp>
      <p:sp>
        <p:nvSpPr>
          <p:cNvPr id="307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F2D1C3BA-9EEA-4759-B246-D43267C278EC}" type="slidenum">
              <a:rPr lang="it-IT" altLang="it-IT" smtClean="0"/>
              <a:pPr/>
              <a:t>14</a:t>
            </a:fld>
            <a:endParaRPr lang="it-IT"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DA50FE2-2805-4E10-8E8F-DF55B85D2FC5}" type="slidenum">
              <a:rPr lang="it-IT" altLang="it-IT" smtClean="0"/>
              <a:pPr/>
              <a:t>16</a:t>
            </a:fld>
            <a:endParaRPr lang="it-IT" altLang="it-IT"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p:txBody>
          <a:bodyPr wrap="square" numCol="1" anchor="t" anchorCtr="0" compatLnSpc="1">
            <a:prstTxWarp prst="textNoShape">
              <a:avLst/>
            </a:prstTxWarp>
          </a:bodyPr>
          <a:lstStyle/>
          <a:p>
            <a:pPr marL="447675" indent="-447675" eaLnBrk="1" hangingPunct="1">
              <a:defRPr/>
            </a:pPr>
            <a:r>
              <a:rPr lang="it-IT" dirty="0" smtClean="0">
                <a:latin typeface="Times New Roman" pitchFamily="18" charset="0"/>
              </a:rPr>
              <a:t>Il paradigma della città diffusa e la dominanza metropolitana che caratterizza tutto il mondo “occidentale” consentono di affermare che la vita urbana è una condizione dell’uomo contemporaneo indipendentemente dal fatto che viva nella grandi e medie città, in quanto si esplicita in stili e contenuti di vita (fenomeno </a:t>
            </a:r>
            <a:r>
              <a:rPr lang="it-IT" b="1" dirty="0" smtClean="0">
                <a:latin typeface="Times New Roman" pitchFamily="18" charset="0"/>
              </a:rPr>
              <a:t>dell’urbanizzazione globale</a:t>
            </a:r>
            <a:r>
              <a:rPr lang="it-IT" dirty="0" smtClean="0">
                <a:latin typeface="Times New Roman" pitchFamily="18" charset="0"/>
              </a:rPr>
              <a:t>)</a:t>
            </a:r>
          </a:p>
          <a:p>
            <a:pPr marL="447675" indent="-447675" eaLnBrk="1" hangingPunct="1">
              <a:defRPr/>
            </a:pPr>
            <a:r>
              <a:rPr lang="it-IT" dirty="0" smtClean="0">
                <a:latin typeface="Times New Roman" pitchFamily="18" charset="0"/>
              </a:rPr>
              <a:t>Le </a:t>
            </a:r>
            <a:r>
              <a:rPr lang="it-IT" b="1" dirty="0" smtClean="0">
                <a:latin typeface="Times New Roman" pitchFamily="18" charset="0"/>
              </a:rPr>
              <a:t>grandi dimensioni</a:t>
            </a:r>
            <a:r>
              <a:rPr lang="it-IT" dirty="0" smtClean="0">
                <a:latin typeface="Times New Roman" pitchFamily="18" charset="0"/>
              </a:rPr>
              <a:t> sono tendenzialmente un tratto tipico della città contemporanea e della vita urbana, in quanto di solito associate alla varietà e all’esemplarità delle esperienze ad esse connesse</a:t>
            </a:r>
          </a:p>
          <a:p>
            <a:pPr eaLnBrk="1" hangingPunct="1">
              <a:spcBef>
                <a:spcPct val="0"/>
              </a:spcBef>
              <a:defRPr/>
            </a:pPr>
            <a:endParaRPr lang="it-IT"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lstStyle>
            <a:lvl1pPr algn="ct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0693" y="3598339"/>
            <a:ext cx="9440034" cy="1049867"/>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fld id="{B3D579DA-8FDC-4B13-B4FA-1D61BE812327}" type="datetimeFigureOut">
              <a:rPr lang="it-IT"/>
              <a:pPr>
                <a:defRPr/>
              </a:pPr>
              <a:t>20/11/2020</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2F4D8A7D-0040-4030-9A72-83AEDB1A4194}" type="slidenum">
              <a:rPr lang="it-IT" altLang="it-IT"/>
              <a:pPr>
                <a:defRPr/>
              </a:pPr>
              <a:t>‹N›</a:t>
            </a:fld>
            <a:endParaRPr lang="it-IT" altLang="it-IT"/>
          </a:p>
        </p:txBody>
      </p:sp>
    </p:spTree>
    <p:extLst>
      <p:ext uri="{BB962C8B-B14F-4D97-AF65-F5344CB8AC3E}">
        <p14:creationId xmlns:p14="http://schemas.microsoft.com/office/powerpoint/2010/main" val="414755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5" name="Picture 15" descr="Slate-V2-HD-pano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547688"/>
            <a:ext cx="101409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806" y="4565255"/>
            <a:ext cx="10355326" cy="543472"/>
          </a:xfrm>
        </p:spPr>
        <p:txBody>
          <a:bodyPr anchor="b"/>
          <a:lstStyle>
            <a:lvl1pPr algn="ctr">
              <a:defRPr sz="28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913795" y="5108728"/>
            <a:ext cx="1035376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fld id="{92F0865C-8884-4712-A69C-DEF7D13C0906}" type="datetimeFigureOut">
              <a:rPr lang="it-IT"/>
              <a:pPr>
                <a:defRPr/>
              </a:pPr>
              <a:t>20/11/2020</a:t>
            </a:fld>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pPr>
              <a:defRPr/>
            </a:pPr>
            <a:fld id="{39DEAAE3-3B79-4AED-8688-2757596303F8}" type="slidenum">
              <a:rPr lang="it-IT" altLang="it-IT"/>
              <a:pPr>
                <a:defRPr/>
              </a:pPr>
              <a:t>‹N›</a:t>
            </a:fld>
            <a:endParaRPr lang="it-IT" altLang="it-IT"/>
          </a:p>
        </p:txBody>
      </p:sp>
    </p:spTree>
    <p:extLst>
      <p:ext uri="{BB962C8B-B14F-4D97-AF65-F5344CB8AC3E}">
        <p14:creationId xmlns:p14="http://schemas.microsoft.com/office/powerpoint/2010/main" val="1808829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E04469E8-D5A7-4A20-B509-0CBD5AEA5CE6}" type="datetimeFigureOut">
              <a:rPr lang="it-IT"/>
              <a:pPr>
                <a:defRPr/>
              </a:pPr>
              <a:t>20/11/2020</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1DC4C5A5-85CF-4530-AB97-1FB0696936A4}" type="slidenum">
              <a:rPr lang="it-IT" altLang="it-IT"/>
              <a:pPr>
                <a:defRPr/>
              </a:pPr>
              <a:t>‹N›</a:t>
            </a:fld>
            <a:endParaRPr lang="it-IT" altLang="it-IT"/>
          </a:p>
        </p:txBody>
      </p:sp>
    </p:spTree>
    <p:extLst>
      <p:ext uri="{BB962C8B-B14F-4D97-AF65-F5344CB8AC3E}">
        <p14:creationId xmlns:p14="http://schemas.microsoft.com/office/powerpoint/2010/main" val="1250791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5" name="TextBox 10"/>
          <p:cNvSpPr txBox="1"/>
          <p:nvPr/>
        </p:nvSpPr>
        <p:spPr>
          <a:xfrm>
            <a:off x="990600" y="884238"/>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hangingPunct="1">
              <a:defRPr/>
            </a:pPr>
            <a:r>
              <a:rPr lang="en-US" sz="8000" dirty="0">
                <a:effectLst/>
              </a:rPr>
              <a:t>“</a:t>
            </a:r>
          </a:p>
        </p:txBody>
      </p:sp>
      <p:sp>
        <p:nvSpPr>
          <p:cNvPr id="6" name="TextBox 12"/>
          <p:cNvSpPr txBox="1"/>
          <p:nvPr/>
        </p:nvSpPr>
        <p:spPr>
          <a:xfrm>
            <a:off x="10504488" y="2928938"/>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hangingPunct="1">
              <a:defRPr/>
            </a:pPr>
            <a:r>
              <a:rPr lang="en-US" sz="8000" dirty="0">
                <a:effectLst/>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610032"/>
            <a:ext cx="8752299" cy="532749"/>
          </a:xfrm>
        </p:spPr>
        <p:txBody>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913794" y="4304353"/>
            <a:ext cx="10353763" cy="148949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7" name="Date Placeholder 4"/>
          <p:cNvSpPr>
            <a:spLocks noGrp="1"/>
          </p:cNvSpPr>
          <p:nvPr>
            <p:ph type="dt" sz="half" idx="14"/>
          </p:nvPr>
        </p:nvSpPr>
        <p:spPr/>
        <p:txBody>
          <a:bodyPr/>
          <a:lstStyle>
            <a:lvl1pPr>
              <a:defRPr/>
            </a:lvl1pPr>
          </a:lstStyle>
          <a:p>
            <a:pPr>
              <a:defRPr/>
            </a:pPr>
            <a:fld id="{6AEF1B4C-5AE2-483A-B937-CFB1782E5E78}" type="datetimeFigureOut">
              <a:rPr lang="it-IT"/>
              <a:pPr>
                <a:defRPr/>
              </a:pPr>
              <a:t>20/11/2020</a:t>
            </a:fld>
            <a:endParaRPr lang="it-IT"/>
          </a:p>
        </p:txBody>
      </p:sp>
      <p:sp>
        <p:nvSpPr>
          <p:cNvPr id="8" name="Footer Placeholder 5"/>
          <p:cNvSpPr>
            <a:spLocks noGrp="1"/>
          </p:cNvSpPr>
          <p:nvPr>
            <p:ph type="ftr" sz="quarter" idx="15"/>
          </p:nvPr>
        </p:nvSpPr>
        <p:spPr/>
        <p:txBody>
          <a:bodyPr/>
          <a:lstStyle>
            <a:lvl1pPr>
              <a:defRPr/>
            </a:lvl1pPr>
          </a:lstStyle>
          <a:p>
            <a:pPr>
              <a:defRPr/>
            </a:pPr>
            <a:endParaRPr lang="it-IT"/>
          </a:p>
        </p:txBody>
      </p:sp>
      <p:sp>
        <p:nvSpPr>
          <p:cNvPr id="9" name="Slide Number Placeholder 6"/>
          <p:cNvSpPr>
            <a:spLocks noGrp="1"/>
          </p:cNvSpPr>
          <p:nvPr>
            <p:ph type="sldNum" sz="quarter" idx="16"/>
          </p:nvPr>
        </p:nvSpPr>
        <p:spPr/>
        <p:txBody>
          <a:bodyPr/>
          <a:lstStyle>
            <a:lvl1pPr>
              <a:defRPr/>
            </a:lvl1pPr>
          </a:lstStyle>
          <a:p>
            <a:pPr>
              <a:defRPr/>
            </a:pPr>
            <a:fld id="{1291AE2A-405D-4FFD-9236-767D571BF17B}" type="slidenum">
              <a:rPr lang="it-IT" altLang="it-IT"/>
              <a:pPr>
                <a:defRPr/>
              </a:pPr>
              <a:t>‹N›</a:t>
            </a:fld>
            <a:endParaRPr lang="it-IT" altLang="it-IT"/>
          </a:p>
        </p:txBody>
      </p:sp>
    </p:spTree>
    <p:extLst>
      <p:ext uri="{BB962C8B-B14F-4D97-AF65-F5344CB8AC3E}">
        <p14:creationId xmlns:p14="http://schemas.microsoft.com/office/powerpoint/2010/main" val="3350182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84" y="4650556"/>
            <a:ext cx="10352199" cy="114064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AA4A6CD4-45AA-41D7-B66B-2128525FE606}" type="datetimeFigureOut">
              <a:rPr lang="it-IT"/>
              <a:pPr>
                <a:defRPr/>
              </a:pPr>
              <a:t>20/11/2020</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34D7FFC1-1C44-4000-8BD1-0D85DC5F098E}" type="slidenum">
              <a:rPr lang="it-IT" altLang="it-IT"/>
              <a:pPr>
                <a:defRPr/>
              </a:pPr>
              <a:t>‹N›</a:t>
            </a:fld>
            <a:endParaRPr lang="it-IT" altLang="it-IT"/>
          </a:p>
        </p:txBody>
      </p:sp>
    </p:spTree>
    <p:extLst>
      <p:ext uri="{BB962C8B-B14F-4D97-AF65-F5344CB8AC3E}">
        <p14:creationId xmlns:p14="http://schemas.microsoft.com/office/powerpoint/2010/main" val="956274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913795" y="2571750"/>
            <a:ext cx="3300984"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4441435" y="2571750"/>
            <a:ext cx="3300984"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966572" y="2571750"/>
            <a:ext cx="3300984"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3" name="Date Placeholder 3"/>
          <p:cNvSpPr>
            <a:spLocks noGrp="1"/>
          </p:cNvSpPr>
          <p:nvPr>
            <p:ph type="dt" sz="half" idx="18"/>
          </p:nvPr>
        </p:nvSpPr>
        <p:spPr/>
        <p:txBody>
          <a:bodyPr/>
          <a:lstStyle>
            <a:lvl1pPr>
              <a:defRPr/>
            </a:lvl1pPr>
          </a:lstStyle>
          <a:p>
            <a:pPr>
              <a:defRPr/>
            </a:pPr>
            <a:fld id="{46796292-A4DF-4001-AF6D-9DAE1A5B23A6}" type="datetimeFigureOut">
              <a:rPr lang="it-IT"/>
              <a:pPr>
                <a:defRPr/>
              </a:pPr>
              <a:t>20/11/2020</a:t>
            </a:fld>
            <a:endParaRPr lang="it-IT"/>
          </a:p>
        </p:txBody>
      </p:sp>
      <p:sp>
        <p:nvSpPr>
          <p:cNvPr id="14" name="Footer Placeholder 4"/>
          <p:cNvSpPr>
            <a:spLocks noGrp="1"/>
          </p:cNvSpPr>
          <p:nvPr>
            <p:ph type="ftr" sz="quarter" idx="19"/>
          </p:nvPr>
        </p:nvSpPr>
        <p:spPr/>
        <p:txBody>
          <a:bodyPr/>
          <a:lstStyle>
            <a:lvl1pPr>
              <a:defRPr/>
            </a:lvl1pPr>
          </a:lstStyle>
          <a:p>
            <a:pPr>
              <a:defRPr/>
            </a:pPr>
            <a:endParaRPr lang="it-IT"/>
          </a:p>
        </p:txBody>
      </p:sp>
      <p:sp>
        <p:nvSpPr>
          <p:cNvPr id="16" name="Slide Number Placeholder 5"/>
          <p:cNvSpPr>
            <a:spLocks noGrp="1"/>
          </p:cNvSpPr>
          <p:nvPr>
            <p:ph type="sldNum" sz="quarter" idx="20"/>
          </p:nvPr>
        </p:nvSpPr>
        <p:spPr/>
        <p:txBody>
          <a:bodyPr/>
          <a:lstStyle>
            <a:lvl1pPr>
              <a:defRPr/>
            </a:lvl1pPr>
          </a:lstStyle>
          <a:p>
            <a:pPr>
              <a:defRPr/>
            </a:pPr>
            <a:fld id="{E8093A7B-D225-42AA-BD20-203CD1E08864}" type="slidenum">
              <a:rPr lang="it-IT" altLang="it-IT"/>
              <a:pPr>
                <a:defRPr/>
              </a:pPr>
              <a:t>‹N›</a:t>
            </a:fld>
            <a:endParaRPr lang="it-IT" altLang="it-IT"/>
          </a:p>
        </p:txBody>
      </p:sp>
    </p:spTree>
    <p:extLst>
      <p:ext uri="{BB962C8B-B14F-4D97-AF65-F5344CB8AC3E}">
        <p14:creationId xmlns:p14="http://schemas.microsoft.com/office/powerpoint/2010/main" val="3108580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2" name="Picture 1" descr="Slate-V2-HD-3col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8525" y="1817688"/>
            <a:ext cx="33401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5" descr="Slate-V2-HD-3col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3725" y="1817688"/>
            <a:ext cx="33401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6" descr="Slate-V2-HD-3col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5913" y="1817688"/>
            <a:ext cx="33401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94" y="609600"/>
            <a:ext cx="10353763" cy="970450"/>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smtClean="0"/>
              <a:t>Fare clic sull'icona per inserire un'immagine</a:t>
            </a:r>
            <a:endParaRPr lang="en-US" noProof="0" dirty="0"/>
          </a:p>
        </p:txBody>
      </p:sp>
      <p:sp>
        <p:nvSpPr>
          <p:cNvPr id="21" name="Text Placeholder 3"/>
          <p:cNvSpPr>
            <a:spLocks noGrp="1"/>
          </p:cNvSpPr>
          <p:nvPr>
            <p:ph type="body" sz="half" idx="18"/>
          </p:nvPr>
        </p:nvSpPr>
        <p:spPr>
          <a:xfrm>
            <a:off x="913795" y="4480368"/>
            <a:ext cx="3300984" cy="13108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smtClean="0"/>
              <a:t>Fare clic sull'icona per inserire un'immagine</a:t>
            </a:r>
            <a:endParaRPr lang="en-US" noProof="0" dirty="0"/>
          </a:p>
        </p:txBody>
      </p:sp>
      <p:sp>
        <p:nvSpPr>
          <p:cNvPr id="24" name="Text Placeholder 3"/>
          <p:cNvSpPr>
            <a:spLocks noGrp="1"/>
          </p:cNvSpPr>
          <p:nvPr>
            <p:ph type="body" sz="half" idx="19"/>
          </p:nvPr>
        </p:nvSpPr>
        <p:spPr>
          <a:xfrm>
            <a:off x="4441435" y="4480367"/>
            <a:ext cx="3300984" cy="13108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smtClean="0"/>
              <a:t>Fare clic sull'icona per inserire un'immagine</a:t>
            </a:r>
            <a:endParaRPr lang="en-US" noProof="0" dirty="0"/>
          </a:p>
        </p:txBody>
      </p:sp>
      <p:sp>
        <p:nvSpPr>
          <p:cNvPr id="27" name="Text Placeholder 3"/>
          <p:cNvSpPr>
            <a:spLocks noGrp="1"/>
          </p:cNvSpPr>
          <p:nvPr>
            <p:ph type="body" sz="half" idx="20"/>
          </p:nvPr>
        </p:nvSpPr>
        <p:spPr>
          <a:xfrm>
            <a:off x="7966572" y="4480365"/>
            <a:ext cx="3300984" cy="1310835"/>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5" name="Date Placeholder 2"/>
          <p:cNvSpPr>
            <a:spLocks noGrp="1"/>
          </p:cNvSpPr>
          <p:nvPr>
            <p:ph type="dt" sz="half" idx="23"/>
          </p:nvPr>
        </p:nvSpPr>
        <p:spPr/>
        <p:txBody>
          <a:bodyPr/>
          <a:lstStyle>
            <a:lvl1pPr>
              <a:defRPr/>
            </a:lvl1pPr>
          </a:lstStyle>
          <a:p>
            <a:pPr>
              <a:defRPr/>
            </a:pPr>
            <a:fld id="{BA50E80A-C694-4832-857F-987CAF6B5072}" type="datetimeFigureOut">
              <a:rPr lang="it-IT"/>
              <a:pPr>
                <a:defRPr/>
              </a:pPr>
              <a:t>20/11/2020</a:t>
            </a:fld>
            <a:endParaRPr lang="it-IT"/>
          </a:p>
        </p:txBody>
      </p:sp>
      <p:sp>
        <p:nvSpPr>
          <p:cNvPr id="16" name="Footer Placeholder 3"/>
          <p:cNvSpPr>
            <a:spLocks noGrp="1"/>
          </p:cNvSpPr>
          <p:nvPr>
            <p:ph type="ftr" sz="quarter" idx="24"/>
          </p:nvPr>
        </p:nvSpPr>
        <p:spPr/>
        <p:txBody>
          <a:bodyPr/>
          <a:lstStyle>
            <a:lvl1pPr>
              <a:defRPr/>
            </a:lvl1pPr>
          </a:lstStyle>
          <a:p>
            <a:pPr>
              <a:defRPr/>
            </a:pPr>
            <a:endParaRPr lang="it-IT"/>
          </a:p>
        </p:txBody>
      </p:sp>
      <p:sp>
        <p:nvSpPr>
          <p:cNvPr id="17" name="Slide Number Placeholder 4"/>
          <p:cNvSpPr>
            <a:spLocks noGrp="1"/>
          </p:cNvSpPr>
          <p:nvPr>
            <p:ph type="sldNum" sz="quarter" idx="25"/>
          </p:nvPr>
        </p:nvSpPr>
        <p:spPr/>
        <p:txBody>
          <a:bodyPr/>
          <a:lstStyle>
            <a:lvl1pPr>
              <a:defRPr/>
            </a:lvl1pPr>
          </a:lstStyle>
          <a:p>
            <a:pPr>
              <a:defRPr/>
            </a:pPr>
            <a:fld id="{87CE24E0-EF57-4265-8F57-AC30A636EDB0}" type="slidenum">
              <a:rPr lang="it-IT" altLang="it-IT"/>
              <a:pPr>
                <a:defRPr/>
              </a:pPr>
              <a:t>‹N›</a:t>
            </a:fld>
            <a:endParaRPr lang="it-IT" altLang="it-IT"/>
          </a:p>
        </p:txBody>
      </p:sp>
    </p:spTree>
    <p:extLst>
      <p:ext uri="{BB962C8B-B14F-4D97-AF65-F5344CB8AC3E}">
        <p14:creationId xmlns:p14="http://schemas.microsoft.com/office/powerpoint/2010/main" val="2782867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7A9DA811-A59D-4D15-AD53-A8DA8AAC1CAF}" type="datetimeFigureOut">
              <a:rPr lang="it-IT"/>
              <a:pPr>
                <a:defRPr/>
              </a:pPr>
              <a:t>20/11/2020</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C21D895-0346-4D52-ADDC-FC1C26ED5E30}" type="slidenum">
              <a:rPr lang="it-IT" altLang="it-IT"/>
              <a:pPr>
                <a:defRPr/>
              </a:pPr>
              <a:t>‹N›</a:t>
            </a:fld>
            <a:endParaRPr lang="it-IT" altLang="it-IT"/>
          </a:p>
        </p:txBody>
      </p:sp>
    </p:spTree>
    <p:extLst>
      <p:ext uri="{BB962C8B-B14F-4D97-AF65-F5344CB8AC3E}">
        <p14:creationId xmlns:p14="http://schemas.microsoft.com/office/powerpoint/2010/main" val="275664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609CC401-2E33-4AD2-91E2-A7625B0B3E13}" type="datetimeFigureOut">
              <a:rPr lang="it-IT"/>
              <a:pPr>
                <a:defRPr/>
              </a:pPr>
              <a:t>20/11/2020</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98F3549-D0AF-46E0-A1E5-0A9095D86CD5}" type="slidenum">
              <a:rPr lang="it-IT" altLang="it-IT"/>
              <a:pPr>
                <a:defRPr/>
              </a:pPr>
              <a:t>‹N›</a:t>
            </a:fld>
            <a:endParaRPr lang="it-IT" altLang="it-IT"/>
          </a:p>
        </p:txBody>
      </p:sp>
    </p:spTree>
    <p:extLst>
      <p:ext uri="{BB962C8B-B14F-4D97-AF65-F5344CB8AC3E}">
        <p14:creationId xmlns:p14="http://schemas.microsoft.com/office/powerpoint/2010/main" val="240084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7EDA0AF4-441C-4309-BD79-1F74DFCE3238}" type="datetimeFigureOut">
              <a:rPr lang="it-IT"/>
              <a:pPr>
                <a:defRPr/>
              </a:pPr>
              <a:t>20/11/2020</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0B41A966-69CA-4E6F-806B-EF3561A729D1}" type="slidenum">
              <a:rPr lang="it-IT" altLang="it-IT"/>
              <a:pPr>
                <a:defRPr/>
              </a:pPr>
              <a:t>‹N›</a:t>
            </a:fld>
            <a:endParaRPr lang="it-IT" altLang="it-IT"/>
          </a:p>
        </p:txBody>
      </p:sp>
    </p:spTree>
    <p:extLst>
      <p:ext uri="{BB962C8B-B14F-4D97-AF65-F5344CB8AC3E}">
        <p14:creationId xmlns:p14="http://schemas.microsoft.com/office/powerpoint/2010/main" val="3206362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3589879"/>
            <a:ext cx="9590550" cy="1507054"/>
          </a:xfrm>
        </p:spPr>
        <p:txBody>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a:defRPr/>
            </a:lvl1pPr>
          </a:lstStyle>
          <a:p>
            <a:pPr>
              <a:defRPr/>
            </a:pPr>
            <a:fld id="{3CD72CEA-C179-4171-A5FF-C33692DCC9E0}" type="datetimeFigureOut">
              <a:rPr lang="it-IT"/>
              <a:pPr>
                <a:defRPr/>
              </a:pPr>
              <a:t>20/11/2020</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310B4976-13D5-4763-A4E1-D4DA6364FDE5}" type="slidenum">
              <a:rPr lang="it-IT" altLang="it-IT"/>
              <a:pPr>
                <a:defRPr/>
              </a:pPr>
              <a:t>‹N›</a:t>
            </a:fld>
            <a:endParaRPr lang="it-IT" altLang="it-IT"/>
          </a:p>
        </p:txBody>
      </p:sp>
    </p:spTree>
    <p:extLst>
      <p:ext uri="{BB962C8B-B14F-4D97-AF65-F5344CB8AC3E}">
        <p14:creationId xmlns:p14="http://schemas.microsoft.com/office/powerpoint/2010/main" val="1801299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913795" y="1732449"/>
            <a:ext cx="5060497" cy="405875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02892" y="1732449"/>
            <a:ext cx="5064665" cy="405875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98A2D087-6B11-4301-987F-C032A5FABEAC}" type="datetimeFigureOut">
              <a:rPr lang="it-IT"/>
              <a:pPr>
                <a:defRPr/>
              </a:pPr>
              <a:t>20/11/2020</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FF1FC8D6-3027-416D-8653-1C51989E5658}" type="slidenum">
              <a:rPr lang="it-IT" altLang="it-IT"/>
              <a:pPr>
                <a:defRPr/>
              </a:pPr>
              <a:t>‹N›</a:t>
            </a:fld>
            <a:endParaRPr lang="it-IT" altLang="it-IT"/>
          </a:p>
        </p:txBody>
      </p:sp>
    </p:spTree>
    <p:extLst>
      <p:ext uri="{BB962C8B-B14F-4D97-AF65-F5344CB8AC3E}">
        <p14:creationId xmlns:p14="http://schemas.microsoft.com/office/powerpoint/2010/main" val="172391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7" name="Picture 19" descr="Slate-V2-HD-comp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35138"/>
            <a:ext cx="5087938"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Slate-V2-HD-comp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8550" y="1735138"/>
            <a:ext cx="5089525"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05872" y="2380137"/>
            <a:ext cx="4876344" cy="3411063"/>
          </a:xfrm>
        </p:spPr>
        <p:txBody>
          <a:bodyPr/>
          <a:lstStyle>
            <a:lvl1pPr>
              <a:defRPr sz="1800"/>
            </a:lvl1pPr>
            <a:lvl2pPr>
              <a:defRPr sz="1600"/>
            </a:lvl2pPr>
            <a:lvl3pPr>
              <a:defRPr sz="1400"/>
            </a:lvl3pPr>
            <a:lvl4pPr>
              <a:defRPr sz="1200"/>
            </a:lvl4pPr>
            <a:lvl5pPr>
              <a:defRPr sz="12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94967" y="2380137"/>
            <a:ext cx="4895330" cy="3411063"/>
          </a:xfrm>
        </p:spPr>
        <p:txBody>
          <a:bodyPr/>
          <a:lstStyle>
            <a:lvl1pPr>
              <a:defRPr sz="1800"/>
            </a:lvl1pPr>
            <a:lvl2pPr>
              <a:defRPr sz="1600"/>
            </a:lvl2pPr>
            <a:lvl3pPr>
              <a:defRPr sz="1400"/>
            </a:lvl3pPr>
            <a:lvl4pPr>
              <a:defRPr sz="1200"/>
            </a:lvl4pPr>
            <a:lvl5pPr>
              <a:defRPr sz="12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9" name="Date Placeholder 6"/>
          <p:cNvSpPr>
            <a:spLocks noGrp="1"/>
          </p:cNvSpPr>
          <p:nvPr>
            <p:ph type="dt" sz="half" idx="10"/>
          </p:nvPr>
        </p:nvSpPr>
        <p:spPr/>
        <p:txBody>
          <a:bodyPr/>
          <a:lstStyle>
            <a:lvl1pPr>
              <a:defRPr/>
            </a:lvl1pPr>
          </a:lstStyle>
          <a:p>
            <a:pPr>
              <a:defRPr/>
            </a:pPr>
            <a:fld id="{AE3401BE-C494-41AC-B065-25A398D7CA33}" type="datetimeFigureOut">
              <a:rPr lang="it-IT"/>
              <a:pPr>
                <a:defRPr/>
              </a:pPr>
              <a:t>20/11/2020</a:t>
            </a:fld>
            <a:endParaRPr lang="it-IT"/>
          </a:p>
        </p:txBody>
      </p:sp>
      <p:sp>
        <p:nvSpPr>
          <p:cNvPr id="10" name="Footer Placeholder 7"/>
          <p:cNvSpPr>
            <a:spLocks noGrp="1"/>
          </p:cNvSpPr>
          <p:nvPr>
            <p:ph type="ftr" sz="quarter" idx="11"/>
          </p:nvPr>
        </p:nvSpPr>
        <p:spPr/>
        <p:txBody>
          <a:bodyPr/>
          <a:lstStyle>
            <a:lvl1pPr>
              <a:defRPr/>
            </a:lvl1pPr>
          </a:lstStyle>
          <a:p>
            <a:pPr>
              <a:defRPr/>
            </a:pPr>
            <a:endParaRPr lang="it-IT"/>
          </a:p>
        </p:txBody>
      </p:sp>
      <p:sp>
        <p:nvSpPr>
          <p:cNvPr id="11" name="Slide Number Placeholder 8"/>
          <p:cNvSpPr>
            <a:spLocks noGrp="1"/>
          </p:cNvSpPr>
          <p:nvPr>
            <p:ph type="sldNum" sz="quarter" idx="12"/>
          </p:nvPr>
        </p:nvSpPr>
        <p:spPr/>
        <p:txBody>
          <a:bodyPr/>
          <a:lstStyle>
            <a:lvl1pPr>
              <a:defRPr/>
            </a:lvl1pPr>
          </a:lstStyle>
          <a:p>
            <a:pPr>
              <a:defRPr/>
            </a:pPr>
            <a:fld id="{C716BA4D-ECBE-4DD7-BD6C-01B8A049EBB2}" type="slidenum">
              <a:rPr lang="it-IT" altLang="it-IT"/>
              <a:pPr>
                <a:defRPr/>
              </a:pPr>
              <a:t>‹N›</a:t>
            </a:fld>
            <a:endParaRPr lang="it-IT" altLang="it-IT"/>
          </a:p>
        </p:txBody>
      </p:sp>
    </p:spTree>
    <p:extLst>
      <p:ext uri="{BB962C8B-B14F-4D97-AF65-F5344CB8AC3E}">
        <p14:creationId xmlns:p14="http://schemas.microsoft.com/office/powerpoint/2010/main" val="93427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3"/>
          <p:cNvSpPr>
            <a:spLocks noGrp="1"/>
          </p:cNvSpPr>
          <p:nvPr>
            <p:ph type="dt" sz="half" idx="10"/>
          </p:nvPr>
        </p:nvSpPr>
        <p:spPr/>
        <p:txBody>
          <a:bodyPr/>
          <a:lstStyle>
            <a:lvl1pPr>
              <a:defRPr/>
            </a:lvl1pPr>
          </a:lstStyle>
          <a:p>
            <a:pPr>
              <a:defRPr/>
            </a:pPr>
            <a:fld id="{7F1468FA-2064-41B6-B05F-23A5045C827F}" type="datetimeFigureOut">
              <a:rPr lang="it-IT"/>
              <a:pPr>
                <a:defRPr/>
              </a:pPr>
              <a:t>20/11/2020</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AD85F62F-9542-43DB-8DC4-ECB7A3A00089}" type="slidenum">
              <a:rPr lang="it-IT" altLang="it-IT"/>
              <a:pPr>
                <a:defRPr/>
              </a:pPr>
              <a:t>‹N›</a:t>
            </a:fld>
            <a:endParaRPr lang="it-IT" altLang="it-IT"/>
          </a:p>
        </p:txBody>
      </p:sp>
    </p:spTree>
    <p:extLst>
      <p:ext uri="{BB962C8B-B14F-4D97-AF65-F5344CB8AC3E}">
        <p14:creationId xmlns:p14="http://schemas.microsoft.com/office/powerpoint/2010/main" val="2239321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AF9E5C-FCBD-453C-B222-BE9239CE650E}" type="datetimeFigureOut">
              <a:rPr lang="it-IT"/>
              <a:pPr>
                <a:defRPr/>
              </a:pPr>
              <a:t>20/11/2020</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4A989652-571F-448F-B32D-D57A732EEA27}" type="slidenum">
              <a:rPr lang="it-IT" altLang="it-IT"/>
              <a:pPr>
                <a:defRPr/>
              </a:pPr>
              <a:t>‹N›</a:t>
            </a:fld>
            <a:endParaRPr lang="it-IT" altLang="it-IT"/>
          </a:p>
        </p:txBody>
      </p:sp>
    </p:spTree>
    <p:extLst>
      <p:ext uri="{BB962C8B-B14F-4D97-AF65-F5344CB8AC3E}">
        <p14:creationId xmlns:p14="http://schemas.microsoft.com/office/powerpoint/2010/main" val="264215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855633" y="609600"/>
            <a:ext cx="6411924" cy="5181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913795" y="2431518"/>
            <a:ext cx="3706889" cy="3359681"/>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71D313E3-6791-461C-BADE-A6D5BFA7BF3A}" type="datetimeFigureOut">
              <a:rPr lang="it-IT"/>
              <a:pPr>
                <a:defRPr/>
              </a:pPr>
              <a:t>20/11/2020</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7358869B-9BB1-40C2-9631-6F68B26D4858}" type="slidenum">
              <a:rPr lang="it-IT" altLang="it-IT"/>
              <a:pPr>
                <a:defRPr/>
              </a:pPr>
              <a:t>‹N›</a:t>
            </a:fld>
            <a:endParaRPr lang="it-IT" altLang="it-IT"/>
          </a:p>
        </p:txBody>
      </p:sp>
    </p:spTree>
    <p:extLst>
      <p:ext uri="{BB962C8B-B14F-4D97-AF65-F5344CB8AC3E}">
        <p14:creationId xmlns:p14="http://schemas.microsoft.com/office/powerpoint/2010/main" val="364509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5" name="Picture 21" descr="Slate-V2-HD-vertPhotoInse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92975" y="609600"/>
            <a:ext cx="3584575"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913795" y="2439261"/>
            <a:ext cx="5934949" cy="3376134"/>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fld id="{658A4C24-B4F4-4920-B9AB-1362B2494ACE}" type="datetimeFigureOut">
              <a:rPr lang="it-IT"/>
              <a:pPr>
                <a:defRPr/>
              </a:pPr>
              <a:t>20/11/2020</a:t>
            </a:fld>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pPr>
              <a:defRPr/>
            </a:pPr>
            <a:fld id="{0591D277-2A44-4967-B965-D93D417D19DB}" type="slidenum">
              <a:rPr lang="it-IT" altLang="it-IT"/>
              <a:pPr>
                <a:defRPr/>
              </a:pPr>
              <a:t>‹N›</a:t>
            </a:fld>
            <a:endParaRPr lang="it-IT" altLang="it-IT"/>
          </a:p>
        </p:txBody>
      </p:sp>
    </p:spTree>
    <p:extLst>
      <p:ext uri="{BB962C8B-B14F-4D97-AF65-F5344CB8AC3E}">
        <p14:creationId xmlns:p14="http://schemas.microsoft.com/office/powerpoint/2010/main" val="363574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09600"/>
            <a:ext cx="10353675" cy="969963"/>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4400" y="1731963"/>
            <a:ext cx="10353675" cy="4059237"/>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eaLnBrk="1" hangingPunct="1">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64C16F38-ECF3-4629-8ABA-766EBACC3756}" type="datetimeFigureOut">
              <a:rPr lang="it-IT"/>
              <a:pPr>
                <a:defRPr/>
              </a:pPr>
              <a:t>20/11/2020</a:t>
            </a:fld>
            <a:endParaRPr lang="it-IT"/>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eaLnBrk="1" hangingPunct="1">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it-IT"/>
          </a:p>
        </p:txBody>
      </p:sp>
      <p:sp>
        <p:nvSpPr>
          <p:cNvPr id="6" name="Slide Number Placeholder 5"/>
          <p:cNvSpPr>
            <a:spLocks noGrp="1"/>
          </p:cNvSpPr>
          <p:nvPr>
            <p:ph type="sldNum" sz="quarter" idx="4"/>
          </p:nvPr>
        </p:nvSpPr>
        <p:spPr>
          <a:xfrm>
            <a:off x="10514013" y="5883275"/>
            <a:ext cx="7540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2F2F2"/>
                </a:solidFill>
                <a:effectLst>
                  <a:outerShdw blurRad="38100" dist="38100" dir="2700000" algn="tl">
                    <a:srgbClr val="212123"/>
                  </a:outerShdw>
                </a:effectLst>
              </a:defRPr>
            </a:lvl1pPr>
          </a:lstStyle>
          <a:p>
            <a:pPr>
              <a:defRPr/>
            </a:pPr>
            <a:fld id="{9386092F-F7C1-4928-AAB8-1796F99BAB44}" type="slidenum">
              <a:rPr lang="it-IT" altLang="it-IT"/>
              <a:pPr>
                <a:defRPr/>
              </a:pPr>
              <a:t>‹N›</a:t>
            </a:fld>
            <a:endParaRPr lang="it-IT" altLang="it-IT"/>
          </a:p>
        </p:txBody>
      </p:sp>
    </p:spTree>
  </p:cSld>
  <p:clrMap bg1="dk1" tx1="lt1" bg2="dk2" tx2="lt2" accent1="accent1" accent2="accent2" accent3="accent3" accent4="accent4" accent5="accent5" accent6="accent6" hlink="hlink" folHlink="folHlink"/>
  <p:sldLayoutIdLst>
    <p:sldLayoutId id="2147485032" r:id="rId1"/>
    <p:sldLayoutId id="2147485033" r:id="rId2"/>
    <p:sldLayoutId id="2147485034" r:id="rId3"/>
    <p:sldLayoutId id="2147485035" r:id="rId4"/>
    <p:sldLayoutId id="2147485044" r:id="rId5"/>
    <p:sldLayoutId id="2147485036" r:id="rId6"/>
    <p:sldLayoutId id="2147485037" r:id="rId7"/>
    <p:sldLayoutId id="2147485038" r:id="rId8"/>
    <p:sldLayoutId id="2147485045" r:id="rId9"/>
    <p:sldLayoutId id="2147485046" r:id="rId10"/>
    <p:sldLayoutId id="2147485039" r:id="rId11"/>
    <p:sldLayoutId id="2147485047" r:id="rId12"/>
    <p:sldLayoutId id="2147485040" r:id="rId13"/>
    <p:sldLayoutId id="2147485041" r:id="rId14"/>
    <p:sldLayoutId id="2147485048" r:id="rId15"/>
    <p:sldLayoutId id="2147485042" r:id="rId16"/>
    <p:sldLayoutId id="2147485043" r:id="rId17"/>
  </p:sldLayoutIdLst>
  <p:txStyles>
    <p:titleStyle>
      <a:lvl1pPr algn="ctr" defTabSz="457200" rtl="0" eaLnBrk="0" fontAlgn="base" hangingPunct="0">
        <a:spcBef>
          <a:spcPct val="0"/>
        </a:spcBef>
        <a:spcAft>
          <a:spcPct val="0"/>
        </a:spcAft>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Trebuchet MS" pitchFamily="34" charset="0"/>
          <a:cs typeface="Trebuchet MS"/>
        </a:defRPr>
      </a:lvl1pPr>
      <a:lvl2pPr algn="ctr" defTabSz="457200" rtl="0" eaLnBrk="0" fontAlgn="base" hangingPunct="0">
        <a:spcBef>
          <a:spcPct val="0"/>
        </a:spcBef>
        <a:spcAft>
          <a:spcPct val="0"/>
        </a:spcAft>
        <a:defRPr sz="4000">
          <a:solidFill>
            <a:schemeClr val="tx2"/>
          </a:solidFill>
          <a:latin typeface="Calisto MT"/>
          <a:ea typeface="Trebuchet MS" pitchFamily="34" charset="0"/>
          <a:cs typeface="Trebuchet MS" pitchFamily="34" charset="0"/>
        </a:defRPr>
      </a:lvl2pPr>
      <a:lvl3pPr algn="ctr" defTabSz="457200" rtl="0" eaLnBrk="0" fontAlgn="base" hangingPunct="0">
        <a:spcBef>
          <a:spcPct val="0"/>
        </a:spcBef>
        <a:spcAft>
          <a:spcPct val="0"/>
        </a:spcAft>
        <a:defRPr sz="4000">
          <a:solidFill>
            <a:schemeClr val="tx2"/>
          </a:solidFill>
          <a:latin typeface="Calisto MT"/>
          <a:ea typeface="Trebuchet MS" pitchFamily="34" charset="0"/>
          <a:cs typeface="Trebuchet MS" pitchFamily="34" charset="0"/>
        </a:defRPr>
      </a:lvl3pPr>
      <a:lvl4pPr algn="ctr" defTabSz="457200" rtl="0" eaLnBrk="0" fontAlgn="base" hangingPunct="0">
        <a:spcBef>
          <a:spcPct val="0"/>
        </a:spcBef>
        <a:spcAft>
          <a:spcPct val="0"/>
        </a:spcAft>
        <a:defRPr sz="4000">
          <a:solidFill>
            <a:schemeClr val="tx2"/>
          </a:solidFill>
          <a:latin typeface="Calisto MT"/>
          <a:ea typeface="Trebuchet MS" pitchFamily="34" charset="0"/>
          <a:cs typeface="Trebuchet MS" pitchFamily="34" charset="0"/>
        </a:defRPr>
      </a:lvl4pPr>
      <a:lvl5pPr algn="ctr" defTabSz="457200" rtl="0" eaLnBrk="0" fontAlgn="base" hangingPunct="0">
        <a:spcBef>
          <a:spcPct val="0"/>
        </a:spcBef>
        <a:spcAft>
          <a:spcPct val="0"/>
        </a:spcAft>
        <a:defRPr sz="4000">
          <a:solidFill>
            <a:schemeClr val="tx2"/>
          </a:solidFill>
          <a:latin typeface="Calisto MT"/>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48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19138" indent="-269875" algn="l" defTabSz="457200" rtl="0" eaLnBrk="0" fontAlgn="base" hangingPunct="0">
        <a:spcBef>
          <a:spcPct val="20000"/>
        </a:spcBef>
        <a:spcAft>
          <a:spcPts val="600"/>
        </a:spcAft>
        <a:buClr>
          <a:schemeClr val="tx2"/>
        </a:buClr>
        <a:buSzPct val="70000"/>
        <a:buFont typeface="Wingdings 2" panose="05020102010507070707" pitchFamily="18" charset="2"/>
        <a:buChar char=""/>
        <a:defRPr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5525" indent="-2159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5888" indent="-2159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3225" indent="-2159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03512" y="1844824"/>
            <a:ext cx="8496944" cy="2160240"/>
          </a:xfrm>
        </p:spPr>
        <p:style>
          <a:lnRef idx="1">
            <a:schemeClr val="accent1"/>
          </a:lnRef>
          <a:fillRef idx="3">
            <a:schemeClr val="accent1"/>
          </a:fillRef>
          <a:effectRef idx="2">
            <a:schemeClr val="accent1"/>
          </a:effectRef>
          <a:fontRef idx="minor">
            <a:schemeClr val="lt1"/>
          </a:fontRef>
        </p:style>
        <p:txBody>
          <a:bodyPr/>
          <a:lstStyle/>
          <a:p>
            <a:pPr eaLnBrk="1" fontAlgn="auto" hangingPunct="1">
              <a:spcAft>
                <a:spcPts val="0"/>
              </a:spcAft>
              <a:defRPr/>
            </a:pPr>
            <a:r>
              <a:rPr lang="it-IT" altLang="it-IT" b="1" dirty="0"/>
              <a:t>I modelli della biblioteca contemporanea</a:t>
            </a:r>
            <a:endParaRPr lang="it-IT" b="1" dirty="0"/>
          </a:p>
        </p:txBody>
      </p:sp>
      <p:sp>
        <p:nvSpPr>
          <p:cNvPr id="3" name="Sottotitolo 2"/>
          <p:cNvSpPr>
            <a:spLocks noGrp="1"/>
          </p:cNvSpPr>
          <p:nvPr>
            <p:ph type="subTitle" idx="1"/>
          </p:nvPr>
        </p:nvSpPr>
        <p:spPr>
          <a:xfrm>
            <a:off x="2895600" y="4797152"/>
            <a:ext cx="6400800" cy="1296144"/>
          </a:xfrm>
        </p:spPr>
        <p:txBody>
          <a:bodyPr/>
          <a:lstStyle/>
          <a:p>
            <a:pPr eaLnBrk="1" fontAlgn="auto" hangingPunct="1">
              <a:buFont typeface="Wingdings 2" charset="2"/>
              <a:buNone/>
              <a:defRPr/>
            </a:pPr>
            <a:r>
              <a:rPr lang="it-IT" sz="2800" b="1" dirty="0" smtClean="0"/>
              <a:t>Anna </a:t>
            </a:r>
            <a:r>
              <a:rPr lang="it-IT" sz="2800" b="1" dirty="0" err="1" smtClean="0"/>
              <a:t>Galluzzi</a:t>
            </a:r>
            <a:endParaRPr lang="it-IT" sz="2800" b="1" dirty="0" smtClean="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919119" y="260648"/>
            <a:ext cx="10353762" cy="970450"/>
          </a:xfrm>
        </p:spPr>
        <p:txBody>
          <a:bodyPr/>
          <a:lstStyle/>
          <a:p>
            <a:pPr eaLnBrk="1" fontAlgn="auto" hangingPunct="1">
              <a:spcAft>
                <a:spcPts val="0"/>
              </a:spcAft>
              <a:defRPr/>
            </a:pPr>
            <a:r>
              <a:rPr lang="it-IT" altLang="it-IT" b="1" dirty="0" smtClean="0">
                <a:solidFill>
                  <a:schemeClr val="accent1"/>
                </a:solidFill>
                <a:ea typeface="+mj-ea"/>
              </a:rPr>
              <a:t>E la biblioteca pubblica dove si colloca?</a:t>
            </a:r>
          </a:p>
        </p:txBody>
      </p:sp>
      <p:sp>
        <p:nvSpPr>
          <p:cNvPr id="23555" name="Segnaposto contenuto 2"/>
          <p:cNvSpPr>
            <a:spLocks noGrp="1"/>
          </p:cNvSpPr>
          <p:nvPr>
            <p:ph idx="1"/>
          </p:nvPr>
        </p:nvSpPr>
        <p:spPr>
          <a:xfrm>
            <a:off x="551385" y="1200591"/>
            <a:ext cx="9361040" cy="5180737"/>
          </a:xfrm>
        </p:spPr>
        <p:txBody>
          <a:bodyPr>
            <a:noAutofit/>
          </a:bodyPr>
          <a:lstStyle/>
          <a:p>
            <a:pPr indent="-306000" eaLnBrk="1" fontAlgn="auto" hangingPunct="1">
              <a:buFont typeface="Wingdings 2" charset="2"/>
              <a:buChar char=""/>
              <a:defRPr/>
            </a:pPr>
            <a:r>
              <a:rPr lang="it-IT" altLang="it-IT" sz="3200" dirty="0"/>
              <a:t>In Francia:</a:t>
            </a:r>
          </a:p>
          <a:p>
            <a:pPr marL="720000" lvl="1" indent="-270000" eaLnBrk="1" fontAlgn="auto" hangingPunct="1">
              <a:buFont typeface="Wingdings 2" charset="2"/>
              <a:buChar char=""/>
              <a:defRPr/>
            </a:pPr>
            <a:r>
              <a:rPr lang="it-IT" altLang="it-IT" sz="2800" dirty="0"/>
              <a:t>nazionalizzazione del patrimonio bibliotecario dopo la Rivoluzione</a:t>
            </a:r>
          </a:p>
          <a:p>
            <a:pPr marL="720000" lvl="1" indent="-270000" eaLnBrk="1" fontAlgn="auto" hangingPunct="1">
              <a:buFont typeface="Wingdings 2" charset="2"/>
              <a:buChar char=""/>
              <a:defRPr/>
            </a:pPr>
            <a:r>
              <a:rPr lang="it-IT" altLang="it-IT" sz="2800" dirty="0"/>
              <a:t>idea che il patrimonio culturale appartiene a tutti i cittadini</a:t>
            </a:r>
          </a:p>
          <a:p>
            <a:pPr marL="720000" lvl="1" indent="-270000" eaLnBrk="1" fontAlgn="auto" hangingPunct="1">
              <a:buFont typeface="Wingdings 2" charset="2"/>
              <a:buChar char=""/>
              <a:defRPr/>
            </a:pPr>
            <a:r>
              <a:rPr lang="it-IT" altLang="it-IT" sz="2800" dirty="0"/>
              <a:t>la declinazione francese si avvicina di più al concetto di “bene pubblico puro”</a:t>
            </a:r>
          </a:p>
          <a:p>
            <a:pPr marL="720000" lvl="1" indent="-270000" eaLnBrk="1" fontAlgn="auto" hangingPunct="1">
              <a:buFont typeface="Wingdings 2" charset="2"/>
              <a:buChar char=""/>
              <a:defRPr/>
            </a:pPr>
            <a:r>
              <a:rPr lang="it-IT" altLang="it-IT" sz="2800" dirty="0"/>
              <a:t>questo tipo di bene entrerà a far parte dell’offerta dello stato sociale</a:t>
            </a:r>
          </a:p>
          <a:p>
            <a:pPr indent="-306000" eaLnBrk="1" fontAlgn="auto" hangingPunct="1">
              <a:buFont typeface="Wingdings 2" charset="2"/>
              <a:buChar char=""/>
              <a:defRPr/>
            </a:pPr>
            <a:endParaRPr lang="it-IT" altLang="it-IT"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15480" y="332656"/>
            <a:ext cx="9145016" cy="830983"/>
          </a:xfrm>
        </p:spPr>
        <p:txBody>
          <a:bodyPr>
            <a:noAutofit/>
          </a:bodyPr>
          <a:lstStyle/>
          <a:p>
            <a:pPr eaLnBrk="1" fontAlgn="auto" hangingPunct="1">
              <a:spcAft>
                <a:spcPts val="0"/>
              </a:spcAft>
              <a:defRPr/>
            </a:pPr>
            <a:r>
              <a:rPr lang="it-IT" b="1" dirty="0">
                <a:solidFill>
                  <a:schemeClr val="accent1"/>
                </a:solidFill>
                <a:ea typeface="+mj-ea"/>
              </a:rPr>
              <a:t>Analisi del contesto e </a:t>
            </a:r>
            <a:br>
              <a:rPr lang="it-IT" b="1" dirty="0">
                <a:solidFill>
                  <a:schemeClr val="accent1"/>
                </a:solidFill>
                <a:ea typeface="+mj-ea"/>
              </a:rPr>
            </a:br>
            <a:r>
              <a:rPr lang="it-IT" b="1" dirty="0">
                <a:solidFill>
                  <a:schemeClr val="accent1"/>
                </a:solidFill>
                <a:ea typeface="+mj-ea"/>
              </a:rPr>
              <a:t>interrogativi </a:t>
            </a:r>
            <a:r>
              <a:rPr lang="it-IT" b="1" dirty="0" err="1">
                <a:solidFill>
                  <a:schemeClr val="accent1"/>
                </a:solidFill>
                <a:ea typeface="+mj-ea"/>
              </a:rPr>
              <a:t>biblioteconomici</a:t>
            </a:r>
            <a:endParaRPr lang="it-IT" sz="4400" b="1" dirty="0">
              <a:solidFill>
                <a:schemeClr val="accent1"/>
              </a:solidFill>
              <a:ea typeface="+mj-ea"/>
            </a:endParaRPr>
          </a:p>
        </p:txBody>
      </p:sp>
      <p:sp>
        <p:nvSpPr>
          <p:cNvPr id="16387" name="Segnaposto contenuto 2"/>
          <p:cNvSpPr>
            <a:spLocks noGrp="1"/>
          </p:cNvSpPr>
          <p:nvPr>
            <p:ph idx="1"/>
          </p:nvPr>
        </p:nvSpPr>
        <p:spPr>
          <a:xfrm>
            <a:off x="839416" y="1557338"/>
            <a:ext cx="10801200" cy="4799012"/>
          </a:xfrm>
        </p:spPr>
        <p:txBody>
          <a:bodyPr/>
          <a:lstStyle/>
          <a:p>
            <a:pPr indent="-306000" eaLnBrk="1" fontAlgn="auto" hangingPunct="1">
              <a:buFont typeface="Wingdings 2" charset="2"/>
              <a:buChar char=""/>
              <a:defRPr/>
            </a:pPr>
            <a:r>
              <a:rPr lang="it-IT" altLang="it-IT" sz="4000" dirty="0"/>
              <a:t>Dinamica pubblico/privato e stato sociale</a:t>
            </a:r>
          </a:p>
          <a:p>
            <a:pPr indent="-306000" eaLnBrk="1" fontAlgn="auto" hangingPunct="1">
              <a:buFont typeface="Wingdings 2" charset="2"/>
              <a:buChar char=""/>
              <a:defRPr/>
            </a:pPr>
            <a:endParaRPr lang="it-IT" altLang="it-IT" sz="4000" b="1" u="sng" dirty="0"/>
          </a:p>
          <a:p>
            <a:pPr indent="-306000" eaLnBrk="1" fontAlgn="auto" hangingPunct="1">
              <a:buFont typeface="Wingdings 2" charset="2"/>
              <a:buChar char=""/>
              <a:defRPr/>
            </a:pPr>
            <a:r>
              <a:rPr lang="it-IT" altLang="it-IT" sz="4000" b="1" u="sng" dirty="0">
                <a:effectLst/>
              </a:rPr>
              <a:t>Economia della conoscenza</a:t>
            </a:r>
          </a:p>
          <a:p>
            <a:pPr indent="-306000" eaLnBrk="1" fontAlgn="auto" hangingPunct="1">
              <a:buFont typeface="Wingdings 2" charset="2"/>
              <a:buChar char=""/>
              <a:defRPr/>
            </a:pPr>
            <a:endParaRPr lang="it-IT" altLang="it-IT" sz="4000" dirty="0"/>
          </a:p>
          <a:p>
            <a:pPr indent="-306000" eaLnBrk="1" fontAlgn="auto" hangingPunct="1">
              <a:buFont typeface="Wingdings 2" charset="2"/>
              <a:buChar char=""/>
              <a:defRPr/>
            </a:pPr>
            <a:r>
              <a:rPr lang="it-IT" altLang="it-IT" sz="4000" dirty="0"/>
              <a:t>Urbanizzazione globale e città</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7455" y="404664"/>
            <a:ext cx="10353675" cy="969963"/>
          </a:xfrm>
        </p:spPr>
        <p:txBody>
          <a:bodyPr>
            <a:normAutofit fontScale="90000"/>
          </a:bodyPr>
          <a:lstStyle/>
          <a:p>
            <a:pPr eaLnBrk="1" fontAlgn="auto" hangingPunct="1">
              <a:spcAft>
                <a:spcPts val="0"/>
              </a:spcAft>
              <a:defRPr/>
            </a:pPr>
            <a:r>
              <a:rPr lang="it-IT" b="1" dirty="0" smtClean="0">
                <a:solidFill>
                  <a:schemeClr val="accent1"/>
                </a:solidFill>
                <a:ea typeface="+mj-ea"/>
              </a:rPr>
              <a:t>Dall’economia di servizi </a:t>
            </a:r>
            <a:br>
              <a:rPr lang="it-IT" b="1" dirty="0" smtClean="0">
                <a:solidFill>
                  <a:schemeClr val="accent1"/>
                </a:solidFill>
                <a:ea typeface="+mj-ea"/>
              </a:rPr>
            </a:br>
            <a:r>
              <a:rPr lang="it-IT" b="1" dirty="0" smtClean="0">
                <a:solidFill>
                  <a:schemeClr val="accent1"/>
                </a:solidFill>
                <a:ea typeface="+mj-ea"/>
              </a:rPr>
              <a:t>all’economia della conoscenza</a:t>
            </a:r>
            <a:endParaRPr lang="it-IT" b="1" dirty="0">
              <a:solidFill>
                <a:schemeClr val="accent1"/>
              </a:solidFill>
              <a:ea typeface="+mj-ea"/>
            </a:endParaRPr>
          </a:p>
        </p:txBody>
      </p:sp>
      <p:sp>
        <p:nvSpPr>
          <p:cNvPr id="26627" name="Segnaposto contenuto 2"/>
          <p:cNvSpPr>
            <a:spLocks noGrp="1"/>
          </p:cNvSpPr>
          <p:nvPr>
            <p:ph sz="half" idx="1"/>
          </p:nvPr>
        </p:nvSpPr>
        <p:spPr>
          <a:xfrm>
            <a:off x="479377" y="1732448"/>
            <a:ext cx="5494916" cy="4576871"/>
          </a:xfrm>
        </p:spPr>
        <p:txBody>
          <a:bodyPr>
            <a:normAutofit fontScale="92500" lnSpcReduction="10000"/>
          </a:bodyPr>
          <a:lstStyle/>
          <a:p>
            <a:pPr indent="-306000" eaLnBrk="1" fontAlgn="auto" hangingPunct="1">
              <a:buFont typeface="Wingdings 2" charset="2"/>
              <a:buChar char=""/>
              <a:defRPr/>
            </a:pPr>
            <a:r>
              <a:rPr lang="it-IT" altLang="it-IT" sz="3200" dirty="0"/>
              <a:t>Caratteristiche di rilievo</a:t>
            </a:r>
          </a:p>
          <a:p>
            <a:pPr marL="720000" lvl="1" indent="-270000" eaLnBrk="1" fontAlgn="auto" hangingPunct="1">
              <a:buFont typeface="Wingdings 2" charset="2"/>
              <a:buChar char=""/>
              <a:defRPr/>
            </a:pPr>
            <a:r>
              <a:rPr lang="it-IT" altLang="it-IT" sz="2800" dirty="0"/>
              <a:t>globalizzazione dei mercati</a:t>
            </a:r>
          </a:p>
          <a:p>
            <a:pPr marL="720000" lvl="1" indent="-270000" eaLnBrk="1" fontAlgn="auto" hangingPunct="1">
              <a:buFont typeface="Wingdings 2" charset="2"/>
              <a:buChar char=""/>
              <a:defRPr/>
            </a:pPr>
            <a:r>
              <a:rPr lang="it-IT" altLang="it-IT" sz="2800" dirty="0"/>
              <a:t>importanza della tecnologia e dell’innovazione</a:t>
            </a:r>
          </a:p>
          <a:p>
            <a:pPr marL="720000" lvl="1" indent="-270000" eaLnBrk="1" fontAlgn="auto" hangingPunct="1">
              <a:buFont typeface="Wingdings 2" charset="2"/>
              <a:buChar char=""/>
              <a:defRPr/>
            </a:pPr>
            <a:r>
              <a:rPr lang="it-IT" altLang="it-IT" sz="2800" dirty="0"/>
              <a:t>potere della finanza </a:t>
            </a:r>
          </a:p>
        </p:txBody>
      </p:sp>
      <p:sp>
        <p:nvSpPr>
          <p:cNvPr id="3" name="Segnaposto contenuto 2"/>
          <p:cNvSpPr>
            <a:spLocks noGrp="1"/>
          </p:cNvSpPr>
          <p:nvPr>
            <p:ph sz="half" idx="2"/>
          </p:nvPr>
        </p:nvSpPr>
        <p:spPr>
          <a:xfrm>
            <a:off x="6202892" y="1732449"/>
            <a:ext cx="5365716" cy="3424743"/>
          </a:xfrm>
        </p:spPr>
        <p:txBody>
          <a:bodyPr>
            <a:normAutofit fontScale="92500" lnSpcReduction="10000"/>
          </a:bodyPr>
          <a:lstStyle/>
          <a:p>
            <a:pPr indent="-306000" eaLnBrk="1" fontAlgn="auto" hangingPunct="1">
              <a:buFont typeface="Wingdings 2" charset="2"/>
              <a:buChar char=""/>
              <a:defRPr/>
            </a:pPr>
            <a:r>
              <a:rPr lang="it-IT" altLang="it-IT" sz="3200" dirty="0"/>
              <a:t>Conseguenze sociali</a:t>
            </a:r>
          </a:p>
          <a:p>
            <a:pPr marL="720000" lvl="1" indent="-270000" eaLnBrk="1" fontAlgn="auto" hangingPunct="1">
              <a:buFont typeface="Wingdings 2" charset="2"/>
              <a:buChar char=""/>
              <a:defRPr/>
            </a:pPr>
            <a:r>
              <a:rPr lang="it-IT" altLang="it-IT" sz="2800" dirty="0"/>
              <a:t>erosione del ceto medio </a:t>
            </a:r>
          </a:p>
          <a:p>
            <a:pPr marL="720000" lvl="1" indent="-270000" eaLnBrk="1" fontAlgn="auto" hangingPunct="1">
              <a:buFont typeface="Wingdings 2" charset="2"/>
              <a:buChar char=""/>
              <a:defRPr/>
            </a:pPr>
            <a:r>
              <a:rPr lang="it-IT" altLang="it-IT" sz="2800" dirty="0"/>
              <a:t>concentrazione di potere e ricchezza</a:t>
            </a:r>
          </a:p>
          <a:p>
            <a:pPr marL="720000" lvl="1" indent="-270000" eaLnBrk="1" fontAlgn="auto" hangingPunct="1">
              <a:buFont typeface="Wingdings 2" charset="2"/>
              <a:buChar char=""/>
              <a:defRPr/>
            </a:pPr>
            <a:r>
              <a:rPr lang="it-IT" altLang="it-IT" sz="2800" dirty="0"/>
              <a:t>nuovo proletariato e società </a:t>
            </a:r>
            <a:r>
              <a:rPr lang="it-IT" altLang="it-IT" sz="2800" i="1" dirty="0" err="1"/>
              <a:t>low</a:t>
            </a:r>
            <a:r>
              <a:rPr lang="it-IT" altLang="it-IT" sz="2800" i="1" dirty="0"/>
              <a:t> </a:t>
            </a:r>
            <a:r>
              <a:rPr lang="it-IT" altLang="it-IT" sz="2800" i="1" dirty="0" err="1"/>
              <a:t>cost</a:t>
            </a:r>
            <a:endParaRPr lang="it-IT" altLang="it-IT" sz="2800" i="1" dirty="0"/>
          </a:p>
          <a:p>
            <a:pPr marL="720000" lvl="1" indent="-270000" eaLnBrk="1" fontAlgn="auto" hangingPunct="1">
              <a:buFont typeface="Wingdings 2" charset="2"/>
              <a:buChar char=""/>
              <a:defRPr/>
            </a:pPr>
            <a:r>
              <a:rPr lang="it-IT" altLang="it-IT" sz="2800" dirty="0"/>
              <a:t>“nuovi poveri ed esclusi”</a:t>
            </a:r>
          </a:p>
          <a:p>
            <a:pPr>
              <a:defRPr/>
            </a:pP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a:xfrm>
            <a:off x="883401" y="188640"/>
            <a:ext cx="10353762" cy="970450"/>
          </a:xfrm>
        </p:spPr>
        <p:txBody>
          <a:bodyPr/>
          <a:lstStyle/>
          <a:p>
            <a:pPr eaLnBrk="1" fontAlgn="auto" hangingPunct="1">
              <a:spcAft>
                <a:spcPts val="0"/>
              </a:spcAft>
              <a:defRPr/>
            </a:pPr>
            <a:r>
              <a:rPr lang="it-IT" altLang="it-IT" b="1" dirty="0" smtClean="0">
                <a:solidFill>
                  <a:schemeClr val="accent1"/>
                </a:solidFill>
                <a:ea typeface="+mj-ea"/>
              </a:rPr>
              <a:t>Economia della conoscenza e stato sociale</a:t>
            </a:r>
          </a:p>
        </p:txBody>
      </p:sp>
      <p:sp>
        <p:nvSpPr>
          <p:cNvPr id="27651" name="Segnaposto contenuto 2"/>
          <p:cNvSpPr>
            <a:spLocks noGrp="1"/>
          </p:cNvSpPr>
          <p:nvPr>
            <p:ph idx="1"/>
          </p:nvPr>
        </p:nvSpPr>
        <p:spPr>
          <a:xfrm>
            <a:off x="551385" y="1484314"/>
            <a:ext cx="9145016" cy="4872037"/>
          </a:xfrm>
        </p:spPr>
        <p:txBody>
          <a:bodyPr/>
          <a:lstStyle/>
          <a:p>
            <a:pPr indent="-306000" eaLnBrk="1" fontAlgn="auto" hangingPunct="1">
              <a:buFont typeface="Wingdings 2" charset="2"/>
              <a:buChar char=""/>
              <a:defRPr/>
            </a:pPr>
            <a:r>
              <a:rPr lang="it-IT" altLang="it-IT" sz="3600" dirty="0"/>
              <a:t>Sono compatibili?</a:t>
            </a:r>
          </a:p>
          <a:p>
            <a:pPr marL="720000" lvl="1" indent="-270000" eaLnBrk="1" fontAlgn="auto" hangingPunct="1">
              <a:buFont typeface="Wingdings 2" charset="2"/>
              <a:buChar char=""/>
              <a:defRPr/>
            </a:pPr>
            <a:r>
              <a:rPr lang="it-IT" altLang="it-IT" sz="3200" dirty="0" smtClean="0"/>
              <a:t>secondo </a:t>
            </a:r>
            <a:r>
              <a:rPr lang="it-IT" altLang="it-IT" sz="3200" dirty="0"/>
              <a:t>alcuni, lo stato è un ostacolo al pieno dispiegarsi delle potenzialità del mercato</a:t>
            </a:r>
          </a:p>
          <a:p>
            <a:pPr marL="720000" lvl="1" indent="-270000" eaLnBrk="1" fontAlgn="auto" hangingPunct="1">
              <a:buFont typeface="Wingdings 2" charset="2"/>
              <a:buChar char=""/>
              <a:defRPr/>
            </a:pPr>
            <a:endParaRPr lang="it-IT" altLang="it-IT" sz="3200" dirty="0"/>
          </a:p>
          <a:p>
            <a:pPr marL="720000" lvl="1" indent="-270000" eaLnBrk="1" fontAlgn="auto" hangingPunct="1">
              <a:buFont typeface="Wingdings 2" charset="2"/>
              <a:buChar char=""/>
              <a:defRPr/>
            </a:pPr>
            <a:r>
              <a:rPr lang="it-IT" altLang="it-IT" sz="3200" dirty="0"/>
              <a:t>secondo altri, esistono esperienze che smentiscono questa interpretazione anche nel panorama occidentale, es. quella finlandese</a:t>
            </a:r>
            <a:endParaRPr lang="it-IT" altLang="it-IT"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xfrm>
            <a:off x="911976" y="260648"/>
            <a:ext cx="10353762" cy="970450"/>
          </a:xfrm>
        </p:spPr>
        <p:txBody>
          <a:bodyPr/>
          <a:lstStyle/>
          <a:p>
            <a:pPr eaLnBrk="1" fontAlgn="auto" hangingPunct="1">
              <a:spcAft>
                <a:spcPts val="0"/>
              </a:spcAft>
              <a:defRPr/>
            </a:pPr>
            <a:r>
              <a:rPr lang="it-IT" altLang="it-IT" b="1" dirty="0" smtClean="0">
                <a:solidFill>
                  <a:schemeClr val="accent1"/>
                </a:solidFill>
                <a:ea typeface="+mj-ea"/>
              </a:rPr>
              <a:t>Economia della conoscenza e Internet</a:t>
            </a:r>
          </a:p>
        </p:txBody>
      </p:sp>
      <p:sp>
        <p:nvSpPr>
          <p:cNvPr id="28675" name="Segnaposto contenuto 2"/>
          <p:cNvSpPr>
            <a:spLocks noGrp="1"/>
          </p:cNvSpPr>
          <p:nvPr>
            <p:ph idx="1"/>
          </p:nvPr>
        </p:nvSpPr>
        <p:spPr>
          <a:xfrm>
            <a:off x="479376" y="1412776"/>
            <a:ext cx="9073008" cy="5006191"/>
          </a:xfrm>
        </p:spPr>
        <p:txBody>
          <a:bodyPr>
            <a:noAutofit/>
          </a:bodyPr>
          <a:lstStyle/>
          <a:p>
            <a:pPr indent="-306000" eaLnBrk="1" fontAlgn="auto" hangingPunct="1">
              <a:buFont typeface="Wingdings 2" charset="2"/>
              <a:buChar char=""/>
              <a:defRPr/>
            </a:pPr>
            <a:r>
              <a:rPr lang="it-IT" altLang="it-IT" sz="2800" dirty="0" smtClean="0"/>
              <a:t>Sfruttamento economico e appropriazione privatistica del bene “conoscenza”</a:t>
            </a:r>
          </a:p>
          <a:p>
            <a:pPr indent="-306000" eaLnBrk="1" fontAlgn="auto" hangingPunct="1">
              <a:buFont typeface="Wingdings 2" charset="2"/>
              <a:buChar char=""/>
              <a:defRPr/>
            </a:pPr>
            <a:r>
              <a:rPr lang="it-IT" altLang="it-IT" sz="2800" dirty="0" smtClean="0"/>
              <a:t>La conoscenza però è un bene non scarso, non rivale e non escludibile</a:t>
            </a:r>
          </a:p>
          <a:p>
            <a:pPr indent="-306000" eaLnBrk="1" fontAlgn="auto" hangingPunct="1">
              <a:buFont typeface="Wingdings 2" charset="2"/>
              <a:buChar char=""/>
              <a:defRPr/>
            </a:pPr>
            <a:r>
              <a:rPr lang="it-IT" altLang="it-IT" sz="2800" dirty="0" smtClean="0"/>
              <a:t>Scontro tra:</a:t>
            </a:r>
          </a:p>
          <a:p>
            <a:pPr marL="720000" lvl="1" indent="-270000" eaLnBrk="1" fontAlgn="auto" hangingPunct="1">
              <a:buFont typeface="Wingdings 2" panose="05020102010507070707" pitchFamily="18" charset="2"/>
              <a:buChar char=""/>
              <a:defRPr/>
            </a:pPr>
            <a:r>
              <a:rPr lang="it-IT" altLang="it-IT" sz="2400" dirty="0" smtClean="0"/>
              <a:t>coloro che promuovono forme restrittive per l’accesso ai contenuti della produzione intellettuale</a:t>
            </a:r>
          </a:p>
          <a:p>
            <a:pPr indent="-306000" eaLnBrk="1" fontAlgn="auto" hangingPunct="1">
              <a:buFont typeface="Wingdings 2" panose="05020102010507070707" pitchFamily="18" charset="2"/>
              <a:buNone/>
              <a:defRPr/>
            </a:pPr>
            <a:r>
              <a:rPr lang="it-IT" altLang="it-IT" sz="2800" dirty="0" smtClean="0"/>
              <a:t>					e</a:t>
            </a:r>
          </a:p>
          <a:p>
            <a:pPr marL="720000" lvl="1" indent="-270000" eaLnBrk="1" fontAlgn="auto" hangingPunct="1">
              <a:buFont typeface="Wingdings 2" panose="05020102010507070707" pitchFamily="18" charset="2"/>
              <a:buChar char=""/>
              <a:defRPr/>
            </a:pPr>
            <a:r>
              <a:rPr lang="it-IT" altLang="it-IT" sz="2400" dirty="0" smtClean="0"/>
              <a:t>coloro che immettono in rete contenuti disponibili liberamente e gratuitamente</a:t>
            </a:r>
          </a:p>
          <a:p>
            <a:pPr indent="-306000" eaLnBrk="1" fontAlgn="auto" hangingPunct="1">
              <a:buFont typeface="Wingdings 2" charset="2"/>
              <a:buChar char=""/>
              <a:defRPr/>
            </a:pPr>
            <a:endParaRPr lang="it-IT" altLang="it-IT" sz="28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15480" y="332656"/>
            <a:ext cx="9145016" cy="830983"/>
          </a:xfrm>
        </p:spPr>
        <p:txBody>
          <a:bodyPr>
            <a:noAutofit/>
          </a:bodyPr>
          <a:lstStyle/>
          <a:p>
            <a:pPr eaLnBrk="1" fontAlgn="auto" hangingPunct="1">
              <a:spcAft>
                <a:spcPts val="0"/>
              </a:spcAft>
              <a:defRPr/>
            </a:pPr>
            <a:r>
              <a:rPr lang="it-IT" b="1" dirty="0">
                <a:solidFill>
                  <a:schemeClr val="accent1"/>
                </a:solidFill>
                <a:ea typeface="+mj-ea"/>
              </a:rPr>
              <a:t>Analisi del contesto e </a:t>
            </a:r>
            <a:br>
              <a:rPr lang="it-IT" b="1" dirty="0">
                <a:solidFill>
                  <a:schemeClr val="accent1"/>
                </a:solidFill>
                <a:ea typeface="+mj-ea"/>
              </a:rPr>
            </a:br>
            <a:r>
              <a:rPr lang="it-IT" b="1" dirty="0">
                <a:solidFill>
                  <a:schemeClr val="accent1"/>
                </a:solidFill>
                <a:ea typeface="+mj-ea"/>
              </a:rPr>
              <a:t>interrogativi </a:t>
            </a:r>
            <a:r>
              <a:rPr lang="it-IT" b="1" dirty="0" err="1">
                <a:solidFill>
                  <a:schemeClr val="accent1"/>
                </a:solidFill>
                <a:ea typeface="+mj-ea"/>
              </a:rPr>
              <a:t>biblioteconomici</a:t>
            </a:r>
            <a:endParaRPr lang="it-IT" sz="4400" b="1" dirty="0">
              <a:solidFill>
                <a:schemeClr val="accent1"/>
              </a:solidFill>
              <a:ea typeface="+mj-ea"/>
            </a:endParaRPr>
          </a:p>
        </p:txBody>
      </p:sp>
      <p:sp>
        <p:nvSpPr>
          <p:cNvPr id="16387" name="Segnaposto contenuto 2"/>
          <p:cNvSpPr>
            <a:spLocks noGrp="1"/>
          </p:cNvSpPr>
          <p:nvPr>
            <p:ph idx="1"/>
          </p:nvPr>
        </p:nvSpPr>
        <p:spPr>
          <a:xfrm>
            <a:off x="839416" y="1557338"/>
            <a:ext cx="10801200" cy="4799012"/>
          </a:xfrm>
        </p:spPr>
        <p:txBody>
          <a:bodyPr/>
          <a:lstStyle/>
          <a:p>
            <a:pPr indent="-306000" eaLnBrk="1" fontAlgn="auto" hangingPunct="1">
              <a:buFont typeface="Wingdings 2" charset="2"/>
              <a:buChar char=""/>
              <a:defRPr/>
            </a:pPr>
            <a:r>
              <a:rPr lang="it-IT" altLang="it-IT" sz="4000" dirty="0"/>
              <a:t>Dinamica pubblico/privato e stato sociale</a:t>
            </a:r>
          </a:p>
          <a:p>
            <a:pPr indent="-306000" eaLnBrk="1" fontAlgn="auto" hangingPunct="1">
              <a:buFont typeface="Wingdings 2" charset="2"/>
              <a:buChar char=""/>
              <a:defRPr/>
            </a:pPr>
            <a:endParaRPr lang="it-IT" altLang="it-IT" sz="4000" b="1" u="sng" dirty="0"/>
          </a:p>
          <a:p>
            <a:pPr indent="-306000" eaLnBrk="1" fontAlgn="auto" hangingPunct="1">
              <a:buFont typeface="Wingdings 2" charset="2"/>
              <a:buChar char=""/>
              <a:defRPr/>
            </a:pPr>
            <a:r>
              <a:rPr lang="it-IT" altLang="it-IT" sz="4000" dirty="0">
                <a:effectLst/>
              </a:rPr>
              <a:t>Economia della conoscenza</a:t>
            </a:r>
          </a:p>
          <a:p>
            <a:pPr indent="-306000" eaLnBrk="1" fontAlgn="auto" hangingPunct="1">
              <a:buFont typeface="Wingdings 2" charset="2"/>
              <a:buChar char=""/>
              <a:defRPr/>
            </a:pPr>
            <a:endParaRPr lang="it-IT" altLang="it-IT" sz="4000" dirty="0"/>
          </a:p>
          <a:p>
            <a:pPr indent="-306000" eaLnBrk="1" fontAlgn="auto" hangingPunct="1">
              <a:buFont typeface="Wingdings 2" charset="2"/>
              <a:buChar char=""/>
              <a:defRPr/>
            </a:pPr>
            <a:r>
              <a:rPr lang="it-IT" altLang="it-IT" sz="4000" b="1" u="sng" dirty="0"/>
              <a:t>Urbanizzazione globale e città</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839416" y="260648"/>
            <a:ext cx="10353762" cy="970450"/>
          </a:xfrm>
        </p:spPr>
        <p:txBody>
          <a:bodyPr/>
          <a:lstStyle/>
          <a:p>
            <a:pPr eaLnBrk="1" fontAlgn="auto" hangingPunct="1">
              <a:spcAft>
                <a:spcPts val="0"/>
              </a:spcAft>
              <a:defRPr/>
            </a:pPr>
            <a:r>
              <a:rPr lang="it-IT" sz="4400" b="1" dirty="0" smtClean="0">
                <a:solidFill>
                  <a:schemeClr val="accent1"/>
                </a:solidFill>
                <a:ea typeface="+mj-ea"/>
              </a:rPr>
              <a:t>La città contemporanea</a:t>
            </a:r>
            <a:endParaRPr lang="it-IT" sz="4400" b="1" dirty="0">
              <a:solidFill>
                <a:schemeClr val="accent1"/>
              </a:solidFill>
              <a:ea typeface="+mj-ea"/>
            </a:endParaRPr>
          </a:p>
        </p:txBody>
      </p:sp>
      <p:sp>
        <p:nvSpPr>
          <p:cNvPr id="31747" name="Rectangle 3"/>
          <p:cNvSpPr>
            <a:spLocks noGrp="1" noChangeArrowheads="1"/>
          </p:cNvSpPr>
          <p:nvPr>
            <p:ph idx="1"/>
          </p:nvPr>
        </p:nvSpPr>
        <p:spPr>
          <a:xfrm>
            <a:off x="407368" y="1557339"/>
            <a:ext cx="10009113" cy="4967287"/>
          </a:xfrm>
        </p:spPr>
        <p:txBody>
          <a:bodyPr/>
          <a:lstStyle/>
          <a:p>
            <a:pPr marL="447675" indent="-447675" eaLnBrk="1" fontAlgn="auto" hangingPunct="1">
              <a:buFont typeface="Wingdings 2" charset="2"/>
              <a:buChar char=""/>
              <a:defRPr/>
            </a:pPr>
            <a:r>
              <a:rPr lang="it-IT" sz="3600" dirty="0">
                <a:latin typeface="+mj-lt"/>
              </a:rPr>
              <a:t>La vita urbana è una condizione dell’uomo contemporaneo (fenomeno </a:t>
            </a:r>
            <a:r>
              <a:rPr lang="it-IT" sz="3600" b="1" dirty="0">
                <a:latin typeface="+mj-lt"/>
              </a:rPr>
              <a:t>dell’urbanizzazione globale</a:t>
            </a:r>
            <a:r>
              <a:rPr lang="it-IT" sz="3600" dirty="0">
                <a:latin typeface="+mj-lt"/>
              </a:rPr>
              <a:t>)</a:t>
            </a:r>
          </a:p>
          <a:p>
            <a:pPr marL="447675" indent="-447675" eaLnBrk="1" fontAlgn="auto" hangingPunct="1">
              <a:buFont typeface="Wingdings 2" charset="2"/>
              <a:buChar char=""/>
              <a:defRPr/>
            </a:pPr>
            <a:r>
              <a:rPr lang="it-IT" sz="3600" dirty="0" smtClean="0">
                <a:latin typeface="+mj-lt"/>
              </a:rPr>
              <a:t>Le </a:t>
            </a:r>
            <a:r>
              <a:rPr lang="it-IT" sz="3600" b="1" dirty="0">
                <a:latin typeface="+mj-lt"/>
              </a:rPr>
              <a:t>grandi dimensioni</a:t>
            </a:r>
            <a:r>
              <a:rPr lang="it-IT" sz="3600" dirty="0">
                <a:latin typeface="+mj-lt"/>
              </a:rPr>
              <a:t> sono tendenzialmente un tratto tipico della città contemporanea e della vita urbana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883401" y="188640"/>
            <a:ext cx="10353762" cy="970450"/>
          </a:xfrm>
        </p:spPr>
        <p:txBody>
          <a:bodyPr/>
          <a:lstStyle/>
          <a:p>
            <a:pPr eaLnBrk="1" fontAlgn="auto" hangingPunct="1">
              <a:spcAft>
                <a:spcPts val="0"/>
              </a:spcAft>
              <a:defRPr/>
            </a:pPr>
            <a:r>
              <a:rPr lang="it-IT" sz="4400" b="1" dirty="0" smtClean="0">
                <a:solidFill>
                  <a:schemeClr val="accent1"/>
                </a:solidFill>
                <a:ea typeface="+mj-ea"/>
              </a:rPr>
              <a:t>La città contemporanea</a:t>
            </a:r>
            <a:endParaRPr lang="it-IT" sz="4400" b="1" dirty="0">
              <a:solidFill>
                <a:schemeClr val="accent1"/>
              </a:solidFill>
              <a:ea typeface="+mj-ea"/>
            </a:endParaRPr>
          </a:p>
        </p:txBody>
      </p:sp>
      <p:sp>
        <p:nvSpPr>
          <p:cNvPr id="32771" name="Rectangle 3"/>
          <p:cNvSpPr>
            <a:spLocks noGrp="1" noChangeArrowheads="1"/>
          </p:cNvSpPr>
          <p:nvPr>
            <p:ph idx="1"/>
          </p:nvPr>
        </p:nvSpPr>
        <p:spPr>
          <a:xfrm>
            <a:off x="767409" y="1484314"/>
            <a:ext cx="9217024" cy="4968875"/>
          </a:xfrm>
        </p:spPr>
        <p:txBody>
          <a:bodyPr/>
          <a:lstStyle/>
          <a:p>
            <a:pPr marL="447675" indent="-447675" eaLnBrk="1" fontAlgn="auto" hangingPunct="1">
              <a:buFont typeface="Wingdings 2" charset="2"/>
              <a:buChar char=""/>
              <a:defRPr/>
            </a:pPr>
            <a:r>
              <a:rPr lang="it-IT" sz="3200" b="1" dirty="0">
                <a:latin typeface="+mj-lt"/>
              </a:rPr>
              <a:t>Policentrica e decentrata</a:t>
            </a:r>
            <a:r>
              <a:rPr lang="it-IT" sz="3200" dirty="0">
                <a:latin typeface="+mj-lt"/>
              </a:rPr>
              <a:t>, ma al contempo </a:t>
            </a:r>
            <a:r>
              <a:rPr lang="it-IT" sz="3200" b="1" dirty="0">
                <a:latin typeface="+mj-lt"/>
              </a:rPr>
              <a:t>sempre più convergente </a:t>
            </a:r>
            <a:r>
              <a:rPr lang="it-IT" sz="3200" dirty="0">
                <a:latin typeface="+mj-lt"/>
              </a:rPr>
              <a:t>sul proprio centro</a:t>
            </a:r>
          </a:p>
          <a:p>
            <a:pPr marL="447675" indent="-447675" eaLnBrk="1" fontAlgn="auto" hangingPunct="1">
              <a:buFont typeface="Wingdings 2" charset="2"/>
              <a:buChar char=""/>
              <a:defRPr/>
            </a:pPr>
            <a:r>
              <a:rPr lang="it-IT" sz="3200" dirty="0" smtClean="0">
                <a:latin typeface="+mj-lt"/>
              </a:rPr>
              <a:t>Politiche </a:t>
            </a:r>
            <a:r>
              <a:rPr lang="it-IT" sz="3200" dirty="0">
                <a:latin typeface="+mj-lt"/>
              </a:rPr>
              <a:t>di riappropriazione della città, di recupero di aree degradate o di zone abbandonate dall’industria</a:t>
            </a:r>
          </a:p>
          <a:p>
            <a:pPr marL="447675" indent="-447675" eaLnBrk="1" fontAlgn="auto" hangingPunct="1">
              <a:buFont typeface="Wingdings 2" charset="2"/>
              <a:buChar char=""/>
              <a:defRPr/>
            </a:pPr>
            <a:r>
              <a:rPr lang="it-IT" sz="3200" i="1" dirty="0" err="1" smtClean="0">
                <a:latin typeface="+mj-lt"/>
              </a:rPr>
              <a:t>Edutainment</a:t>
            </a:r>
            <a:r>
              <a:rPr lang="it-IT" sz="3200" i="1" dirty="0" smtClean="0">
                <a:latin typeface="+mj-lt"/>
              </a:rPr>
              <a:t> </a:t>
            </a:r>
            <a:r>
              <a:rPr lang="it-IT" sz="3200" dirty="0">
                <a:latin typeface="+mj-lt"/>
              </a:rPr>
              <a:t>è al centro di queste politiche</a:t>
            </a:r>
          </a:p>
          <a:p>
            <a:pPr marL="447675" indent="-447675" eaLnBrk="1" fontAlgn="auto" hangingPunct="1">
              <a:buFont typeface="Wingdings 2" charset="2"/>
              <a:buChar char=""/>
              <a:defRPr/>
            </a:pPr>
            <a:endParaRPr lang="it-IT" sz="3200" dirty="0">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983432" y="260648"/>
            <a:ext cx="10353762" cy="970450"/>
          </a:xfrm>
        </p:spPr>
        <p:txBody>
          <a:bodyPr/>
          <a:lstStyle/>
          <a:p>
            <a:pPr eaLnBrk="1" fontAlgn="auto" hangingPunct="1">
              <a:spcAft>
                <a:spcPts val="0"/>
              </a:spcAft>
              <a:defRPr/>
            </a:pPr>
            <a:r>
              <a:rPr lang="it-IT" sz="4400" b="1" dirty="0" smtClean="0">
                <a:solidFill>
                  <a:schemeClr val="accent1"/>
                </a:solidFill>
                <a:ea typeface="+mj-ea"/>
              </a:rPr>
              <a:t>E le biblioteche?</a:t>
            </a:r>
            <a:endParaRPr lang="it-IT" sz="4400" b="1" dirty="0">
              <a:solidFill>
                <a:schemeClr val="accent1"/>
              </a:solidFill>
              <a:ea typeface="+mj-ea"/>
            </a:endParaRPr>
          </a:p>
        </p:txBody>
      </p:sp>
      <p:sp>
        <p:nvSpPr>
          <p:cNvPr id="33795" name="Rectangle 3"/>
          <p:cNvSpPr>
            <a:spLocks noGrp="1" noChangeArrowheads="1"/>
          </p:cNvSpPr>
          <p:nvPr>
            <p:ph idx="1"/>
          </p:nvPr>
        </p:nvSpPr>
        <p:spPr>
          <a:xfrm>
            <a:off x="695400" y="1484314"/>
            <a:ext cx="10297144" cy="4752975"/>
          </a:xfrm>
        </p:spPr>
        <p:txBody>
          <a:bodyPr>
            <a:noAutofit/>
          </a:bodyPr>
          <a:lstStyle/>
          <a:p>
            <a:pPr marL="447675" indent="-447675" eaLnBrk="1" fontAlgn="auto" hangingPunct="1">
              <a:buFont typeface="Wingdings 2" charset="2"/>
              <a:buChar char=""/>
              <a:defRPr/>
            </a:pPr>
            <a:r>
              <a:rPr lang="it-IT" sz="2800" dirty="0" smtClean="0">
                <a:latin typeface="+mj-lt"/>
              </a:rPr>
              <a:t>Possono configurarsi come strumento di riappropriazione del territorio?</a:t>
            </a:r>
          </a:p>
          <a:p>
            <a:pPr marL="447675" indent="-447675" eaLnBrk="1" fontAlgn="auto" hangingPunct="1">
              <a:buFont typeface="Wingdings 2" charset="2"/>
              <a:buChar char=""/>
              <a:defRPr/>
            </a:pPr>
            <a:r>
              <a:rPr lang="it-IT" sz="2800" dirty="0" smtClean="0">
                <a:latin typeface="+mj-lt"/>
              </a:rPr>
              <a:t>In che misura possono partecipare delle politiche di riqualificazione urbana?</a:t>
            </a:r>
          </a:p>
          <a:p>
            <a:pPr marL="447675" indent="-447675" eaLnBrk="1" fontAlgn="auto" hangingPunct="1">
              <a:buFont typeface="Wingdings 2" charset="2"/>
              <a:buChar char=""/>
              <a:defRPr/>
            </a:pPr>
            <a:r>
              <a:rPr lang="it-IT" sz="2800" dirty="0" smtClean="0">
                <a:latin typeface="+mj-lt"/>
              </a:rPr>
              <a:t>Possono </a:t>
            </a:r>
            <a:r>
              <a:rPr lang="it-IT" sz="2800" dirty="0">
                <a:latin typeface="+mj-lt"/>
              </a:rPr>
              <a:t>essere utilizzate come strumento per creare centralità?</a:t>
            </a:r>
          </a:p>
          <a:p>
            <a:pPr marL="447675" indent="-447675" eaLnBrk="1" fontAlgn="auto" hangingPunct="1">
              <a:buFont typeface="Wingdings 2" charset="2"/>
              <a:buChar char=""/>
              <a:defRPr/>
            </a:pPr>
            <a:r>
              <a:rPr lang="it-IT" sz="2800" dirty="0" smtClean="0">
                <a:latin typeface="+mj-lt"/>
              </a:rPr>
              <a:t>In </a:t>
            </a:r>
            <a:r>
              <a:rPr lang="it-IT" sz="2800" dirty="0">
                <a:latin typeface="+mj-lt"/>
              </a:rPr>
              <a:t>che misura e con quali modalità?</a:t>
            </a:r>
            <a:endParaRPr lang="it-IT" sz="2800" dirty="0" smtClean="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814344" y="188640"/>
            <a:ext cx="10353762" cy="970450"/>
          </a:xfrm>
        </p:spPr>
        <p:txBody>
          <a:bodyPr/>
          <a:lstStyle/>
          <a:p>
            <a:pPr eaLnBrk="1" fontAlgn="auto" hangingPunct="1">
              <a:spcAft>
                <a:spcPts val="0"/>
              </a:spcAft>
              <a:defRPr/>
            </a:pPr>
            <a:r>
              <a:rPr lang="it-IT" sz="4400" b="1" dirty="0">
                <a:solidFill>
                  <a:schemeClr val="accent1"/>
                </a:solidFill>
                <a:ea typeface="+mj-ea"/>
              </a:rPr>
              <a:t>Mobilità e uso del </a:t>
            </a:r>
            <a:r>
              <a:rPr lang="it-IT" sz="4400" b="1" dirty="0" smtClean="0">
                <a:solidFill>
                  <a:schemeClr val="accent1"/>
                </a:solidFill>
                <a:ea typeface="+mj-ea"/>
              </a:rPr>
              <a:t>tempo</a:t>
            </a:r>
            <a:endParaRPr lang="it-IT" sz="4400" b="1" dirty="0">
              <a:solidFill>
                <a:schemeClr val="accent1"/>
              </a:solidFill>
              <a:ea typeface="+mj-ea"/>
            </a:endParaRPr>
          </a:p>
        </p:txBody>
      </p:sp>
      <p:sp>
        <p:nvSpPr>
          <p:cNvPr id="35843" name="Rectangle 3"/>
          <p:cNvSpPr>
            <a:spLocks noGrp="1" noChangeArrowheads="1"/>
          </p:cNvSpPr>
          <p:nvPr>
            <p:ph idx="1"/>
          </p:nvPr>
        </p:nvSpPr>
        <p:spPr>
          <a:xfrm>
            <a:off x="814344" y="1557339"/>
            <a:ext cx="10826272" cy="4967287"/>
          </a:xfrm>
        </p:spPr>
        <p:txBody>
          <a:bodyPr/>
          <a:lstStyle/>
          <a:p>
            <a:pPr marL="447675" indent="-447675" eaLnBrk="1" fontAlgn="auto" hangingPunct="1">
              <a:buFont typeface="Wingdings 2" charset="2"/>
              <a:buChar char=""/>
              <a:defRPr/>
            </a:pPr>
            <a:r>
              <a:rPr lang="it-IT" sz="3200" b="1" dirty="0">
                <a:latin typeface="+mj-lt"/>
              </a:rPr>
              <a:t>Luogo di flussi</a:t>
            </a:r>
            <a:r>
              <a:rPr lang="it-IT" sz="3200" dirty="0">
                <a:latin typeface="+mj-lt"/>
              </a:rPr>
              <a:t>, da un lato delle merci e delle persone, dall’altro delle informazioni e delle esperienze attraverso la rete </a:t>
            </a:r>
          </a:p>
          <a:p>
            <a:pPr marL="447675" indent="-447675" eaLnBrk="1" fontAlgn="auto" hangingPunct="1">
              <a:buFont typeface="Wingdings 2" charset="2"/>
              <a:buChar char=""/>
              <a:defRPr/>
            </a:pPr>
            <a:endParaRPr lang="it-IT" sz="3200" dirty="0">
              <a:latin typeface="+mj-lt"/>
            </a:endParaRPr>
          </a:p>
          <a:p>
            <a:pPr marL="447675" indent="-447675" eaLnBrk="1" fontAlgn="auto" hangingPunct="1">
              <a:lnSpc>
                <a:spcPct val="90000"/>
              </a:lnSpc>
              <a:buFont typeface="Wingdings 2" charset="2"/>
              <a:buChar char=""/>
              <a:defRPr/>
            </a:pPr>
            <a:r>
              <a:rPr lang="it-IT" sz="3600" dirty="0">
                <a:latin typeface="+mj-lt"/>
              </a:rPr>
              <a:t>Il </a:t>
            </a:r>
            <a:r>
              <a:rPr lang="it-IT" sz="3600" b="1" dirty="0">
                <a:latin typeface="+mj-lt"/>
              </a:rPr>
              <a:t>flusso delle persone</a:t>
            </a:r>
          </a:p>
          <a:p>
            <a:pPr marL="889000" lvl="1" indent="-439738" eaLnBrk="1" fontAlgn="auto" hangingPunct="1">
              <a:lnSpc>
                <a:spcPct val="90000"/>
              </a:lnSpc>
              <a:buFont typeface="Wingdings 2" charset="2"/>
              <a:buChar char=""/>
              <a:defRPr/>
            </a:pPr>
            <a:r>
              <a:rPr lang="it-IT" sz="3200" b="1" dirty="0" err="1">
                <a:latin typeface="+mj-lt"/>
              </a:rPr>
              <a:t>compulsion</a:t>
            </a:r>
            <a:r>
              <a:rPr lang="it-IT" sz="3200" b="1" dirty="0">
                <a:latin typeface="+mj-lt"/>
              </a:rPr>
              <a:t> </a:t>
            </a:r>
            <a:r>
              <a:rPr lang="it-IT" sz="3200" b="1" dirty="0" err="1">
                <a:latin typeface="+mj-lt"/>
              </a:rPr>
              <a:t>to</a:t>
            </a:r>
            <a:r>
              <a:rPr lang="it-IT" sz="3200" b="1" dirty="0">
                <a:latin typeface="+mj-lt"/>
              </a:rPr>
              <a:t> </a:t>
            </a:r>
            <a:r>
              <a:rPr lang="it-IT" sz="3200" b="1" dirty="0" err="1">
                <a:latin typeface="+mj-lt"/>
              </a:rPr>
              <a:t>mobility</a:t>
            </a:r>
            <a:endParaRPr lang="it-IT" sz="3200" dirty="0">
              <a:latin typeface="+mj-lt"/>
            </a:endParaRPr>
          </a:p>
          <a:p>
            <a:pPr marL="889000" lvl="1" indent="-439738" eaLnBrk="1" fontAlgn="auto" hangingPunct="1">
              <a:lnSpc>
                <a:spcPct val="90000"/>
              </a:lnSpc>
              <a:buFont typeface="Wingdings 2" charset="2"/>
              <a:buChar char=""/>
              <a:defRPr/>
            </a:pPr>
            <a:r>
              <a:rPr lang="it-IT" sz="3200" b="1" dirty="0" err="1">
                <a:latin typeface="+mj-lt"/>
              </a:rPr>
              <a:t>compulsion</a:t>
            </a:r>
            <a:r>
              <a:rPr lang="it-IT" sz="3200" b="1" dirty="0">
                <a:latin typeface="+mj-lt"/>
              </a:rPr>
              <a:t> </a:t>
            </a:r>
            <a:r>
              <a:rPr lang="it-IT" sz="3200" b="1" dirty="0" err="1">
                <a:latin typeface="+mj-lt"/>
              </a:rPr>
              <a:t>to</a:t>
            </a:r>
            <a:r>
              <a:rPr lang="it-IT" sz="3200" b="1" dirty="0">
                <a:latin typeface="+mj-lt"/>
              </a:rPr>
              <a:t> </a:t>
            </a:r>
            <a:r>
              <a:rPr lang="it-IT" sz="3200" b="1" dirty="0" err="1">
                <a:latin typeface="+mj-lt"/>
              </a:rPr>
              <a:t>proximity</a:t>
            </a:r>
            <a:endParaRPr lang="it-IT" sz="3200" dirty="0">
              <a:latin typeface="+mj-lt"/>
            </a:endParaRPr>
          </a:p>
          <a:p>
            <a:pPr marL="447675" indent="-447675" eaLnBrk="1" fontAlgn="auto" hangingPunct="1">
              <a:buFont typeface="Wingdings 2" charset="2"/>
              <a:buChar char=""/>
              <a:defRPr/>
            </a:pPr>
            <a:endParaRPr lang="it-IT" sz="3200"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839416" y="332656"/>
            <a:ext cx="10353762" cy="970450"/>
          </a:xfrm>
        </p:spPr>
        <p:txBody>
          <a:bodyPr/>
          <a:lstStyle/>
          <a:p>
            <a:pPr eaLnBrk="1" fontAlgn="auto" hangingPunct="1">
              <a:spcAft>
                <a:spcPts val="0"/>
              </a:spcAft>
              <a:defRPr/>
            </a:pPr>
            <a:r>
              <a:rPr lang="it-IT" altLang="it-IT" b="1" dirty="0" smtClean="0">
                <a:solidFill>
                  <a:schemeClr val="accent1"/>
                </a:solidFill>
                <a:ea typeface="+mj-ea"/>
              </a:rPr>
              <a:t>Di cosa ci occupiamo</a:t>
            </a:r>
          </a:p>
        </p:txBody>
      </p:sp>
      <p:sp>
        <p:nvSpPr>
          <p:cNvPr id="15363" name="Segnaposto contenuto 2"/>
          <p:cNvSpPr>
            <a:spLocks noGrp="1"/>
          </p:cNvSpPr>
          <p:nvPr>
            <p:ph idx="1"/>
          </p:nvPr>
        </p:nvSpPr>
        <p:spPr>
          <a:xfrm>
            <a:off x="839417" y="1557338"/>
            <a:ext cx="9145015" cy="4799012"/>
          </a:xfrm>
        </p:spPr>
        <p:txBody>
          <a:bodyPr/>
          <a:lstStyle/>
          <a:p>
            <a:pPr indent="-306000" eaLnBrk="1" fontAlgn="auto" hangingPunct="1">
              <a:buFont typeface="Wingdings 2" charset="2"/>
              <a:buChar char=""/>
              <a:defRPr/>
            </a:pPr>
            <a:r>
              <a:rPr lang="it-IT" altLang="it-IT" sz="3600" b="1" u="sng" dirty="0"/>
              <a:t>Analisi del contesto e interrogativi </a:t>
            </a:r>
            <a:r>
              <a:rPr lang="it-IT" altLang="it-IT" sz="3600" b="1" u="sng" dirty="0" smtClean="0"/>
              <a:t>biblioteconomici</a:t>
            </a:r>
          </a:p>
          <a:p>
            <a:pPr indent="-306000" eaLnBrk="1" fontAlgn="auto" hangingPunct="1">
              <a:buFont typeface="Wingdings 2" charset="2"/>
              <a:buChar char=""/>
              <a:defRPr/>
            </a:pPr>
            <a:endParaRPr lang="it-IT" altLang="it-IT" sz="3600" b="1" u="sng" dirty="0"/>
          </a:p>
          <a:p>
            <a:pPr indent="-306000" eaLnBrk="1" fontAlgn="auto" hangingPunct="1">
              <a:buFont typeface="Wingdings 2" charset="2"/>
              <a:buChar char=""/>
              <a:defRPr/>
            </a:pPr>
            <a:r>
              <a:rPr lang="it-IT" altLang="it-IT" sz="3600" dirty="0"/>
              <a:t>I modelli </a:t>
            </a:r>
            <a:r>
              <a:rPr lang="it-IT" altLang="it-IT" sz="3600" dirty="0" smtClean="0"/>
              <a:t>interpretativi</a:t>
            </a:r>
          </a:p>
          <a:p>
            <a:pPr indent="-306000" eaLnBrk="1" fontAlgn="auto" hangingPunct="1">
              <a:buFont typeface="Wingdings 2" charset="2"/>
              <a:buChar char=""/>
              <a:defRPr/>
            </a:pPr>
            <a:endParaRPr lang="it-IT" altLang="it-IT" sz="3600" dirty="0"/>
          </a:p>
          <a:p>
            <a:pPr indent="-306000" eaLnBrk="1" fontAlgn="auto" hangingPunct="1">
              <a:buFont typeface="Wingdings 2" charset="2"/>
              <a:buChar char=""/>
              <a:defRPr/>
            </a:pPr>
            <a:r>
              <a:rPr lang="it-IT" altLang="it-IT" sz="3600" dirty="0" smtClean="0"/>
              <a:t>Rischi e opportunità per il futuro delle biblioteche</a:t>
            </a:r>
            <a:endParaRPr lang="it-IT" altLang="it-IT"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839416" y="188640"/>
            <a:ext cx="10353762" cy="970450"/>
          </a:xfrm>
        </p:spPr>
        <p:txBody>
          <a:bodyPr/>
          <a:lstStyle/>
          <a:p>
            <a:pPr eaLnBrk="1" fontAlgn="auto" hangingPunct="1">
              <a:spcAft>
                <a:spcPts val="0"/>
              </a:spcAft>
              <a:defRPr/>
            </a:pPr>
            <a:r>
              <a:rPr lang="it-IT" sz="4400" b="1" dirty="0">
                <a:solidFill>
                  <a:schemeClr val="accent1"/>
                </a:solidFill>
                <a:ea typeface="+mj-ea"/>
              </a:rPr>
              <a:t>Mobilità e uso del </a:t>
            </a:r>
            <a:r>
              <a:rPr lang="it-IT" sz="4400" b="1" dirty="0" smtClean="0">
                <a:solidFill>
                  <a:schemeClr val="accent1"/>
                </a:solidFill>
                <a:ea typeface="+mj-ea"/>
              </a:rPr>
              <a:t>tempo</a:t>
            </a:r>
            <a:endParaRPr lang="it-IT" sz="4400" b="1" dirty="0">
              <a:solidFill>
                <a:schemeClr val="accent1"/>
              </a:solidFill>
              <a:ea typeface="+mj-ea"/>
            </a:endParaRPr>
          </a:p>
        </p:txBody>
      </p:sp>
      <p:sp>
        <p:nvSpPr>
          <p:cNvPr id="36867" name="Rectangle 3"/>
          <p:cNvSpPr>
            <a:spLocks noGrp="1" noChangeArrowheads="1"/>
          </p:cNvSpPr>
          <p:nvPr>
            <p:ph idx="1"/>
          </p:nvPr>
        </p:nvSpPr>
        <p:spPr>
          <a:xfrm>
            <a:off x="623392" y="1484314"/>
            <a:ext cx="11017223" cy="5184775"/>
          </a:xfrm>
        </p:spPr>
        <p:txBody>
          <a:bodyPr/>
          <a:lstStyle/>
          <a:p>
            <a:pPr marL="447675" indent="-447675" eaLnBrk="1" fontAlgn="auto" hangingPunct="1">
              <a:lnSpc>
                <a:spcPct val="90000"/>
              </a:lnSpc>
              <a:buFont typeface="Wingdings 2" charset="2"/>
              <a:buChar char=""/>
              <a:defRPr/>
            </a:pPr>
            <a:r>
              <a:rPr lang="it-IT" sz="3600" dirty="0">
                <a:latin typeface="+mj-lt"/>
              </a:rPr>
              <a:t>Uso del tempo</a:t>
            </a:r>
          </a:p>
          <a:p>
            <a:pPr marL="889000" lvl="1" indent="-439738" eaLnBrk="1" fontAlgn="auto" hangingPunct="1">
              <a:lnSpc>
                <a:spcPct val="90000"/>
              </a:lnSpc>
              <a:buFont typeface="Wingdings 2" charset="2"/>
              <a:buChar char=""/>
              <a:defRPr/>
            </a:pPr>
            <a:r>
              <a:rPr lang="it-IT" sz="3200" dirty="0">
                <a:latin typeface="+mj-lt"/>
              </a:rPr>
              <a:t>servizi fruibili in maniera compatibile con i tempi della propria vita</a:t>
            </a:r>
          </a:p>
          <a:p>
            <a:pPr marL="889000" lvl="1" indent="-439738" eaLnBrk="1" fontAlgn="auto" hangingPunct="1">
              <a:lnSpc>
                <a:spcPct val="90000"/>
              </a:lnSpc>
              <a:buFont typeface="Wingdings 2" charset="2"/>
              <a:buChar char=""/>
              <a:defRPr/>
            </a:pPr>
            <a:r>
              <a:rPr lang="it-IT" sz="3200" dirty="0">
                <a:latin typeface="+mj-lt"/>
              </a:rPr>
              <a:t>peso determinante del tempo del lavoro retribuito</a:t>
            </a:r>
          </a:p>
          <a:p>
            <a:pPr marL="889000" lvl="1" indent="-439738" eaLnBrk="1" fontAlgn="auto" hangingPunct="1">
              <a:lnSpc>
                <a:spcPct val="90000"/>
              </a:lnSpc>
              <a:buFont typeface="Wingdings 2" charset="2"/>
              <a:buChar char=""/>
              <a:defRPr/>
            </a:pPr>
            <a:r>
              <a:rPr lang="it-IT" sz="3200" dirty="0">
                <a:latin typeface="+mj-lt"/>
              </a:rPr>
              <a:t>scarsità di tempo a disposizione delle persone </a:t>
            </a:r>
          </a:p>
          <a:p>
            <a:pPr marL="889000" lvl="1" indent="-439738" eaLnBrk="1" fontAlgn="auto" hangingPunct="1">
              <a:lnSpc>
                <a:spcPct val="90000"/>
              </a:lnSpc>
              <a:buFont typeface="Wingdings 2" charset="2"/>
              <a:buChar char=""/>
              <a:defRPr/>
            </a:pPr>
            <a:r>
              <a:rPr lang="it-IT" sz="3200" dirty="0">
                <a:latin typeface="+mj-lt"/>
              </a:rPr>
              <a:t>modello delle città 24/7</a:t>
            </a:r>
          </a:p>
          <a:p>
            <a:pPr marL="889000" lvl="1" indent="-439738" eaLnBrk="1" fontAlgn="auto" hangingPunct="1">
              <a:lnSpc>
                <a:spcPct val="90000"/>
              </a:lnSpc>
              <a:buFont typeface="Wingdings 2" charset="2"/>
              <a:buChar char=""/>
              <a:defRPr/>
            </a:pPr>
            <a:r>
              <a:rPr lang="it-IT" sz="3200" dirty="0">
                <a:latin typeface="+mj-lt"/>
              </a:rPr>
              <a:t>sincronizzazione e </a:t>
            </a:r>
            <a:r>
              <a:rPr lang="it-IT" sz="3200" dirty="0" err="1">
                <a:latin typeface="+mj-lt"/>
              </a:rPr>
              <a:t>desincronizzazione</a:t>
            </a:r>
            <a:endParaRPr lang="it-IT" sz="3200" dirty="0">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1774825" y="260351"/>
            <a:ext cx="8534400" cy="758825"/>
          </a:xfrm>
        </p:spPr>
        <p:txBody>
          <a:bodyPr>
            <a:noAutofit/>
          </a:bodyPr>
          <a:lstStyle/>
          <a:p>
            <a:pPr eaLnBrk="1" fontAlgn="auto" hangingPunct="1">
              <a:spcAft>
                <a:spcPts val="0"/>
              </a:spcAft>
              <a:defRPr/>
            </a:pPr>
            <a:r>
              <a:rPr lang="it-IT" sz="4400" b="1" dirty="0">
                <a:solidFill>
                  <a:schemeClr val="accent1"/>
                </a:solidFill>
                <a:ea typeface="+mj-ea"/>
              </a:rPr>
              <a:t>Economia, servizi, </a:t>
            </a:r>
            <a:r>
              <a:rPr lang="it-IT" sz="4400" b="1" dirty="0" smtClean="0">
                <a:solidFill>
                  <a:schemeClr val="accent1"/>
                </a:solidFill>
                <a:ea typeface="+mj-ea"/>
              </a:rPr>
              <a:t>svago</a:t>
            </a:r>
            <a:endParaRPr lang="it-IT" sz="4400" b="1" dirty="0">
              <a:solidFill>
                <a:schemeClr val="accent1"/>
              </a:solidFill>
              <a:ea typeface="+mj-ea"/>
            </a:endParaRPr>
          </a:p>
        </p:txBody>
      </p:sp>
      <p:sp>
        <p:nvSpPr>
          <p:cNvPr id="38915" name="Rectangle 3"/>
          <p:cNvSpPr>
            <a:spLocks noGrp="1" noChangeArrowheads="1"/>
          </p:cNvSpPr>
          <p:nvPr>
            <p:ph idx="1"/>
          </p:nvPr>
        </p:nvSpPr>
        <p:spPr>
          <a:xfrm>
            <a:off x="695400" y="1628776"/>
            <a:ext cx="10945216" cy="4608513"/>
          </a:xfrm>
        </p:spPr>
        <p:txBody>
          <a:bodyPr/>
          <a:lstStyle/>
          <a:p>
            <a:pPr marL="447675" indent="-447675" eaLnBrk="1" fontAlgn="auto" hangingPunct="1">
              <a:lnSpc>
                <a:spcPct val="90000"/>
              </a:lnSpc>
              <a:buFont typeface="Wingdings 2" charset="2"/>
              <a:buChar char=""/>
              <a:defRPr/>
            </a:pPr>
            <a:r>
              <a:rPr lang="it-IT" sz="4000" dirty="0">
                <a:latin typeface="+mj-lt"/>
              </a:rPr>
              <a:t>Spazi pubblici e privati </a:t>
            </a:r>
            <a:endParaRPr lang="it-IT" sz="4000" dirty="0" smtClean="0">
              <a:latin typeface="+mj-lt"/>
            </a:endParaRPr>
          </a:p>
          <a:p>
            <a:pPr marL="889000" lvl="1" indent="-439738" eaLnBrk="1" fontAlgn="auto" hangingPunct="1">
              <a:lnSpc>
                <a:spcPct val="90000"/>
              </a:lnSpc>
              <a:buFont typeface="Wingdings 2" charset="2"/>
              <a:buChar char=""/>
              <a:defRPr/>
            </a:pPr>
            <a:r>
              <a:rPr lang="it-IT" sz="3600" dirty="0" smtClean="0">
                <a:latin typeface="+mj-lt"/>
              </a:rPr>
              <a:t>lo </a:t>
            </a:r>
            <a:r>
              <a:rPr lang="it-IT" sz="3600" dirty="0">
                <a:latin typeface="+mj-lt"/>
              </a:rPr>
              <a:t>spazio pubblico è ancora essenziale</a:t>
            </a:r>
          </a:p>
          <a:p>
            <a:pPr marL="889000" lvl="1" indent="-439738" eaLnBrk="1" fontAlgn="auto" hangingPunct="1">
              <a:lnSpc>
                <a:spcPct val="90000"/>
              </a:lnSpc>
              <a:buFont typeface="Wingdings 2" charset="2"/>
              <a:buChar char=""/>
              <a:defRPr/>
            </a:pPr>
            <a:r>
              <a:rPr lang="it-IT" sz="3600" dirty="0">
                <a:latin typeface="+mj-lt"/>
              </a:rPr>
              <a:t>trasformazione della natura degli spazi pubblici </a:t>
            </a:r>
          </a:p>
          <a:p>
            <a:pPr marL="889000" lvl="1" indent="-439738" eaLnBrk="1" fontAlgn="auto" hangingPunct="1">
              <a:lnSpc>
                <a:spcPct val="90000"/>
              </a:lnSpc>
              <a:buFont typeface="Wingdings 2" charset="2"/>
              <a:buChar char=""/>
              <a:defRPr/>
            </a:pPr>
            <a:r>
              <a:rPr lang="it-IT" sz="3600" dirty="0">
                <a:latin typeface="+mj-lt"/>
              </a:rPr>
              <a:t>necessità di attrarre funzioni economiche, finanziarie e residenziali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title"/>
          </p:nvPr>
        </p:nvSpPr>
        <p:spPr>
          <a:xfrm>
            <a:off x="936951" y="332656"/>
            <a:ext cx="10353762" cy="970450"/>
          </a:xfrm>
        </p:spPr>
        <p:txBody>
          <a:bodyPr/>
          <a:lstStyle/>
          <a:p>
            <a:pPr eaLnBrk="1" fontAlgn="auto" hangingPunct="1">
              <a:spcAft>
                <a:spcPts val="0"/>
              </a:spcAft>
              <a:defRPr/>
            </a:pPr>
            <a:r>
              <a:rPr lang="it-IT" altLang="it-IT" sz="4800" b="1" dirty="0" smtClean="0">
                <a:solidFill>
                  <a:schemeClr val="accent1"/>
                </a:solidFill>
                <a:ea typeface="+mj-ea"/>
              </a:rPr>
              <a:t>Di cosa ci occupiamo</a:t>
            </a:r>
          </a:p>
        </p:txBody>
      </p:sp>
      <p:sp>
        <p:nvSpPr>
          <p:cNvPr id="40963" name="Segnaposto contenuto 2"/>
          <p:cNvSpPr>
            <a:spLocks noGrp="1"/>
          </p:cNvSpPr>
          <p:nvPr>
            <p:ph idx="1"/>
          </p:nvPr>
        </p:nvSpPr>
        <p:spPr>
          <a:xfrm>
            <a:off x="407369" y="1557338"/>
            <a:ext cx="8568952" cy="4799012"/>
          </a:xfrm>
        </p:spPr>
        <p:txBody>
          <a:bodyPr/>
          <a:lstStyle/>
          <a:p>
            <a:pPr indent="-306000" eaLnBrk="1" fontAlgn="auto" hangingPunct="1">
              <a:buFont typeface="Wingdings 2" charset="2"/>
              <a:buChar char=""/>
              <a:defRPr/>
            </a:pPr>
            <a:r>
              <a:rPr lang="it-IT" sz="3600" dirty="0">
                <a:latin typeface="+mj-lt"/>
                <a:cs typeface="Times New Roman" pitchFamily="18" charset="0"/>
              </a:rPr>
              <a:t>Analisi del contesto e interrogativi </a:t>
            </a:r>
            <a:r>
              <a:rPr lang="it-IT" sz="3600" dirty="0" smtClean="0">
                <a:latin typeface="+mj-lt"/>
                <a:cs typeface="Times New Roman" pitchFamily="18" charset="0"/>
              </a:rPr>
              <a:t>biblioteconomici</a:t>
            </a:r>
          </a:p>
          <a:p>
            <a:pPr indent="-306000" eaLnBrk="1" fontAlgn="auto" hangingPunct="1">
              <a:buFont typeface="Wingdings 2" charset="2"/>
              <a:buChar char=""/>
              <a:defRPr/>
            </a:pPr>
            <a:endParaRPr lang="it-IT" sz="3600" dirty="0">
              <a:latin typeface="+mj-lt"/>
              <a:cs typeface="Times New Roman" pitchFamily="18" charset="0"/>
            </a:endParaRPr>
          </a:p>
          <a:p>
            <a:pPr indent="-306000" eaLnBrk="1" fontAlgn="auto" hangingPunct="1">
              <a:buFont typeface="Wingdings 2" charset="2"/>
              <a:buChar char=""/>
              <a:defRPr/>
            </a:pPr>
            <a:r>
              <a:rPr lang="it-IT" sz="3600" b="1" u="sng" dirty="0">
                <a:latin typeface="+mj-lt"/>
                <a:cs typeface="Times New Roman" pitchFamily="18" charset="0"/>
              </a:rPr>
              <a:t>I modelli </a:t>
            </a:r>
            <a:r>
              <a:rPr lang="it-IT" sz="3600" b="1" u="sng" dirty="0" smtClean="0">
                <a:latin typeface="+mj-lt"/>
                <a:cs typeface="Times New Roman" pitchFamily="18" charset="0"/>
              </a:rPr>
              <a:t>interpretativi</a:t>
            </a:r>
          </a:p>
          <a:p>
            <a:pPr indent="-306000" eaLnBrk="1" fontAlgn="auto" hangingPunct="1">
              <a:buFont typeface="Wingdings 2" charset="2"/>
              <a:buChar char=""/>
              <a:defRPr/>
            </a:pPr>
            <a:endParaRPr lang="it-IT" sz="3600" b="1" u="sng" dirty="0">
              <a:latin typeface="+mj-lt"/>
              <a:cs typeface="Times New Roman" pitchFamily="18" charset="0"/>
            </a:endParaRPr>
          </a:p>
          <a:p>
            <a:pPr indent="-306000" eaLnBrk="1" fontAlgn="auto" hangingPunct="1">
              <a:buFont typeface="Wingdings 2" charset="2"/>
              <a:buChar char=""/>
              <a:defRPr/>
            </a:pPr>
            <a:r>
              <a:rPr lang="it-IT" sz="3600" dirty="0" smtClean="0">
                <a:latin typeface="+mj-lt"/>
                <a:cs typeface="Times New Roman" pitchFamily="18" charset="0"/>
              </a:rPr>
              <a:t>Rischi e opportunità per il futuro delle biblioteche</a:t>
            </a:r>
            <a:endParaRPr lang="it-IT" sz="3600" dirty="0">
              <a:latin typeface="+mj-lt"/>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983432" y="332656"/>
            <a:ext cx="10008791" cy="936625"/>
          </a:xfrm>
        </p:spPr>
        <p:txBody>
          <a:bodyPr/>
          <a:lstStyle/>
          <a:p>
            <a:pPr eaLnBrk="1" fontAlgn="auto" hangingPunct="1">
              <a:spcAft>
                <a:spcPts val="0"/>
              </a:spcAft>
              <a:defRPr/>
            </a:pPr>
            <a:r>
              <a:rPr lang="it-IT" sz="4400" b="1" dirty="0">
                <a:solidFill>
                  <a:schemeClr val="accent1"/>
                </a:solidFill>
                <a:ea typeface="+mj-ea"/>
              </a:rPr>
              <a:t>Quali modelli possibili? </a:t>
            </a:r>
          </a:p>
        </p:txBody>
      </p:sp>
      <p:sp>
        <p:nvSpPr>
          <p:cNvPr id="43011" name="Rectangle 3"/>
          <p:cNvSpPr>
            <a:spLocks noGrp="1" noChangeArrowheads="1"/>
          </p:cNvSpPr>
          <p:nvPr>
            <p:ph idx="1"/>
          </p:nvPr>
        </p:nvSpPr>
        <p:spPr>
          <a:xfrm>
            <a:off x="983433" y="1527175"/>
            <a:ext cx="8640960" cy="4572000"/>
          </a:xfrm>
        </p:spPr>
        <p:txBody>
          <a:bodyPr/>
          <a:lstStyle/>
          <a:p>
            <a:pPr marL="720000" lvl="1" indent="-270000" algn="ctr" eaLnBrk="1" fontAlgn="auto" hangingPunct="1">
              <a:lnSpc>
                <a:spcPct val="90000"/>
              </a:lnSpc>
              <a:buFont typeface="Wingdings 2" charset="2"/>
              <a:buChar char=""/>
              <a:defRPr/>
            </a:pPr>
            <a:r>
              <a:rPr lang="it-IT" sz="4000" dirty="0" smtClean="0">
                <a:latin typeface="+mj-lt"/>
              </a:rPr>
              <a:t>Biblioteca </a:t>
            </a:r>
            <a:r>
              <a:rPr lang="it-IT" sz="4000" dirty="0">
                <a:latin typeface="+mj-lt"/>
              </a:rPr>
              <a:t>di nicchia</a:t>
            </a:r>
          </a:p>
          <a:p>
            <a:pPr marL="720000" lvl="1" indent="-270000" algn="ctr" eaLnBrk="1" fontAlgn="auto" hangingPunct="1">
              <a:lnSpc>
                <a:spcPct val="90000"/>
              </a:lnSpc>
              <a:buFont typeface="Wingdings 2" charset="2"/>
              <a:buChar char=""/>
              <a:defRPr/>
            </a:pPr>
            <a:r>
              <a:rPr lang="it-IT" sz="4000" i="1" dirty="0" err="1">
                <a:latin typeface="+mj-lt"/>
              </a:rPr>
              <a:t>Reference</a:t>
            </a:r>
            <a:r>
              <a:rPr lang="it-IT" sz="4000" i="1" dirty="0">
                <a:latin typeface="+mj-lt"/>
              </a:rPr>
              <a:t> </a:t>
            </a:r>
            <a:r>
              <a:rPr lang="it-IT" sz="4000" i="1" dirty="0" err="1">
                <a:latin typeface="+mj-lt"/>
              </a:rPr>
              <a:t>library</a:t>
            </a:r>
            <a:endParaRPr lang="it-IT" sz="4000" i="1" dirty="0">
              <a:latin typeface="+mj-lt"/>
            </a:endParaRPr>
          </a:p>
          <a:p>
            <a:pPr marL="720000" lvl="1" indent="-270000" algn="ctr" eaLnBrk="1" fontAlgn="auto" hangingPunct="1">
              <a:lnSpc>
                <a:spcPct val="90000"/>
              </a:lnSpc>
              <a:buFont typeface="Wingdings 2" charset="2"/>
              <a:buChar char=""/>
              <a:defRPr/>
            </a:pPr>
            <a:r>
              <a:rPr lang="it-IT" sz="4000" dirty="0" err="1">
                <a:latin typeface="+mj-lt"/>
              </a:rPr>
              <a:t>Biblioteca-libreria</a:t>
            </a:r>
            <a:endParaRPr lang="it-IT" sz="4000" dirty="0">
              <a:latin typeface="+mj-lt"/>
            </a:endParaRPr>
          </a:p>
          <a:p>
            <a:pPr marL="720000" lvl="1" indent="-270000" algn="ctr" eaLnBrk="1" fontAlgn="auto" hangingPunct="1">
              <a:lnSpc>
                <a:spcPct val="90000"/>
              </a:lnSpc>
              <a:buFont typeface="Wingdings 2" charset="2"/>
              <a:buChar char=""/>
              <a:defRPr/>
            </a:pPr>
            <a:r>
              <a:rPr lang="it-IT" sz="4000" dirty="0" err="1">
                <a:latin typeface="+mj-lt"/>
              </a:rPr>
              <a:t>Biblioteca-spazio</a:t>
            </a:r>
            <a:r>
              <a:rPr lang="it-IT" sz="4000" dirty="0">
                <a:latin typeface="+mj-lt"/>
              </a:rPr>
              <a:t> urbano</a:t>
            </a:r>
          </a:p>
          <a:p>
            <a:pPr marL="720000" lvl="1" indent="-270000" algn="ctr" eaLnBrk="1" fontAlgn="auto" hangingPunct="1">
              <a:lnSpc>
                <a:spcPct val="90000"/>
              </a:lnSpc>
              <a:buFont typeface="Wingdings 2" charset="2"/>
              <a:buChar char=""/>
              <a:defRPr/>
            </a:pPr>
            <a:r>
              <a:rPr lang="it-IT" sz="4000" dirty="0" err="1">
                <a:latin typeface="+mj-lt"/>
              </a:rPr>
              <a:t>Biblioteca-luogo</a:t>
            </a:r>
            <a:r>
              <a:rPr lang="it-IT" sz="4000" dirty="0">
                <a:latin typeface="+mj-lt"/>
              </a:rPr>
              <a:t> esperienziale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911424" y="260648"/>
            <a:ext cx="10353762" cy="970450"/>
          </a:xfrm>
        </p:spPr>
        <p:txBody>
          <a:bodyPr/>
          <a:lstStyle/>
          <a:p>
            <a:pPr eaLnBrk="1" fontAlgn="auto" hangingPunct="1">
              <a:spcAft>
                <a:spcPts val="0"/>
              </a:spcAft>
              <a:defRPr/>
            </a:pPr>
            <a:r>
              <a:rPr lang="it-IT" sz="4400" b="1" dirty="0">
                <a:solidFill>
                  <a:schemeClr val="accent1"/>
                </a:solidFill>
                <a:ea typeface="+mj-ea"/>
              </a:rPr>
              <a:t>La biblioteca di nicchia</a:t>
            </a:r>
          </a:p>
        </p:txBody>
      </p:sp>
      <p:sp>
        <p:nvSpPr>
          <p:cNvPr id="44035" name="Rectangle 3"/>
          <p:cNvSpPr>
            <a:spLocks noGrp="1" noChangeArrowheads="1"/>
          </p:cNvSpPr>
          <p:nvPr>
            <p:ph idx="1"/>
          </p:nvPr>
        </p:nvSpPr>
        <p:spPr>
          <a:xfrm>
            <a:off x="983432" y="1340768"/>
            <a:ext cx="10441160" cy="4896520"/>
          </a:xfrm>
        </p:spPr>
        <p:txBody>
          <a:bodyPr/>
          <a:lstStyle/>
          <a:p>
            <a:pPr indent="-306000" eaLnBrk="1" fontAlgn="auto" hangingPunct="1">
              <a:lnSpc>
                <a:spcPct val="90000"/>
              </a:lnSpc>
              <a:buFont typeface="Wingdings 2" charset="2"/>
              <a:buChar char=""/>
              <a:defRPr/>
            </a:pPr>
            <a:endParaRPr lang="it-IT" sz="3600" dirty="0">
              <a:latin typeface="+mj-lt"/>
            </a:endParaRPr>
          </a:p>
          <a:p>
            <a:pPr indent="-306000" eaLnBrk="1" fontAlgn="auto" hangingPunct="1">
              <a:lnSpc>
                <a:spcPct val="90000"/>
              </a:lnSpc>
              <a:buFont typeface="Wingdings 2" charset="2"/>
              <a:buChar char=""/>
              <a:defRPr/>
            </a:pPr>
            <a:r>
              <a:rPr lang="it-IT" sz="3600" dirty="0">
                <a:latin typeface="+mj-lt"/>
              </a:rPr>
              <a:t>“lunga coda”: chi può vantare una sua funzione e competenza specifica deve utilizzarla e valorizzarla</a:t>
            </a:r>
          </a:p>
          <a:p>
            <a:pPr indent="-306000" eaLnBrk="1" fontAlgn="auto" hangingPunct="1">
              <a:lnSpc>
                <a:spcPct val="90000"/>
              </a:lnSpc>
              <a:buFont typeface="Wingdings 2" charset="2"/>
              <a:buChar char=""/>
              <a:defRPr/>
            </a:pPr>
            <a:endParaRPr lang="it-IT" sz="3600" dirty="0">
              <a:latin typeface="+mj-lt"/>
            </a:endParaRPr>
          </a:p>
          <a:p>
            <a:pPr indent="-306000" eaLnBrk="1" fontAlgn="auto" hangingPunct="1">
              <a:lnSpc>
                <a:spcPct val="90000"/>
              </a:lnSpc>
              <a:buFont typeface="Wingdings 2" charset="2"/>
              <a:buChar char=""/>
              <a:defRPr/>
            </a:pPr>
            <a:r>
              <a:rPr lang="it-IT" sz="3600" dirty="0">
                <a:latin typeface="+mj-lt"/>
              </a:rPr>
              <a:t>Le città sono la “coda lunga dello spazio urbano”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911424" y="332656"/>
            <a:ext cx="10353762" cy="970450"/>
          </a:xfrm>
        </p:spPr>
        <p:txBody>
          <a:bodyPr/>
          <a:lstStyle/>
          <a:p>
            <a:pPr eaLnBrk="1" fontAlgn="auto" hangingPunct="1">
              <a:spcAft>
                <a:spcPts val="0"/>
              </a:spcAft>
              <a:defRPr/>
            </a:pPr>
            <a:r>
              <a:rPr lang="it-IT" b="1" dirty="0">
                <a:solidFill>
                  <a:schemeClr val="accent1"/>
                </a:solidFill>
                <a:ea typeface="+mj-ea"/>
              </a:rPr>
              <a:t>La </a:t>
            </a:r>
            <a:r>
              <a:rPr lang="it-IT" b="1" i="1" dirty="0" err="1">
                <a:solidFill>
                  <a:schemeClr val="accent1"/>
                </a:solidFill>
                <a:ea typeface="+mj-ea"/>
              </a:rPr>
              <a:t>reference</a:t>
            </a:r>
            <a:r>
              <a:rPr lang="it-IT" b="1" i="1" dirty="0">
                <a:solidFill>
                  <a:schemeClr val="accent1"/>
                </a:solidFill>
                <a:ea typeface="+mj-ea"/>
              </a:rPr>
              <a:t> </a:t>
            </a:r>
            <a:r>
              <a:rPr lang="it-IT" b="1" i="1" dirty="0" err="1">
                <a:solidFill>
                  <a:schemeClr val="accent1"/>
                </a:solidFill>
                <a:ea typeface="+mj-ea"/>
              </a:rPr>
              <a:t>library</a:t>
            </a:r>
            <a:r>
              <a:rPr lang="it-IT" b="1" i="1" dirty="0">
                <a:solidFill>
                  <a:schemeClr val="accent1"/>
                </a:solidFill>
                <a:ea typeface="+mj-ea"/>
              </a:rPr>
              <a:t> </a:t>
            </a:r>
            <a:endParaRPr lang="it-IT" b="1" dirty="0">
              <a:solidFill>
                <a:schemeClr val="accent1"/>
              </a:solidFill>
              <a:ea typeface="+mj-ea"/>
            </a:endParaRPr>
          </a:p>
        </p:txBody>
      </p:sp>
      <p:sp>
        <p:nvSpPr>
          <p:cNvPr id="45059" name="Rectangle 3"/>
          <p:cNvSpPr>
            <a:spLocks noGrp="1" noChangeArrowheads="1"/>
          </p:cNvSpPr>
          <p:nvPr>
            <p:ph idx="1"/>
          </p:nvPr>
        </p:nvSpPr>
        <p:spPr>
          <a:xfrm>
            <a:off x="767408" y="1557339"/>
            <a:ext cx="11017224" cy="4751387"/>
          </a:xfrm>
        </p:spPr>
        <p:txBody>
          <a:bodyPr/>
          <a:lstStyle/>
          <a:p>
            <a:pPr indent="-306000" eaLnBrk="1" fontAlgn="auto" hangingPunct="1">
              <a:buFont typeface="Wingdings 2" charset="2"/>
              <a:buChar char=""/>
              <a:defRPr/>
            </a:pPr>
            <a:endParaRPr lang="it-IT" sz="3600" dirty="0" smtClean="0">
              <a:latin typeface="+mj-lt"/>
            </a:endParaRPr>
          </a:p>
          <a:p>
            <a:pPr indent="-306000" eaLnBrk="1" fontAlgn="auto" hangingPunct="1">
              <a:buFont typeface="Wingdings 2" charset="2"/>
              <a:buChar char=""/>
              <a:defRPr/>
            </a:pPr>
            <a:r>
              <a:rPr lang="it-IT" sz="3600" dirty="0" smtClean="0">
                <a:latin typeface="+mj-lt"/>
              </a:rPr>
              <a:t>Centralità </a:t>
            </a:r>
            <a:r>
              <a:rPr lang="it-IT" sz="3600" dirty="0">
                <a:latin typeface="+mj-lt"/>
              </a:rPr>
              <a:t>assoluta dell’apprendimento continuo</a:t>
            </a:r>
          </a:p>
          <a:p>
            <a:pPr indent="-306000" eaLnBrk="1" fontAlgn="auto" hangingPunct="1">
              <a:buFont typeface="Wingdings 2" charset="2"/>
              <a:buChar char=""/>
              <a:defRPr/>
            </a:pPr>
            <a:r>
              <a:rPr lang="it-IT" sz="3600" dirty="0">
                <a:latin typeface="+mj-lt"/>
              </a:rPr>
              <a:t>Biblioteca d’informazione, di studio, di formazione e ricerca, di divulgazione o d’intrattenimento</a:t>
            </a:r>
          </a:p>
          <a:p>
            <a:pPr indent="-306000" eaLnBrk="1" fontAlgn="auto" hangingPunct="1">
              <a:buFont typeface="Wingdings 2" charset="2"/>
              <a:buChar char=""/>
              <a:defRPr/>
            </a:pPr>
            <a:r>
              <a:rPr lang="it-IT" sz="3600" dirty="0">
                <a:latin typeface="+mj-lt"/>
              </a:rPr>
              <a:t>Forte personalizzazione del servizio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911424" y="260648"/>
            <a:ext cx="10353762" cy="970450"/>
          </a:xfrm>
        </p:spPr>
        <p:txBody>
          <a:bodyPr/>
          <a:lstStyle/>
          <a:p>
            <a:pPr eaLnBrk="1" fontAlgn="auto" hangingPunct="1">
              <a:spcAft>
                <a:spcPts val="0"/>
              </a:spcAft>
              <a:defRPr/>
            </a:pPr>
            <a:r>
              <a:rPr lang="it-IT" sz="4400" b="1" dirty="0">
                <a:solidFill>
                  <a:schemeClr val="accent1"/>
                </a:solidFill>
                <a:ea typeface="+mj-ea"/>
              </a:rPr>
              <a:t>La </a:t>
            </a:r>
            <a:r>
              <a:rPr lang="it-IT" sz="4400" b="1" dirty="0" smtClean="0">
                <a:solidFill>
                  <a:schemeClr val="accent1"/>
                </a:solidFill>
                <a:ea typeface="+mj-ea"/>
              </a:rPr>
              <a:t>biblioteca-libreria</a:t>
            </a:r>
            <a:endParaRPr lang="it-IT" sz="4400" b="1" dirty="0">
              <a:solidFill>
                <a:schemeClr val="accent1"/>
              </a:solidFill>
              <a:ea typeface="+mj-ea"/>
            </a:endParaRPr>
          </a:p>
        </p:txBody>
      </p:sp>
      <p:sp>
        <p:nvSpPr>
          <p:cNvPr id="46083" name="Rectangle 3"/>
          <p:cNvSpPr>
            <a:spLocks noGrp="1" noChangeArrowheads="1"/>
          </p:cNvSpPr>
          <p:nvPr>
            <p:ph idx="1"/>
          </p:nvPr>
        </p:nvSpPr>
        <p:spPr>
          <a:xfrm>
            <a:off x="983432" y="1557338"/>
            <a:ext cx="10441159" cy="4824412"/>
          </a:xfrm>
        </p:spPr>
        <p:txBody>
          <a:bodyPr/>
          <a:lstStyle/>
          <a:p>
            <a:pPr indent="-306000" eaLnBrk="1" fontAlgn="auto" hangingPunct="1">
              <a:buFont typeface="Wingdings 2" charset="2"/>
              <a:buChar char=""/>
              <a:defRPr/>
            </a:pPr>
            <a:r>
              <a:rPr lang="it-IT" sz="3200" dirty="0">
                <a:latin typeface="+mj-lt"/>
              </a:rPr>
              <a:t>Organizzazione immediatamente comprensibile da parte dell’utente</a:t>
            </a:r>
          </a:p>
          <a:p>
            <a:pPr indent="-306000" eaLnBrk="1" fontAlgn="auto" hangingPunct="1">
              <a:buFont typeface="Wingdings 2" charset="2"/>
              <a:buChar char=""/>
              <a:defRPr/>
            </a:pPr>
            <a:r>
              <a:rPr lang="it-IT" sz="3200" dirty="0">
                <a:latin typeface="+mj-lt"/>
              </a:rPr>
              <a:t>Criteri adoperati nella realizzazione di una libreria o comunque di un’attività commerciale</a:t>
            </a:r>
          </a:p>
          <a:p>
            <a:pPr indent="-306000" eaLnBrk="1" fontAlgn="auto" hangingPunct="1">
              <a:buFont typeface="Wingdings 2" charset="2"/>
              <a:buChar char=""/>
              <a:defRPr/>
            </a:pPr>
            <a:r>
              <a:rPr lang="it-IT" sz="3200" dirty="0">
                <a:latin typeface="+mj-lt"/>
              </a:rPr>
              <a:t>Al di là della presenza di spazi di ristorazione e intrattenimento e dell’allungamento degli orari di </a:t>
            </a:r>
            <a:r>
              <a:rPr lang="it-IT" sz="3200" dirty="0" smtClean="0">
                <a:latin typeface="+mj-lt"/>
              </a:rPr>
              <a:t>apertura</a:t>
            </a:r>
            <a:endParaRPr lang="it-IT" sz="3200" dirty="0">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911424" y="332656"/>
            <a:ext cx="10353762" cy="970450"/>
          </a:xfrm>
        </p:spPr>
        <p:txBody>
          <a:bodyPr/>
          <a:lstStyle/>
          <a:p>
            <a:pPr eaLnBrk="1" fontAlgn="auto" hangingPunct="1">
              <a:spcAft>
                <a:spcPts val="0"/>
              </a:spcAft>
              <a:defRPr/>
            </a:pPr>
            <a:r>
              <a:rPr lang="it-IT" b="1" dirty="0" err="1">
                <a:solidFill>
                  <a:schemeClr val="accent1"/>
                </a:solidFill>
                <a:ea typeface="+mj-ea"/>
              </a:rPr>
              <a:t>Biblioteca-spazio</a:t>
            </a:r>
            <a:r>
              <a:rPr lang="it-IT" b="1" dirty="0">
                <a:solidFill>
                  <a:schemeClr val="accent1"/>
                </a:solidFill>
                <a:ea typeface="+mj-ea"/>
              </a:rPr>
              <a:t> urbano e sociale</a:t>
            </a:r>
          </a:p>
        </p:txBody>
      </p:sp>
      <p:sp>
        <p:nvSpPr>
          <p:cNvPr id="47107" name="Rectangle 3"/>
          <p:cNvSpPr>
            <a:spLocks noGrp="1" noChangeArrowheads="1"/>
          </p:cNvSpPr>
          <p:nvPr>
            <p:ph idx="1"/>
          </p:nvPr>
        </p:nvSpPr>
        <p:spPr>
          <a:xfrm>
            <a:off x="983432" y="1557338"/>
            <a:ext cx="10657184" cy="4824412"/>
          </a:xfrm>
        </p:spPr>
        <p:txBody>
          <a:bodyPr/>
          <a:lstStyle/>
          <a:p>
            <a:pPr indent="-306000" eaLnBrk="1" fontAlgn="auto" hangingPunct="1">
              <a:buFont typeface="Wingdings 2" charset="2"/>
              <a:buChar char=""/>
              <a:defRPr/>
            </a:pPr>
            <a:r>
              <a:rPr lang="it-IT" sz="3200" dirty="0" smtClean="0">
                <a:latin typeface="+mj-lt"/>
              </a:rPr>
              <a:t>Si </a:t>
            </a:r>
            <a:r>
              <a:rPr lang="it-IT" sz="3200" dirty="0">
                <a:latin typeface="+mj-lt"/>
              </a:rPr>
              <a:t>interroga, oltre che sulla sua localizzazione, sul bacino d’utenza al quale si rivolge e per il quale deve costruire i suoi servizi </a:t>
            </a:r>
          </a:p>
          <a:p>
            <a:pPr indent="-306000" eaLnBrk="1" fontAlgn="auto" hangingPunct="1">
              <a:buFont typeface="Wingdings 2" charset="2"/>
              <a:buChar char=""/>
              <a:defRPr/>
            </a:pPr>
            <a:r>
              <a:rPr lang="it-IT" sz="3200" dirty="0">
                <a:latin typeface="+mj-lt"/>
              </a:rPr>
              <a:t>Risponde anche a bisogni più strettamente sociali, rispetto ai quali la biblioteca tradizionale ha normalmente grosse difficoltà a collocarsi </a:t>
            </a:r>
          </a:p>
          <a:p>
            <a:pPr indent="-306000" eaLnBrk="1" fontAlgn="auto" hangingPunct="1">
              <a:buFont typeface="Wingdings 2" charset="2"/>
              <a:buChar char=""/>
              <a:defRPr/>
            </a:pPr>
            <a:endParaRPr lang="it-IT" sz="3200" dirty="0">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911424" y="188640"/>
            <a:ext cx="10353762" cy="970450"/>
          </a:xfrm>
        </p:spPr>
        <p:txBody>
          <a:bodyPr/>
          <a:lstStyle/>
          <a:p>
            <a:pPr eaLnBrk="1" fontAlgn="auto" hangingPunct="1">
              <a:spcAft>
                <a:spcPts val="0"/>
              </a:spcAft>
              <a:defRPr/>
            </a:pPr>
            <a:r>
              <a:rPr lang="it-IT" sz="4400" b="1" dirty="0">
                <a:solidFill>
                  <a:schemeClr val="accent1"/>
                </a:solidFill>
                <a:ea typeface="+mj-ea"/>
              </a:rPr>
              <a:t>Biblioteca “esperienziale</a:t>
            </a:r>
            <a:r>
              <a:rPr lang="it-IT" sz="4400" b="1" dirty="0" smtClean="0">
                <a:solidFill>
                  <a:schemeClr val="accent1"/>
                </a:solidFill>
                <a:ea typeface="+mj-ea"/>
              </a:rPr>
              <a:t>”</a:t>
            </a:r>
            <a:endParaRPr lang="it-IT" sz="4400" b="1" dirty="0">
              <a:solidFill>
                <a:schemeClr val="accent1"/>
              </a:solidFill>
              <a:ea typeface="+mj-ea"/>
            </a:endParaRPr>
          </a:p>
        </p:txBody>
      </p:sp>
      <p:sp>
        <p:nvSpPr>
          <p:cNvPr id="48131" name="Rectangle 3"/>
          <p:cNvSpPr>
            <a:spLocks noGrp="1" noChangeArrowheads="1"/>
          </p:cNvSpPr>
          <p:nvPr>
            <p:ph idx="1"/>
          </p:nvPr>
        </p:nvSpPr>
        <p:spPr>
          <a:xfrm>
            <a:off x="551384" y="1052736"/>
            <a:ext cx="9073008" cy="5113337"/>
          </a:xfrm>
        </p:spPr>
        <p:txBody>
          <a:bodyPr/>
          <a:lstStyle/>
          <a:p>
            <a:pPr indent="-306000" eaLnBrk="1" fontAlgn="auto" hangingPunct="1">
              <a:buFont typeface="Wingdings 2" charset="2"/>
              <a:buChar char=""/>
              <a:defRPr/>
            </a:pPr>
            <a:r>
              <a:rPr lang="it-IT" sz="3200" dirty="0">
                <a:latin typeface="+mj-lt"/>
              </a:rPr>
              <a:t>Dal “servizio” all’“esperienza”</a:t>
            </a:r>
          </a:p>
          <a:p>
            <a:pPr indent="-306000" eaLnBrk="1" fontAlgn="auto" hangingPunct="1">
              <a:lnSpc>
                <a:spcPct val="90000"/>
              </a:lnSpc>
              <a:buFont typeface="Wingdings 2" charset="2"/>
              <a:buChar char=""/>
              <a:defRPr/>
            </a:pPr>
            <a:r>
              <a:rPr lang="it-IT" sz="3200" dirty="0">
                <a:latin typeface="+mj-lt"/>
              </a:rPr>
              <a:t>Rendere la biblioteca un luogo esperienziale (senza trasformarlo in un parco a tema) :</a:t>
            </a:r>
          </a:p>
          <a:p>
            <a:pPr marL="720000" lvl="1" indent="-270000" eaLnBrk="1" fontAlgn="auto" hangingPunct="1">
              <a:lnSpc>
                <a:spcPct val="90000"/>
              </a:lnSpc>
              <a:buFont typeface="Wingdings 2" charset="2"/>
              <a:buChar char=""/>
              <a:defRPr/>
            </a:pPr>
            <a:r>
              <a:rPr lang="it-IT" sz="2800" dirty="0">
                <a:latin typeface="+mj-lt"/>
              </a:rPr>
              <a:t>strumenti che sappiano catturare l’attenzione e la partecipazione degli utenti</a:t>
            </a:r>
          </a:p>
          <a:p>
            <a:pPr marL="720000" lvl="1" indent="-270000" eaLnBrk="1" fontAlgn="auto" hangingPunct="1">
              <a:lnSpc>
                <a:spcPct val="90000"/>
              </a:lnSpc>
              <a:buFont typeface="Wingdings 2" charset="2"/>
              <a:buChar char=""/>
              <a:defRPr/>
            </a:pPr>
            <a:r>
              <a:rPr lang="it-IT" sz="2800" dirty="0">
                <a:latin typeface="+mj-lt"/>
              </a:rPr>
              <a:t>sperimentazione delle nuove forme di socializzazione della conoscenza</a:t>
            </a:r>
          </a:p>
          <a:p>
            <a:pPr marL="720000" lvl="1" indent="-270000" eaLnBrk="1" fontAlgn="auto" hangingPunct="1">
              <a:lnSpc>
                <a:spcPct val="90000"/>
              </a:lnSpc>
              <a:buFont typeface="Wingdings 2" charset="2"/>
              <a:buChar char=""/>
              <a:defRPr/>
            </a:pPr>
            <a:r>
              <a:rPr lang="it-IT" sz="2800" dirty="0">
                <a:latin typeface="+mj-lt"/>
              </a:rPr>
              <a:t>rendere unico ed originale il modo in cui fruire dei servizi della biblioteca </a:t>
            </a:r>
          </a:p>
          <a:p>
            <a:pPr indent="-306000" eaLnBrk="1" fontAlgn="auto" hangingPunct="1">
              <a:buFont typeface="Wingdings 2" charset="2"/>
              <a:buChar char=""/>
              <a:defRPr/>
            </a:pPr>
            <a:endParaRPr lang="it-IT" sz="3200" dirty="0">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839416" y="260648"/>
            <a:ext cx="10353762" cy="970450"/>
          </a:xfrm>
        </p:spPr>
        <p:txBody>
          <a:bodyPr/>
          <a:lstStyle/>
          <a:p>
            <a:pPr eaLnBrk="1" fontAlgn="auto" hangingPunct="1">
              <a:spcAft>
                <a:spcPts val="0"/>
              </a:spcAft>
              <a:defRPr/>
            </a:pPr>
            <a:r>
              <a:rPr lang="it-IT" sz="4400" b="1" dirty="0">
                <a:solidFill>
                  <a:schemeClr val="accent1"/>
                </a:solidFill>
                <a:latin typeface="Times New Roman" pitchFamily="18" charset="0"/>
                <a:ea typeface="+mj-ea"/>
              </a:rPr>
              <a:t>Qualche caratteristica comune</a:t>
            </a:r>
          </a:p>
        </p:txBody>
      </p:sp>
      <p:sp>
        <p:nvSpPr>
          <p:cNvPr id="92163" name="Rectangle 3"/>
          <p:cNvSpPr>
            <a:spLocks noGrp="1" noChangeArrowheads="1"/>
          </p:cNvSpPr>
          <p:nvPr>
            <p:ph idx="1"/>
          </p:nvPr>
        </p:nvSpPr>
        <p:spPr>
          <a:xfrm>
            <a:off x="263353" y="1412876"/>
            <a:ext cx="8712968" cy="5184775"/>
          </a:xfrm>
        </p:spPr>
        <p:txBody>
          <a:bodyPr>
            <a:normAutofit lnSpcReduction="10000"/>
          </a:bodyPr>
          <a:lstStyle/>
          <a:p>
            <a:pPr indent="-306000" eaLnBrk="1" fontAlgn="auto" hangingPunct="1">
              <a:lnSpc>
                <a:spcPct val="80000"/>
              </a:lnSpc>
              <a:buFont typeface="Wingdings 2" charset="2"/>
              <a:buChar char=""/>
              <a:defRPr/>
            </a:pPr>
            <a:r>
              <a:rPr lang="it-IT" sz="2800" dirty="0">
                <a:latin typeface="+mj-lt"/>
              </a:rPr>
              <a:t>Localizzazione</a:t>
            </a:r>
          </a:p>
          <a:p>
            <a:pPr indent="-306000" eaLnBrk="1" fontAlgn="auto" hangingPunct="1">
              <a:lnSpc>
                <a:spcPct val="80000"/>
              </a:lnSpc>
              <a:buFont typeface="Wingdings 2" charset="2"/>
              <a:buChar char=""/>
              <a:defRPr/>
            </a:pPr>
            <a:r>
              <a:rPr lang="it-IT" sz="2800" dirty="0">
                <a:latin typeface="+mj-lt"/>
              </a:rPr>
              <a:t>Valore architettonico</a:t>
            </a:r>
          </a:p>
          <a:p>
            <a:pPr indent="-306000" eaLnBrk="1" fontAlgn="auto" hangingPunct="1">
              <a:lnSpc>
                <a:spcPct val="80000"/>
              </a:lnSpc>
              <a:buFont typeface="Wingdings 2" charset="2"/>
              <a:buChar char=""/>
              <a:defRPr/>
            </a:pPr>
            <a:r>
              <a:rPr lang="it-IT" sz="2800" dirty="0">
                <a:latin typeface="+mj-lt"/>
              </a:rPr>
              <a:t>Presenza nell’edificio di spazi per altre funzioni</a:t>
            </a:r>
          </a:p>
          <a:p>
            <a:pPr indent="-306000" eaLnBrk="1" fontAlgn="auto" hangingPunct="1">
              <a:lnSpc>
                <a:spcPct val="80000"/>
              </a:lnSpc>
              <a:buFont typeface="Wingdings 2" charset="2"/>
              <a:buChar char=""/>
              <a:defRPr/>
            </a:pPr>
            <a:r>
              <a:rPr lang="it-IT" sz="2800" dirty="0">
                <a:latin typeface="+mj-lt"/>
              </a:rPr>
              <a:t>Funzione urbana</a:t>
            </a:r>
          </a:p>
          <a:p>
            <a:pPr indent="-306000" eaLnBrk="1" fontAlgn="auto" hangingPunct="1">
              <a:lnSpc>
                <a:spcPct val="80000"/>
              </a:lnSpc>
              <a:buFont typeface="Wingdings 2" charset="2"/>
              <a:buChar char=""/>
              <a:defRPr/>
            </a:pPr>
            <a:r>
              <a:rPr lang="it-IT" sz="2800" dirty="0">
                <a:latin typeface="+mj-lt"/>
              </a:rPr>
              <a:t>Orari di apertura</a:t>
            </a:r>
          </a:p>
          <a:p>
            <a:pPr indent="-306000" eaLnBrk="1" fontAlgn="auto" hangingPunct="1">
              <a:lnSpc>
                <a:spcPct val="80000"/>
              </a:lnSpc>
              <a:buFont typeface="Wingdings 2" charset="2"/>
              <a:buChar char=""/>
              <a:defRPr/>
            </a:pPr>
            <a:r>
              <a:rPr lang="it-IT" sz="2800" dirty="0">
                <a:latin typeface="+mj-lt"/>
              </a:rPr>
              <a:t>Riflessione sulle collezioni e sulla loro organizzazione</a:t>
            </a:r>
          </a:p>
          <a:p>
            <a:pPr indent="-306000" eaLnBrk="1" fontAlgn="auto" hangingPunct="1">
              <a:lnSpc>
                <a:spcPct val="80000"/>
              </a:lnSpc>
              <a:buFont typeface="Wingdings 2" charset="2"/>
              <a:buChar char=""/>
              <a:defRPr/>
            </a:pPr>
            <a:r>
              <a:rPr lang="it-IT" sz="2800" dirty="0">
                <a:latin typeface="+mj-lt"/>
              </a:rPr>
              <a:t>Rapporti con altri soggetti urbani, non solo di area culturale</a:t>
            </a:r>
          </a:p>
          <a:p>
            <a:pPr indent="-306000" eaLnBrk="1" fontAlgn="auto" hangingPunct="1">
              <a:lnSpc>
                <a:spcPct val="80000"/>
              </a:lnSpc>
              <a:buFont typeface="Wingdings 2" charset="2"/>
              <a:buChar char=""/>
              <a:defRPr/>
            </a:pPr>
            <a:r>
              <a:rPr lang="it-IT" sz="2800" dirty="0">
                <a:latin typeface="+mj-lt"/>
              </a:rPr>
              <a:t>Molteplicità degli usi previsti</a:t>
            </a:r>
          </a:p>
          <a:p>
            <a:pPr indent="-306000" eaLnBrk="1" fontAlgn="auto" hangingPunct="1">
              <a:lnSpc>
                <a:spcPct val="80000"/>
              </a:lnSpc>
              <a:buFont typeface="Wingdings 2" charset="2"/>
              <a:buChar char=""/>
              <a:defRPr/>
            </a:pPr>
            <a:r>
              <a:rPr lang="it-IT" sz="2800" dirty="0">
                <a:latin typeface="+mj-lt"/>
              </a:rPr>
              <a:t>Successo di pubblico</a:t>
            </a:r>
          </a:p>
          <a:p>
            <a:pPr indent="-306000" eaLnBrk="1" fontAlgn="auto" hangingPunct="1">
              <a:lnSpc>
                <a:spcPct val="80000"/>
              </a:lnSpc>
              <a:buFont typeface="Wingdings 2" charset="2"/>
              <a:buChar char=""/>
              <a:defRPr/>
            </a:pPr>
            <a:r>
              <a:rPr lang="it-IT" sz="2800" dirty="0">
                <a:latin typeface="+mj-lt"/>
              </a:rPr>
              <a:t>Luoghi di svago, non solo di studio e di lavoro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15480" y="332656"/>
            <a:ext cx="9145016" cy="830983"/>
          </a:xfrm>
        </p:spPr>
        <p:txBody>
          <a:bodyPr>
            <a:noAutofit/>
          </a:bodyPr>
          <a:lstStyle/>
          <a:p>
            <a:pPr eaLnBrk="1" fontAlgn="auto" hangingPunct="1">
              <a:spcAft>
                <a:spcPts val="0"/>
              </a:spcAft>
              <a:defRPr/>
            </a:pPr>
            <a:r>
              <a:rPr lang="it-IT" b="1" dirty="0">
                <a:solidFill>
                  <a:schemeClr val="accent1"/>
                </a:solidFill>
                <a:ea typeface="+mj-ea"/>
              </a:rPr>
              <a:t>Analisi del contesto e </a:t>
            </a:r>
            <a:br>
              <a:rPr lang="it-IT" b="1" dirty="0">
                <a:solidFill>
                  <a:schemeClr val="accent1"/>
                </a:solidFill>
                <a:ea typeface="+mj-ea"/>
              </a:rPr>
            </a:br>
            <a:r>
              <a:rPr lang="it-IT" b="1" dirty="0">
                <a:solidFill>
                  <a:schemeClr val="accent1"/>
                </a:solidFill>
                <a:ea typeface="+mj-ea"/>
              </a:rPr>
              <a:t>interrogativi </a:t>
            </a:r>
            <a:r>
              <a:rPr lang="it-IT" b="1" dirty="0" err="1">
                <a:solidFill>
                  <a:schemeClr val="accent1"/>
                </a:solidFill>
                <a:ea typeface="+mj-ea"/>
              </a:rPr>
              <a:t>biblioteconomici</a:t>
            </a:r>
            <a:endParaRPr lang="it-IT" sz="4400" b="1" dirty="0">
              <a:solidFill>
                <a:schemeClr val="accent1"/>
              </a:solidFill>
              <a:ea typeface="+mj-ea"/>
            </a:endParaRPr>
          </a:p>
        </p:txBody>
      </p:sp>
      <p:sp>
        <p:nvSpPr>
          <p:cNvPr id="16387" name="Segnaposto contenuto 2"/>
          <p:cNvSpPr>
            <a:spLocks noGrp="1"/>
          </p:cNvSpPr>
          <p:nvPr>
            <p:ph idx="1"/>
          </p:nvPr>
        </p:nvSpPr>
        <p:spPr>
          <a:xfrm>
            <a:off x="839416" y="1557338"/>
            <a:ext cx="10801200" cy="4799012"/>
          </a:xfrm>
        </p:spPr>
        <p:txBody>
          <a:bodyPr/>
          <a:lstStyle/>
          <a:p>
            <a:pPr indent="-306000" eaLnBrk="1" fontAlgn="auto" hangingPunct="1">
              <a:buFont typeface="Wingdings 2" charset="2"/>
              <a:buChar char=""/>
              <a:defRPr/>
            </a:pPr>
            <a:r>
              <a:rPr lang="it-IT" altLang="it-IT" sz="4000" b="1" u="sng" dirty="0"/>
              <a:t>Dinamica pubblico/privato e stato sociale</a:t>
            </a:r>
          </a:p>
          <a:p>
            <a:pPr indent="-306000" eaLnBrk="1" fontAlgn="auto" hangingPunct="1">
              <a:buFont typeface="Wingdings 2" charset="2"/>
              <a:buChar char=""/>
              <a:defRPr/>
            </a:pPr>
            <a:endParaRPr lang="it-IT" altLang="it-IT" sz="4000" b="1" u="sng" dirty="0"/>
          </a:p>
          <a:p>
            <a:pPr indent="-306000" eaLnBrk="1" fontAlgn="auto" hangingPunct="1">
              <a:buFont typeface="Wingdings 2" charset="2"/>
              <a:buChar char=""/>
              <a:defRPr/>
            </a:pPr>
            <a:r>
              <a:rPr lang="it-IT" altLang="it-IT" sz="4000" dirty="0"/>
              <a:t>Economia della conoscenza</a:t>
            </a:r>
          </a:p>
          <a:p>
            <a:pPr indent="-306000" eaLnBrk="1" fontAlgn="auto" hangingPunct="1">
              <a:buFont typeface="Wingdings 2" charset="2"/>
              <a:buChar char=""/>
              <a:defRPr/>
            </a:pPr>
            <a:endParaRPr lang="it-IT" altLang="it-IT" sz="4000" dirty="0"/>
          </a:p>
          <a:p>
            <a:pPr indent="-306000" eaLnBrk="1" fontAlgn="auto" hangingPunct="1">
              <a:buFont typeface="Wingdings 2" charset="2"/>
              <a:buChar char=""/>
              <a:defRPr/>
            </a:pPr>
            <a:r>
              <a:rPr lang="it-IT" altLang="it-IT" sz="4000" dirty="0"/>
              <a:t>Urbanizzazione globale e città</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911424" y="332656"/>
            <a:ext cx="10353762" cy="970450"/>
          </a:xfrm>
        </p:spPr>
        <p:txBody>
          <a:bodyPr/>
          <a:lstStyle/>
          <a:p>
            <a:pPr eaLnBrk="1" fontAlgn="auto" hangingPunct="1">
              <a:spcAft>
                <a:spcPts val="0"/>
              </a:spcAft>
              <a:defRPr/>
            </a:pPr>
            <a:r>
              <a:rPr lang="it-IT" sz="4400" b="1" dirty="0" smtClean="0">
                <a:solidFill>
                  <a:schemeClr val="accent1"/>
                </a:solidFill>
                <a:ea typeface="+mj-ea"/>
              </a:rPr>
              <a:t>La </a:t>
            </a:r>
            <a:r>
              <a:rPr lang="it-IT" sz="4400" b="1" i="1" dirty="0" err="1" smtClean="0">
                <a:solidFill>
                  <a:schemeClr val="accent1"/>
                </a:solidFill>
                <a:ea typeface="+mj-ea"/>
              </a:rPr>
              <a:t>multipurpose</a:t>
            </a:r>
            <a:r>
              <a:rPr lang="it-IT" sz="4400" b="1" i="1" dirty="0" smtClean="0">
                <a:solidFill>
                  <a:schemeClr val="accent1"/>
                </a:solidFill>
                <a:ea typeface="+mj-ea"/>
              </a:rPr>
              <a:t> </a:t>
            </a:r>
            <a:r>
              <a:rPr lang="it-IT" sz="4400" b="1" i="1" dirty="0" err="1" smtClean="0">
                <a:solidFill>
                  <a:schemeClr val="accent1"/>
                </a:solidFill>
                <a:ea typeface="+mj-ea"/>
              </a:rPr>
              <a:t>library</a:t>
            </a:r>
            <a:endParaRPr lang="it-IT" sz="4400" b="1" i="1" dirty="0">
              <a:solidFill>
                <a:schemeClr val="accent1"/>
              </a:solidFill>
              <a:ea typeface="+mj-ea"/>
            </a:endParaRPr>
          </a:p>
        </p:txBody>
      </p:sp>
      <p:sp>
        <p:nvSpPr>
          <p:cNvPr id="92163" name="Rectangle 3"/>
          <p:cNvSpPr>
            <a:spLocks noGrp="1" noChangeArrowheads="1"/>
          </p:cNvSpPr>
          <p:nvPr>
            <p:ph idx="1"/>
          </p:nvPr>
        </p:nvSpPr>
        <p:spPr>
          <a:xfrm>
            <a:off x="911424" y="1527175"/>
            <a:ext cx="10441160" cy="4572000"/>
          </a:xfrm>
        </p:spPr>
        <p:txBody>
          <a:bodyPr/>
          <a:lstStyle/>
          <a:p>
            <a:pPr indent="-306000" eaLnBrk="1" fontAlgn="auto" hangingPunct="1">
              <a:buFont typeface="Wingdings 2" charset="2"/>
              <a:buChar char=""/>
              <a:defRPr/>
            </a:pPr>
            <a:r>
              <a:rPr lang="it-IT" altLang="it-IT" sz="3200" dirty="0" smtClean="0"/>
              <a:t>Si </a:t>
            </a:r>
            <a:r>
              <a:rPr lang="it-IT" altLang="it-IT" sz="3200" dirty="0"/>
              <a:t>potrebbe ipotizzare che il modello della biblioteca pubblica del futuro sia in un certo senso la somma di quelli analizzati</a:t>
            </a:r>
          </a:p>
          <a:p>
            <a:pPr indent="-306000" eaLnBrk="1" fontAlgn="auto" hangingPunct="1">
              <a:buFont typeface="Wingdings 2" charset="2"/>
              <a:buChar char=""/>
              <a:defRPr/>
            </a:pPr>
            <a:endParaRPr lang="it-IT" altLang="it-IT" sz="3200" dirty="0"/>
          </a:p>
          <a:p>
            <a:pPr indent="-306000" eaLnBrk="1" fontAlgn="auto" hangingPunct="1">
              <a:buFont typeface="Wingdings 2" charset="2"/>
              <a:buChar char=""/>
              <a:defRPr/>
            </a:pPr>
            <a:r>
              <a:rPr lang="it-IT" altLang="it-IT" sz="3200" dirty="0"/>
              <a:t>È questa che chiamiamo </a:t>
            </a:r>
            <a:r>
              <a:rPr lang="it-IT" altLang="it-IT" sz="3200" i="1" dirty="0" err="1"/>
              <a:t>multipurpose</a:t>
            </a:r>
            <a:r>
              <a:rPr lang="it-IT" altLang="it-IT" sz="3200" i="1" dirty="0"/>
              <a:t> </a:t>
            </a:r>
            <a:r>
              <a:rPr lang="it-IT" altLang="it-IT" sz="3200" i="1" dirty="0" err="1"/>
              <a:t>library</a:t>
            </a:r>
            <a:endParaRPr lang="it-IT" altLang="it-IT" sz="3200"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839416" y="188640"/>
            <a:ext cx="10353762" cy="970450"/>
          </a:xfrm>
        </p:spPr>
        <p:txBody>
          <a:bodyPr/>
          <a:lstStyle/>
          <a:p>
            <a:pPr eaLnBrk="1" fontAlgn="auto" hangingPunct="1">
              <a:spcAft>
                <a:spcPts val="0"/>
              </a:spcAft>
              <a:defRPr/>
            </a:pPr>
            <a:r>
              <a:rPr lang="it-IT" sz="4400" b="1" dirty="0" smtClean="0">
                <a:solidFill>
                  <a:schemeClr val="accent1"/>
                </a:solidFill>
                <a:ea typeface="+mj-ea"/>
              </a:rPr>
              <a:t>La </a:t>
            </a:r>
            <a:r>
              <a:rPr lang="it-IT" sz="4400" b="1" i="1" dirty="0" err="1" smtClean="0">
                <a:solidFill>
                  <a:schemeClr val="accent1"/>
                </a:solidFill>
                <a:ea typeface="+mj-ea"/>
              </a:rPr>
              <a:t>multipurpose</a:t>
            </a:r>
            <a:r>
              <a:rPr lang="it-IT" sz="4400" b="1" i="1" dirty="0" smtClean="0">
                <a:solidFill>
                  <a:schemeClr val="accent1"/>
                </a:solidFill>
                <a:ea typeface="+mj-ea"/>
              </a:rPr>
              <a:t> </a:t>
            </a:r>
            <a:r>
              <a:rPr lang="it-IT" sz="4400" b="1" i="1" dirty="0" err="1" smtClean="0">
                <a:solidFill>
                  <a:schemeClr val="accent1"/>
                </a:solidFill>
                <a:ea typeface="+mj-ea"/>
              </a:rPr>
              <a:t>library</a:t>
            </a:r>
            <a:endParaRPr lang="it-IT" sz="4400" b="1" i="1" dirty="0">
              <a:solidFill>
                <a:schemeClr val="accent1"/>
              </a:solidFill>
              <a:ea typeface="+mj-ea"/>
            </a:endParaRPr>
          </a:p>
        </p:txBody>
      </p:sp>
      <p:sp>
        <p:nvSpPr>
          <p:cNvPr id="93187" name="Rectangle 3"/>
          <p:cNvSpPr>
            <a:spLocks noGrp="1" noChangeArrowheads="1"/>
          </p:cNvSpPr>
          <p:nvPr>
            <p:ph idx="1"/>
          </p:nvPr>
        </p:nvSpPr>
        <p:spPr>
          <a:xfrm>
            <a:off x="911424" y="1527175"/>
            <a:ext cx="10369152" cy="4572000"/>
          </a:xfrm>
        </p:spPr>
        <p:txBody>
          <a:bodyPr/>
          <a:lstStyle/>
          <a:p>
            <a:pPr indent="-306000" eaLnBrk="1" fontAlgn="auto" hangingPunct="1">
              <a:buFont typeface="Wingdings 2" charset="2"/>
              <a:buChar char=""/>
              <a:defRPr/>
            </a:pPr>
            <a:r>
              <a:rPr lang="it-IT" altLang="it-IT" sz="2800" dirty="0"/>
              <a:t>conciliare piccole e grandi dimensioni</a:t>
            </a:r>
          </a:p>
          <a:p>
            <a:pPr indent="-306000" eaLnBrk="1" fontAlgn="auto" hangingPunct="1">
              <a:buFont typeface="Wingdings 2" charset="2"/>
              <a:buChar char=""/>
              <a:defRPr/>
            </a:pPr>
            <a:r>
              <a:rPr lang="it-IT" altLang="it-IT" sz="2800" dirty="0"/>
              <a:t>realizzare servizi personalizzati, ma al contempo standardizzati</a:t>
            </a:r>
          </a:p>
          <a:p>
            <a:pPr indent="-306000" eaLnBrk="1" fontAlgn="auto" hangingPunct="1">
              <a:buFont typeface="Wingdings 2" charset="2"/>
              <a:buChar char=""/>
              <a:defRPr/>
            </a:pPr>
            <a:r>
              <a:rPr lang="it-IT" altLang="it-IT" sz="2800" dirty="0"/>
              <a:t>potenziare le funzioni di svago e, al contempo, rafforzare quelle di studio e di ricerca</a:t>
            </a:r>
          </a:p>
          <a:p>
            <a:pPr indent="-306000" eaLnBrk="1" fontAlgn="auto" hangingPunct="1">
              <a:buFont typeface="Wingdings 2" charset="2"/>
              <a:buChar char=""/>
              <a:defRPr/>
            </a:pPr>
            <a:r>
              <a:rPr lang="it-IT" altLang="it-IT" sz="2800" dirty="0"/>
              <a:t>lavorare sulle componenti funzionali, ma anche su quelle esperienziali e metaforiche</a:t>
            </a:r>
          </a:p>
          <a:p>
            <a:pPr indent="-306000" eaLnBrk="1" fontAlgn="auto" hangingPunct="1">
              <a:buFont typeface="Wingdings 2" charset="2"/>
              <a:buChar char=""/>
              <a:defRPr/>
            </a:pPr>
            <a:r>
              <a:rPr lang="it-IT" altLang="it-IT" sz="2800" dirty="0"/>
              <a:t>rilanciare la biblioteca come luogo pubblico della città</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911424" y="260648"/>
            <a:ext cx="10353762" cy="970450"/>
          </a:xfrm>
        </p:spPr>
        <p:txBody>
          <a:bodyPr/>
          <a:lstStyle/>
          <a:p>
            <a:pPr eaLnBrk="1" fontAlgn="auto" hangingPunct="1">
              <a:spcAft>
                <a:spcPts val="0"/>
              </a:spcAft>
              <a:defRPr/>
            </a:pPr>
            <a:r>
              <a:rPr lang="it-IT" sz="4400" b="1" dirty="0">
                <a:solidFill>
                  <a:schemeClr val="accent1"/>
                </a:solidFill>
                <a:ea typeface="+mj-ea"/>
              </a:rPr>
              <a:t>Superare le tipologie</a:t>
            </a:r>
            <a:r>
              <a:rPr lang="it-IT" sz="4400" b="1" dirty="0" smtClean="0">
                <a:solidFill>
                  <a:schemeClr val="accent1"/>
                </a:solidFill>
                <a:ea typeface="+mj-ea"/>
              </a:rPr>
              <a:t>?</a:t>
            </a:r>
            <a:endParaRPr lang="it-IT" sz="4400" b="1" dirty="0">
              <a:solidFill>
                <a:schemeClr val="accent1"/>
              </a:solidFill>
              <a:ea typeface="+mj-ea"/>
            </a:endParaRPr>
          </a:p>
        </p:txBody>
      </p:sp>
      <p:sp>
        <p:nvSpPr>
          <p:cNvPr id="95235" name="Rectangle 3"/>
          <p:cNvSpPr>
            <a:spLocks noGrp="1" noChangeArrowheads="1"/>
          </p:cNvSpPr>
          <p:nvPr>
            <p:ph idx="1"/>
          </p:nvPr>
        </p:nvSpPr>
        <p:spPr>
          <a:xfrm>
            <a:off x="695400" y="1412876"/>
            <a:ext cx="9793213" cy="5256213"/>
          </a:xfrm>
        </p:spPr>
        <p:txBody>
          <a:bodyPr/>
          <a:lstStyle/>
          <a:p>
            <a:pPr indent="-306000" eaLnBrk="1" fontAlgn="auto" hangingPunct="1">
              <a:buFont typeface="Wingdings 2" charset="2"/>
              <a:buChar char=""/>
              <a:defRPr/>
            </a:pPr>
            <a:r>
              <a:rPr lang="it-IT" sz="3200" dirty="0" smtClean="0">
                <a:latin typeface="+mj-lt"/>
              </a:rPr>
              <a:t>Fenomeno </a:t>
            </a:r>
            <a:r>
              <a:rPr lang="it-IT" sz="3200" dirty="0">
                <a:latin typeface="+mj-lt"/>
              </a:rPr>
              <a:t>di convergenza nell’uso delle biblioteche e quindi tendenza alla riduzione delle differenze tipologiche</a:t>
            </a:r>
          </a:p>
          <a:p>
            <a:pPr indent="-306000" eaLnBrk="1" fontAlgn="auto" hangingPunct="1">
              <a:buFont typeface="Wingdings 2" charset="2"/>
              <a:buChar char=""/>
              <a:defRPr/>
            </a:pPr>
            <a:endParaRPr lang="it-IT" sz="3200" dirty="0">
              <a:latin typeface="+mj-lt"/>
            </a:endParaRPr>
          </a:p>
          <a:p>
            <a:pPr indent="-306000" eaLnBrk="1" fontAlgn="auto" hangingPunct="1">
              <a:buFont typeface="Wingdings 2" charset="2"/>
              <a:buChar char=""/>
              <a:defRPr/>
            </a:pPr>
            <a:r>
              <a:rPr lang="it-IT" sz="3200" dirty="0">
                <a:latin typeface="+mj-lt"/>
              </a:rPr>
              <a:t>In alcuni casi la riproposizione acritica di uno schema tipologico risulta rigida</a:t>
            </a:r>
            <a:br>
              <a:rPr lang="it-IT" sz="3200" dirty="0">
                <a:latin typeface="+mj-lt"/>
              </a:rPr>
            </a:br>
            <a:endParaRPr lang="it-IT" sz="3200" dirty="0">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olo 1"/>
          <p:cNvSpPr>
            <a:spLocks noGrp="1"/>
          </p:cNvSpPr>
          <p:nvPr>
            <p:ph type="title"/>
          </p:nvPr>
        </p:nvSpPr>
        <p:spPr>
          <a:xfrm>
            <a:off x="919120" y="260648"/>
            <a:ext cx="10353762" cy="970450"/>
          </a:xfrm>
        </p:spPr>
        <p:txBody>
          <a:bodyPr/>
          <a:lstStyle/>
          <a:p>
            <a:pPr eaLnBrk="1" fontAlgn="auto" hangingPunct="1">
              <a:spcAft>
                <a:spcPts val="0"/>
              </a:spcAft>
              <a:defRPr/>
            </a:pPr>
            <a:r>
              <a:rPr lang="it-IT" altLang="it-IT" sz="4400" b="1" dirty="0" smtClean="0">
                <a:solidFill>
                  <a:schemeClr val="accent1"/>
                </a:solidFill>
                <a:ea typeface="+mj-ea"/>
              </a:rPr>
              <a:t>Di cosa ci occupiamo</a:t>
            </a:r>
          </a:p>
        </p:txBody>
      </p:sp>
      <p:sp>
        <p:nvSpPr>
          <p:cNvPr id="98307" name="Segnaposto contenuto 2"/>
          <p:cNvSpPr>
            <a:spLocks noGrp="1"/>
          </p:cNvSpPr>
          <p:nvPr>
            <p:ph idx="1"/>
          </p:nvPr>
        </p:nvSpPr>
        <p:spPr>
          <a:xfrm>
            <a:off x="407368" y="1484784"/>
            <a:ext cx="9793087" cy="4799012"/>
          </a:xfrm>
        </p:spPr>
        <p:txBody>
          <a:bodyPr/>
          <a:lstStyle/>
          <a:p>
            <a:pPr indent="-306000" eaLnBrk="1" fontAlgn="auto" hangingPunct="1">
              <a:buFont typeface="Wingdings 2" charset="2"/>
              <a:buChar char=""/>
              <a:defRPr/>
            </a:pPr>
            <a:r>
              <a:rPr lang="it-IT" altLang="it-IT" sz="3600" dirty="0"/>
              <a:t>Analisi del contesto e interrogativi </a:t>
            </a:r>
            <a:r>
              <a:rPr lang="it-IT" altLang="it-IT" sz="3600" dirty="0" smtClean="0"/>
              <a:t>biblioteconomici</a:t>
            </a:r>
          </a:p>
          <a:p>
            <a:pPr indent="-306000" eaLnBrk="1" fontAlgn="auto" hangingPunct="1">
              <a:buFont typeface="Wingdings 2" charset="2"/>
              <a:buChar char=""/>
              <a:defRPr/>
            </a:pPr>
            <a:endParaRPr lang="it-IT" altLang="it-IT" sz="3600" dirty="0"/>
          </a:p>
          <a:p>
            <a:pPr indent="-306000" eaLnBrk="1" fontAlgn="auto" hangingPunct="1">
              <a:buFont typeface="Wingdings 2" charset="2"/>
              <a:buChar char=""/>
              <a:defRPr/>
            </a:pPr>
            <a:r>
              <a:rPr lang="it-IT" altLang="it-IT" sz="3600" dirty="0"/>
              <a:t>I modelli </a:t>
            </a:r>
            <a:r>
              <a:rPr lang="it-IT" altLang="it-IT" sz="3600" dirty="0" smtClean="0"/>
              <a:t>interpretativi</a:t>
            </a:r>
          </a:p>
          <a:p>
            <a:pPr indent="-306000" eaLnBrk="1" fontAlgn="auto" hangingPunct="1">
              <a:buFont typeface="Wingdings 2" charset="2"/>
              <a:buChar char=""/>
              <a:defRPr/>
            </a:pPr>
            <a:endParaRPr lang="it-IT" altLang="it-IT" sz="3600" dirty="0"/>
          </a:p>
          <a:p>
            <a:pPr indent="-306000" eaLnBrk="1" fontAlgn="auto" hangingPunct="1">
              <a:buFont typeface="Wingdings 2" charset="2"/>
              <a:buChar char=""/>
              <a:defRPr/>
            </a:pPr>
            <a:r>
              <a:rPr lang="it-IT" altLang="it-IT" sz="3600" b="1" u="sng" dirty="0" smtClean="0"/>
              <a:t>Rischi e opportunità per il futuro delle biblioteche</a:t>
            </a:r>
            <a:endParaRPr lang="it-IT" altLang="it-IT" sz="3600" b="1" u="sng"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a:xfrm>
            <a:off x="911424" y="404814"/>
            <a:ext cx="10153128" cy="758825"/>
          </a:xfrm>
        </p:spPr>
        <p:txBody>
          <a:bodyPr>
            <a:noAutofit/>
          </a:bodyPr>
          <a:lstStyle/>
          <a:p>
            <a:pPr eaLnBrk="1" fontAlgn="auto" hangingPunct="1">
              <a:spcAft>
                <a:spcPts val="0"/>
              </a:spcAft>
              <a:defRPr/>
            </a:pPr>
            <a:r>
              <a:rPr lang="it-IT" b="1" dirty="0" smtClean="0">
                <a:solidFill>
                  <a:schemeClr val="accent1"/>
                </a:solidFill>
                <a:ea typeface="+mj-ea"/>
              </a:rPr>
              <a:t>Opportunità per il futuro delle biblioteche</a:t>
            </a:r>
          </a:p>
        </p:txBody>
      </p:sp>
      <p:sp>
        <p:nvSpPr>
          <p:cNvPr id="99331" name="Segnaposto contenuto 2"/>
          <p:cNvSpPr>
            <a:spLocks noGrp="1"/>
          </p:cNvSpPr>
          <p:nvPr>
            <p:ph idx="1"/>
          </p:nvPr>
        </p:nvSpPr>
        <p:spPr>
          <a:xfrm>
            <a:off x="1055440" y="1700807"/>
            <a:ext cx="10441159" cy="4398367"/>
          </a:xfrm>
        </p:spPr>
        <p:txBody>
          <a:bodyPr/>
          <a:lstStyle/>
          <a:p>
            <a:pPr indent="-306000" eaLnBrk="1" fontAlgn="auto" hangingPunct="1">
              <a:buFont typeface="Wingdings 2" charset="2"/>
              <a:buChar char=""/>
              <a:defRPr/>
            </a:pPr>
            <a:r>
              <a:rPr lang="it-IT" altLang="it-IT" sz="3200" dirty="0" smtClean="0"/>
              <a:t>“</a:t>
            </a:r>
            <a:r>
              <a:rPr lang="it-IT" altLang="it-IT" sz="3200" dirty="0"/>
              <a:t>Infrastrutture della democrazia”</a:t>
            </a:r>
          </a:p>
          <a:p>
            <a:pPr indent="-306000" eaLnBrk="1" fontAlgn="auto" hangingPunct="1">
              <a:buFont typeface="Wingdings 2" charset="2"/>
              <a:buChar char=""/>
              <a:defRPr/>
            </a:pPr>
            <a:r>
              <a:rPr lang="it-IT" altLang="it-IT" sz="3200" dirty="0"/>
              <a:t>Sono nel mercato della conoscenza</a:t>
            </a:r>
          </a:p>
          <a:p>
            <a:pPr indent="-306000" eaLnBrk="1" fontAlgn="auto" hangingPunct="1">
              <a:buFont typeface="Wingdings 2" charset="2"/>
              <a:buChar char=""/>
              <a:defRPr/>
            </a:pPr>
            <a:r>
              <a:rPr lang="it-IT" altLang="it-IT" sz="3200" dirty="0"/>
              <a:t>Strumento per creare uguaglianza</a:t>
            </a:r>
          </a:p>
          <a:p>
            <a:pPr indent="-306000" eaLnBrk="1" fontAlgn="auto" hangingPunct="1">
              <a:buFont typeface="Wingdings 2" charset="2"/>
              <a:buChar char=""/>
              <a:defRPr/>
            </a:pPr>
            <a:r>
              <a:rPr lang="it-IT" altLang="it-IT" sz="3200" dirty="0"/>
              <a:t>Spazio pubblico puro</a:t>
            </a:r>
          </a:p>
          <a:p>
            <a:pPr indent="-306000" eaLnBrk="1" fontAlgn="auto" hangingPunct="1">
              <a:buFont typeface="Wingdings 2" charset="2"/>
              <a:buChar char=""/>
              <a:defRPr/>
            </a:pPr>
            <a:r>
              <a:rPr lang="it-IT" altLang="it-IT" sz="3200" dirty="0" err="1"/>
              <a:t>Reference</a:t>
            </a:r>
            <a:r>
              <a:rPr lang="it-IT" altLang="it-IT" sz="3200" dirty="0"/>
              <a:t> svolto da personale specializzato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a:xfrm>
            <a:off x="839416" y="404814"/>
            <a:ext cx="10369151" cy="758825"/>
          </a:xfrm>
        </p:spPr>
        <p:txBody>
          <a:bodyPr>
            <a:noAutofit/>
          </a:bodyPr>
          <a:lstStyle/>
          <a:p>
            <a:pPr eaLnBrk="1" fontAlgn="auto" hangingPunct="1">
              <a:spcAft>
                <a:spcPts val="0"/>
              </a:spcAft>
              <a:defRPr/>
            </a:pPr>
            <a:r>
              <a:rPr lang="it-IT" b="1" dirty="0">
                <a:solidFill>
                  <a:schemeClr val="accent1"/>
                </a:solidFill>
              </a:rPr>
              <a:t>Opportunità per il futuro delle biblioteche</a:t>
            </a:r>
            <a:endParaRPr lang="it-IT" b="1" dirty="0" smtClean="0">
              <a:solidFill>
                <a:schemeClr val="accent1"/>
              </a:solidFill>
              <a:ea typeface="+mj-ea"/>
            </a:endParaRPr>
          </a:p>
        </p:txBody>
      </p:sp>
      <p:sp>
        <p:nvSpPr>
          <p:cNvPr id="100355" name="Segnaposto contenuto 2"/>
          <p:cNvSpPr>
            <a:spLocks noGrp="1"/>
          </p:cNvSpPr>
          <p:nvPr>
            <p:ph idx="1"/>
          </p:nvPr>
        </p:nvSpPr>
        <p:spPr>
          <a:xfrm>
            <a:off x="767408" y="1988839"/>
            <a:ext cx="10657184" cy="4110335"/>
          </a:xfrm>
        </p:spPr>
        <p:txBody>
          <a:bodyPr/>
          <a:lstStyle/>
          <a:p>
            <a:pPr indent="-306000" eaLnBrk="1" fontAlgn="auto" hangingPunct="1">
              <a:buFont typeface="Wingdings 2" charset="2"/>
              <a:buChar char=""/>
              <a:defRPr/>
            </a:pPr>
            <a:r>
              <a:rPr lang="it-IT" altLang="it-IT" sz="3200" dirty="0" smtClean="0"/>
              <a:t>Espressione </a:t>
            </a:r>
            <a:r>
              <a:rPr lang="it-IT" altLang="it-IT" sz="3200" dirty="0"/>
              <a:t>di un paradigma conoscitivo che punta contestualmente all’ampiezza e alla profondità</a:t>
            </a:r>
          </a:p>
          <a:p>
            <a:pPr indent="-306000" eaLnBrk="1" fontAlgn="auto" hangingPunct="1">
              <a:buFont typeface="Wingdings 2" charset="2"/>
              <a:buChar char=""/>
              <a:defRPr/>
            </a:pPr>
            <a:r>
              <a:rPr lang="it-IT" altLang="it-IT" sz="3200" dirty="0"/>
              <a:t>Patrimonio documentario posseduto in esclusiva</a:t>
            </a:r>
          </a:p>
          <a:p>
            <a:pPr indent="-306000" eaLnBrk="1" fontAlgn="auto" hangingPunct="1">
              <a:buFont typeface="Wingdings 2" charset="2"/>
              <a:buChar char=""/>
              <a:defRPr/>
            </a:pPr>
            <a:r>
              <a:rPr lang="it-IT" altLang="it-IT" sz="3200" dirty="0"/>
              <a:t>Supporto del tempo libero e dello svago dei cittadini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xfrm>
            <a:off x="1774825" y="404814"/>
            <a:ext cx="8534400" cy="758825"/>
          </a:xfrm>
        </p:spPr>
        <p:txBody>
          <a:bodyPr>
            <a:noAutofit/>
          </a:bodyPr>
          <a:lstStyle/>
          <a:p>
            <a:pPr eaLnBrk="1" fontAlgn="auto" hangingPunct="1">
              <a:spcAft>
                <a:spcPts val="0"/>
              </a:spcAft>
              <a:defRPr/>
            </a:pPr>
            <a:r>
              <a:rPr lang="it-IT" b="1" dirty="0" smtClean="0">
                <a:solidFill>
                  <a:schemeClr val="accent1"/>
                </a:solidFill>
                <a:ea typeface="+mj-ea"/>
              </a:rPr>
              <a:t>Rischi per il futuro delle biblioteche</a:t>
            </a:r>
          </a:p>
        </p:txBody>
      </p:sp>
      <p:sp>
        <p:nvSpPr>
          <p:cNvPr id="101379" name="Segnaposto contenuto 2"/>
          <p:cNvSpPr>
            <a:spLocks noGrp="1"/>
          </p:cNvSpPr>
          <p:nvPr>
            <p:ph idx="1"/>
          </p:nvPr>
        </p:nvSpPr>
        <p:spPr>
          <a:xfrm>
            <a:off x="407368" y="1772815"/>
            <a:ext cx="11449271" cy="4326359"/>
          </a:xfrm>
        </p:spPr>
        <p:txBody>
          <a:bodyPr>
            <a:normAutofit/>
          </a:bodyPr>
          <a:lstStyle/>
          <a:p>
            <a:pPr indent="-306000" eaLnBrk="1" fontAlgn="auto" hangingPunct="1">
              <a:buFont typeface="Wingdings 2" charset="2"/>
              <a:buChar char=""/>
              <a:defRPr/>
            </a:pPr>
            <a:r>
              <a:rPr lang="it-IT" altLang="it-IT" sz="3600" dirty="0"/>
              <a:t>Crisi dello stato sociale</a:t>
            </a:r>
          </a:p>
          <a:p>
            <a:pPr indent="-306000" eaLnBrk="1" fontAlgn="auto" hangingPunct="1">
              <a:buFont typeface="Wingdings 2" charset="2"/>
              <a:buChar char=""/>
              <a:defRPr/>
            </a:pPr>
            <a:r>
              <a:rPr lang="it-IT" altLang="it-IT" sz="3600" dirty="0" smtClean="0"/>
              <a:t>Erosione </a:t>
            </a:r>
            <a:r>
              <a:rPr lang="it-IT" altLang="it-IT" sz="3600" dirty="0"/>
              <a:t>del ceto medio e processi di polarizzazione sociale</a:t>
            </a:r>
          </a:p>
          <a:p>
            <a:pPr indent="-306000" eaLnBrk="1" fontAlgn="auto" hangingPunct="1">
              <a:buFont typeface="Wingdings 2" charset="2"/>
              <a:buChar char=""/>
              <a:defRPr/>
            </a:pPr>
            <a:r>
              <a:rPr lang="it-IT" altLang="it-IT" sz="3600" dirty="0" smtClean="0"/>
              <a:t>Ruolo </a:t>
            </a:r>
            <a:r>
              <a:rPr lang="it-IT" altLang="it-IT" sz="3600" dirty="0"/>
              <a:t>di camera di compensazione verso svantaggiati e nuovi esclusi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olo 1"/>
          <p:cNvSpPr>
            <a:spLocks noGrp="1"/>
          </p:cNvSpPr>
          <p:nvPr>
            <p:ph type="title"/>
          </p:nvPr>
        </p:nvSpPr>
        <p:spPr>
          <a:xfrm>
            <a:off x="1774825" y="404814"/>
            <a:ext cx="8534400" cy="758825"/>
          </a:xfrm>
        </p:spPr>
        <p:txBody>
          <a:bodyPr>
            <a:noAutofit/>
          </a:bodyPr>
          <a:lstStyle/>
          <a:p>
            <a:pPr eaLnBrk="1" fontAlgn="auto" hangingPunct="1">
              <a:spcAft>
                <a:spcPts val="0"/>
              </a:spcAft>
              <a:defRPr/>
            </a:pPr>
            <a:r>
              <a:rPr lang="it-IT" b="1" dirty="0" smtClean="0">
                <a:solidFill>
                  <a:schemeClr val="accent1"/>
                </a:solidFill>
                <a:effectLst/>
                <a:ea typeface="+mj-ea"/>
              </a:rPr>
              <a:t>Rischi per il futuro delle biblioteche</a:t>
            </a:r>
          </a:p>
        </p:txBody>
      </p:sp>
      <p:sp>
        <p:nvSpPr>
          <p:cNvPr id="102403" name="Segnaposto contenuto 2"/>
          <p:cNvSpPr>
            <a:spLocks noGrp="1"/>
          </p:cNvSpPr>
          <p:nvPr>
            <p:ph idx="1"/>
          </p:nvPr>
        </p:nvSpPr>
        <p:spPr>
          <a:xfrm>
            <a:off x="407368" y="1700808"/>
            <a:ext cx="11161240" cy="4536504"/>
          </a:xfrm>
        </p:spPr>
        <p:txBody>
          <a:bodyPr/>
          <a:lstStyle/>
          <a:p>
            <a:pPr indent="-306000" eaLnBrk="1" fontAlgn="auto" hangingPunct="1">
              <a:buFont typeface="Wingdings 2" charset="2"/>
              <a:buChar char=""/>
              <a:defRPr/>
            </a:pPr>
            <a:r>
              <a:rPr lang="it-IT" altLang="it-IT" sz="3200" dirty="0"/>
              <a:t>“Infrastruttura della democrazia”: la stessa democrazia nelle forme in cui la conosciamo sta attraversando una profonda crisi</a:t>
            </a:r>
          </a:p>
          <a:p>
            <a:pPr indent="-306000" eaLnBrk="1" fontAlgn="auto" hangingPunct="1">
              <a:buFont typeface="Wingdings 2" charset="2"/>
              <a:buChar char=""/>
              <a:defRPr/>
            </a:pPr>
            <a:r>
              <a:rPr lang="it-IT" altLang="it-IT" sz="3200" dirty="0" smtClean="0"/>
              <a:t>Il </a:t>
            </a:r>
            <a:r>
              <a:rPr lang="it-IT" altLang="it-IT" sz="3200" dirty="0"/>
              <a:t>prevalere di un’ottica economicistica</a:t>
            </a:r>
          </a:p>
          <a:p>
            <a:pPr indent="-306000" eaLnBrk="1" fontAlgn="auto" hangingPunct="1">
              <a:buFont typeface="Wingdings 2" charset="2"/>
              <a:buChar char=""/>
              <a:defRPr/>
            </a:pPr>
            <a:r>
              <a:rPr lang="it-IT" altLang="it-IT" sz="3200" dirty="0" smtClean="0"/>
              <a:t>Internet </a:t>
            </a:r>
            <a:r>
              <a:rPr lang="it-IT" altLang="it-IT" sz="3200" dirty="0"/>
              <a:t>e la convergenza al digitale</a:t>
            </a:r>
          </a:p>
          <a:p>
            <a:pPr indent="-306000" eaLnBrk="1" fontAlgn="auto" hangingPunct="1">
              <a:buFont typeface="Wingdings 2" charset="2"/>
              <a:buChar char=""/>
              <a:defRPr/>
            </a:pPr>
            <a:endParaRPr lang="it-IT" altLang="it-IT"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itolo 3"/>
          <p:cNvSpPr>
            <a:spLocks noGrp="1"/>
          </p:cNvSpPr>
          <p:nvPr>
            <p:ph type="ctrTitle"/>
          </p:nvPr>
        </p:nvSpPr>
        <p:spPr/>
        <p:txBody>
          <a:bodyPr/>
          <a:lstStyle/>
          <a:p>
            <a:pPr eaLnBrk="1" fontAlgn="auto" hangingPunct="1">
              <a:spcAft>
                <a:spcPts val="0"/>
              </a:spcAft>
              <a:defRPr/>
            </a:pPr>
            <a:r>
              <a:rPr lang="it-IT" altLang="it-IT" b="1" dirty="0" smtClean="0">
                <a:solidFill>
                  <a:schemeClr val="accent1"/>
                </a:solidFill>
                <a:ea typeface="+mj-ea"/>
              </a:rPr>
              <a:t>anna.galluzzi@gmail.com</a:t>
            </a:r>
          </a:p>
        </p:txBody>
      </p:sp>
      <p:sp>
        <p:nvSpPr>
          <p:cNvPr id="5" name="Sottotitolo 4"/>
          <p:cNvSpPr>
            <a:spLocks noGrp="1"/>
          </p:cNvSpPr>
          <p:nvPr>
            <p:ph type="subTitle" idx="1"/>
          </p:nvPr>
        </p:nvSpPr>
        <p:spPr>
          <a:xfrm>
            <a:off x="1370013" y="3598863"/>
            <a:ext cx="9440862" cy="1049337"/>
          </a:xfrm>
        </p:spPr>
        <p:txBody>
          <a:bodyPr/>
          <a:lstStyle/>
          <a:p>
            <a:pPr eaLnBrk="1" fontAlgn="auto" hangingPunct="1">
              <a:buFont typeface="Wingdings 2" charset="2"/>
              <a:buNone/>
              <a:defRPr/>
            </a:pPr>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911424" y="332656"/>
            <a:ext cx="10353762" cy="970450"/>
          </a:xfrm>
        </p:spPr>
        <p:txBody>
          <a:bodyPr/>
          <a:lstStyle/>
          <a:p>
            <a:pPr eaLnBrk="1" fontAlgn="auto" hangingPunct="1">
              <a:spcAft>
                <a:spcPts val="0"/>
              </a:spcAft>
              <a:defRPr/>
            </a:pPr>
            <a:r>
              <a:rPr lang="it-IT" altLang="it-IT" sz="4400" b="1" dirty="0" smtClean="0">
                <a:solidFill>
                  <a:schemeClr val="accent1"/>
                </a:solidFill>
                <a:ea typeface="+mj-ea"/>
              </a:rPr>
              <a:t>La classificazione dei beni</a:t>
            </a:r>
          </a:p>
        </p:txBody>
      </p:sp>
      <p:sp>
        <p:nvSpPr>
          <p:cNvPr id="17411" name="Rectangle 3"/>
          <p:cNvSpPr>
            <a:spLocks noGrp="1"/>
          </p:cNvSpPr>
          <p:nvPr>
            <p:ph idx="1"/>
          </p:nvPr>
        </p:nvSpPr>
        <p:spPr>
          <a:xfrm>
            <a:off x="1825625" y="1524000"/>
            <a:ext cx="8534400" cy="4713288"/>
          </a:xfrm>
        </p:spPr>
        <p:txBody>
          <a:bodyPr>
            <a:normAutofit lnSpcReduction="10000"/>
          </a:bodyPr>
          <a:lstStyle/>
          <a:p>
            <a:pPr indent="-306000" eaLnBrk="1" fontAlgn="auto" hangingPunct="1">
              <a:lnSpc>
                <a:spcPct val="90000"/>
              </a:lnSpc>
              <a:buFont typeface="Wingdings 2" charset="2"/>
              <a:buChar char=""/>
              <a:defRPr/>
            </a:pPr>
            <a:r>
              <a:rPr lang="it-IT" altLang="it-IT" sz="4500" dirty="0"/>
              <a:t>Criteri di classificazione:</a:t>
            </a:r>
          </a:p>
          <a:p>
            <a:pPr marL="720000" lvl="1" indent="-270000" eaLnBrk="1" fontAlgn="auto" hangingPunct="1">
              <a:lnSpc>
                <a:spcPct val="90000"/>
              </a:lnSpc>
              <a:buFont typeface="Wingdings 2" charset="2"/>
              <a:buChar char=""/>
              <a:defRPr/>
            </a:pPr>
            <a:r>
              <a:rPr lang="it-IT" altLang="it-IT" sz="3800" dirty="0"/>
              <a:t>Rivalità</a:t>
            </a:r>
          </a:p>
          <a:p>
            <a:pPr marL="720000" lvl="1" indent="-270000" eaLnBrk="1" fontAlgn="auto" hangingPunct="1">
              <a:lnSpc>
                <a:spcPct val="90000"/>
              </a:lnSpc>
              <a:buFont typeface="Wingdings 2" charset="2"/>
              <a:buChar char=""/>
              <a:defRPr/>
            </a:pPr>
            <a:r>
              <a:rPr lang="it-IT" altLang="it-IT" sz="3800" dirty="0" err="1"/>
              <a:t>Escludibilità</a:t>
            </a:r>
            <a:endParaRPr lang="it-IT" altLang="it-IT" sz="3800" dirty="0"/>
          </a:p>
          <a:p>
            <a:pPr marL="720000" lvl="1" indent="-270000" eaLnBrk="1" fontAlgn="auto" hangingPunct="1">
              <a:lnSpc>
                <a:spcPct val="90000"/>
              </a:lnSpc>
              <a:buFont typeface="Wingdings 2" charset="2"/>
              <a:buChar char=""/>
              <a:defRPr/>
            </a:pPr>
            <a:r>
              <a:rPr lang="it-IT" altLang="it-IT" sz="3800" dirty="0"/>
              <a:t>Scarsità</a:t>
            </a:r>
          </a:p>
          <a:p>
            <a:pPr marL="720000" lvl="1" indent="-270000" eaLnBrk="1" fontAlgn="auto" hangingPunct="1">
              <a:lnSpc>
                <a:spcPct val="90000"/>
              </a:lnSpc>
              <a:buFont typeface="Wingdings 2" charset="2"/>
              <a:buChar char=""/>
              <a:defRPr/>
            </a:pPr>
            <a:r>
              <a:rPr lang="it-IT" altLang="it-IT" sz="3800" dirty="0"/>
              <a:t>Sovranità dell’individuo</a:t>
            </a:r>
          </a:p>
          <a:p>
            <a:pPr marL="720000" lvl="1" indent="-270000" eaLnBrk="1" fontAlgn="auto" hangingPunct="1">
              <a:lnSpc>
                <a:spcPct val="90000"/>
              </a:lnSpc>
              <a:buFont typeface="Wingdings 2" charset="2"/>
              <a:buChar char=""/>
              <a:defRPr/>
            </a:pPr>
            <a:r>
              <a:rPr lang="it-IT" altLang="it-IT" sz="3800" dirty="0" err="1"/>
              <a:t>Esternalità</a:t>
            </a:r>
            <a:endParaRPr lang="it-IT" altLang="it-IT" sz="3800" dirty="0"/>
          </a:p>
          <a:p>
            <a:pPr indent="-306000" eaLnBrk="1" fontAlgn="auto" hangingPunct="1">
              <a:lnSpc>
                <a:spcPct val="90000"/>
              </a:lnSpc>
              <a:buFont typeface="Wingdings 2" charset="2"/>
              <a:buChar char=""/>
              <a:defRPr/>
            </a:pPr>
            <a:r>
              <a:rPr lang="it-IT" altLang="it-IT" sz="4400" dirty="0"/>
              <a:t>Stato o mercato?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911424" y="188640"/>
            <a:ext cx="10353762" cy="970450"/>
          </a:xfrm>
        </p:spPr>
        <p:txBody>
          <a:bodyPr/>
          <a:lstStyle/>
          <a:p>
            <a:pPr eaLnBrk="1" fontAlgn="auto" hangingPunct="1">
              <a:spcAft>
                <a:spcPts val="0"/>
              </a:spcAft>
              <a:defRPr/>
            </a:pPr>
            <a:r>
              <a:rPr lang="it-IT" altLang="it-IT" sz="4800" b="1" dirty="0" smtClean="0">
                <a:solidFill>
                  <a:schemeClr val="accent1"/>
                </a:solidFill>
                <a:ea typeface="+mj-ea"/>
              </a:rPr>
              <a:t>La classificazione dei beni</a:t>
            </a:r>
          </a:p>
        </p:txBody>
      </p:sp>
      <p:sp>
        <p:nvSpPr>
          <p:cNvPr id="18435" name="Segnaposto contenuto 2"/>
          <p:cNvSpPr>
            <a:spLocks noGrp="1"/>
          </p:cNvSpPr>
          <p:nvPr>
            <p:ph idx="1"/>
          </p:nvPr>
        </p:nvSpPr>
        <p:spPr>
          <a:xfrm>
            <a:off x="1343473" y="1628775"/>
            <a:ext cx="8064896" cy="4470400"/>
          </a:xfrm>
        </p:spPr>
        <p:txBody>
          <a:bodyPr/>
          <a:lstStyle/>
          <a:p>
            <a:pPr indent="-306000" algn="ctr" eaLnBrk="1" fontAlgn="auto" hangingPunct="1">
              <a:buFont typeface="Wingdings 2" charset="2"/>
              <a:buChar char=""/>
              <a:defRPr/>
            </a:pPr>
            <a:r>
              <a:rPr lang="it-IT" altLang="it-IT" sz="4000" b="1" dirty="0"/>
              <a:t>Beni pubblici puri</a:t>
            </a:r>
            <a:endParaRPr lang="it-IT" altLang="it-IT" sz="4000" dirty="0"/>
          </a:p>
          <a:p>
            <a:pPr indent="-306000" algn="ctr" eaLnBrk="1" fontAlgn="auto" hangingPunct="1">
              <a:buFont typeface="Wingdings 2" charset="2"/>
              <a:buChar char=""/>
              <a:defRPr/>
            </a:pPr>
            <a:r>
              <a:rPr lang="it-IT" altLang="it-IT" sz="4000" b="1" dirty="0"/>
              <a:t>Beni sociali</a:t>
            </a:r>
            <a:r>
              <a:rPr lang="it-IT" altLang="it-IT" sz="4000" dirty="0"/>
              <a:t>:</a:t>
            </a:r>
          </a:p>
          <a:p>
            <a:pPr marL="720000" lvl="1" indent="-270000" algn="ctr" eaLnBrk="1" fontAlgn="auto" hangingPunct="1">
              <a:buFont typeface="Wingdings 2" charset="2"/>
              <a:buChar char=""/>
              <a:defRPr/>
            </a:pPr>
            <a:r>
              <a:rPr lang="it-IT" altLang="it-IT" sz="3600" b="1" dirty="0"/>
              <a:t>beni sociali puri</a:t>
            </a:r>
            <a:endParaRPr lang="it-IT" altLang="it-IT" sz="3600" dirty="0"/>
          </a:p>
          <a:p>
            <a:pPr marL="720000" lvl="1" indent="-270000" algn="ctr" eaLnBrk="1" fontAlgn="auto" hangingPunct="1">
              <a:buFont typeface="Wingdings 2" charset="2"/>
              <a:buChar char=""/>
              <a:defRPr/>
            </a:pPr>
            <a:r>
              <a:rPr lang="it-IT" altLang="it-IT" sz="3600" b="1" dirty="0"/>
              <a:t>beni meritori</a:t>
            </a:r>
            <a:endParaRPr lang="it-IT" altLang="it-IT" sz="3600" dirty="0"/>
          </a:p>
          <a:p>
            <a:pPr indent="-306000" algn="ctr" eaLnBrk="1" fontAlgn="auto" hangingPunct="1">
              <a:buFont typeface="Wingdings 2" charset="2"/>
              <a:buChar char=""/>
              <a:defRPr/>
            </a:pPr>
            <a:r>
              <a:rPr lang="it-IT" altLang="it-IT" sz="4000" b="1" dirty="0"/>
              <a:t>Beni privati</a:t>
            </a:r>
            <a:endParaRPr lang="it-IT" altLang="it-IT"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911424" y="332656"/>
            <a:ext cx="10353762" cy="970450"/>
          </a:xfrm>
        </p:spPr>
        <p:txBody>
          <a:bodyPr/>
          <a:lstStyle/>
          <a:p>
            <a:pPr eaLnBrk="1" fontAlgn="auto" hangingPunct="1">
              <a:spcAft>
                <a:spcPts val="0"/>
              </a:spcAft>
              <a:defRPr/>
            </a:pPr>
            <a:r>
              <a:rPr lang="it-IT" altLang="it-IT" b="1" dirty="0" smtClean="0">
                <a:solidFill>
                  <a:schemeClr val="accent1"/>
                </a:solidFill>
                <a:ea typeface="+mj-ea"/>
              </a:rPr>
              <a:t>Lo stato sociale: le origini</a:t>
            </a:r>
          </a:p>
        </p:txBody>
      </p:sp>
      <p:sp>
        <p:nvSpPr>
          <p:cNvPr id="19459" name="Segnaposto contenuto 2"/>
          <p:cNvSpPr>
            <a:spLocks noGrp="1"/>
          </p:cNvSpPr>
          <p:nvPr>
            <p:ph idx="1"/>
          </p:nvPr>
        </p:nvSpPr>
        <p:spPr>
          <a:xfrm>
            <a:off x="839416" y="1628776"/>
            <a:ext cx="10657184" cy="4727575"/>
          </a:xfrm>
        </p:spPr>
        <p:txBody>
          <a:bodyPr/>
          <a:lstStyle/>
          <a:p>
            <a:pPr indent="-306000" eaLnBrk="1" fontAlgn="auto" hangingPunct="1">
              <a:buFont typeface="Wingdings 2" charset="2"/>
              <a:buChar char=""/>
              <a:defRPr/>
            </a:pPr>
            <a:r>
              <a:rPr lang="it-IT" altLang="it-IT" sz="3200" dirty="0"/>
              <a:t>Sistema </a:t>
            </a:r>
            <a:r>
              <a:rPr lang="it-IT" altLang="it-IT" sz="3200" dirty="0" err="1"/>
              <a:t>politico-economico-sociale</a:t>
            </a:r>
            <a:r>
              <a:rPr lang="it-IT" altLang="it-IT" sz="3200" dirty="0"/>
              <a:t> con la finalità di ridurre le diseguaglianze sociali</a:t>
            </a:r>
          </a:p>
          <a:p>
            <a:pPr indent="-306000" eaLnBrk="1" fontAlgn="auto" hangingPunct="1">
              <a:buFont typeface="Wingdings 2" charset="2"/>
              <a:buChar char=""/>
              <a:defRPr/>
            </a:pPr>
            <a:r>
              <a:rPr lang="it-IT" altLang="it-IT" sz="3200" dirty="0"/>
              <a:t>Seconda metà del XIX secolo con l'industrializzazione e l'ascesa della classe proletaria</a:t>
            </a:r>
          </a:p>
          <a:p>
            <a:pPr indent="-306000" eaLnBrk="1" fontAlgn="auto" hangingPunct="1">
              <a:buFont typeface="Wingdings 2" charset="2"/>
              <a:buChar char=""/>
              <a:defRPr/>
            </a:pPr>
            <a:r>
              <a:rPr lang="it-IT" altLang="it-IT" sz="3200" dirty="0"/>
              <a:t>Strumento di pace sociale e processo di formazione del ceto medio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911424" y="260351"/>
            <a:ext cx="10585176" cy="792163"/>
          </a:xfrm>
        </p:spPr>
        <p:txBody>
          <a:bodyPr>
            <a:noAutofit/>
          </a:bodyPr>
          <a:lstStyle/>
          <a:p>
            <a:pPr eaLnBrk="1" fontAlgn="auto" hangingPunct="1">
              <a:spcAft>
                <a:spcPts val="0"/>
              </a:spcAft>
              <a:defRPr/>
            </a:pPr>
            <a:r>
              <a:rPr lang="it-IT" altLang="it-IT" sz="4400" b="1" dirty="0" smtClean="0">
                <a:solidFill>
                  <a:schemeClr val="accent1"/>
                </a:solidFill>
                <a:ea typeface="+mj-ea"/>
              </a:rPr>
              <a:t>Lo stato sociale: cos’è accaduto dopo</a:t>
            </a:r>
          </a:p>
        </p:txBody>
      </p:sp>
      <p:sp>
        <p:nvSpPr>
          <p:cNvPr id="20483" name="Segnaposto contenuto 2"/>
          <p:cNvSpPr>
            <a:spLocks noGrp="1"/>
          </p:cNvSpPr>
          <p:nvPr>
            <p:ph idx="1"/>
          </p:nvPr>
        </p:nvSpPr>
        <p:spPr>
          <a:xfrm>
            <a:off x="1055440" y="1484784"/>
            <a:ext cx="9649072" cy="4896543"/>
          </a:xfrm>
        </p:spPr>
        <p:txBody>
          <a:bodyPr/>
          <a:lstStyle/>
          <a:p>
            <a:pPr indent="-306000" eaLnBrk="1" fontAlgn="auto" hangingPunct="1">
              <a:buFont typeface="Wingdings 2" charset="2"/>
              <a:buChar char=""/>
              <a:defRPr/>
            </a:pPr>
            <a:r>
              <a:rPr lang="it-IT" altLang="it-IT" sz="3200" dirty="0"/>
              <a:t>Crisi economica degli anni ’70</a:t>
            </a:r>
          </a:p>
          <a:p>
            <a:pPr indent="-306000" eaLnBrk="1" fontAlgn="auto" hangingPunct="1">
              <a:buFont typeface="Wingdings 2" charset="2"/>
              <a:buChar char=""/>
              <a:defRPr/>
            </a:pPr>
            <a:r>
              <a:rPr lang="it-IT" altLang="it-IT" sz="3200" dirty="0"/>
              <a:t>Anni  ‘80-’90: caduta del muro di Berlino e del modello economico-politico del socialismo reale</a:t>
            </a:r>
          </a:p>
          <a:p>
            <a:pPr indent="-306000" eaLnBrk="1" fontAlgn="auto" hangingPunct="1">
              <a:buFont typeface="Wingdings 2" charset="2"/>
              <a:buChar char=""/>
              <a:defRPr/>
            </a:pPr>
            <a:r>
              <a:rPr lang="it-IT" altLang="it-IT" sz="3200" dirty="0"/>
              <a:t>Messa in discussione ideologica e pratica delle politiche di welfare</a:t>
            </a:r>
          </a:p>
          <a:p>
            <a:pPr indent="-306000" eaLnBrk="1" fontAlgn="auto" hangingPunct="1">
              <a:buFont typeface="Wingdings 2" charset="2"/>
              <a:buChar char=""/>
              <a:defRPr/>
            </a:pPr>
            <a:r>
              <a:rPr lang="it-IT" altLang="it-IT" sz="3200" dirty="0"/>
              <a:t>Ampliamento degli spazi di gestione privata </a:t>
            </a:r>
          </a:p>
          <a:p>
            <a:pPr indent="-306000" eaLnBrk="1" fontAlgn="auto" hangingPunct="1">
              <a:buFont typeface="Wingdings 2" charset="2"/>
              <a:buChar char=""/>
              <a:defRPr/>
            </a:pPr>
            <a:r>
              <a:rPr lang="it-IT" altLang="it-IT" sz="3200" dirty="0"/>
              <a:t>Vittoria del capitalismo finanziario (“</a:t>
            </a:r>
            <a:r>
              <a:rPr lang="it-IT" altLang="it-IT" sz="3200" dirty="0" err="1"/>
              <a:t>turbocapitalismo</a:t>
            </a:r>
            <a:r>
              <a:rPr lang="it-IT" altLang="it-IT" sz="32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767408" y="260351"/>
            <a:ext cx="10513167" cy="936401"/>
          </a:xfrm>
        </p:spPr>
        <p:txBody>
          <a:bodyPr/>
          <a:lstStyle/>
          <a:p>
            <a:pPr eaLnBrk="1" fontAlgn="auto" hangingPunct="1">
              <a:spcAft>
                <a:spcPts val="0"/>
              </a:spcAft>
              <a:defRPr/>
            </a:pPr>
            <a:r>
              <a:rPr lang="it-IT" altLang="it-IT" b="1" dirty="0" smtClean="0">
                <a:solidFill>
                  <a:schemeClr val="accent1"/>
                </a:solidFill>
                <a:ea typeface="+mj-ea"/>
              </a:rPr>
              <a:t>Lo stato sociale: cos’è accaduto dopo</a:t>
            </a:r>
          </a:p>
        </p:txBody>
      </p:sp>
      <p:sp>
        <p:nvSpPr>
          <p:cNvPr id="21507" name="Segnaposto contenuto 2"/>
          <p:cNvSpPr>
            <a:spLocks noGrp="1"/>
          </p:cNvSpPr>
          <p:nvPr>
            <p:ph idx="1"/>
          </p:nvPr>
        </p:nvSpPr>
        <p:spPr>
          <a:xfrm>
            <a:off x="407368" y="1412776"/>
            <a:ext cx="9001000" cy="5112867"/>
          </a:xfrm>
        </p:spPr>
        <p:txBody>
          <a:bodyPr>
            <a:noAutofit/>
          </a:bodyPr>
          <a:lstStyle/>
          <a:p>
            <a:pPr indent="-306000" eaLnBrk="1" fontAlgn="auto" hangingPunct="1">
              <a:lnSpc>
                <a:spcPct val="120000"/>
              </a:lnSpc>
              <a:buFont typeface="Wingdings 2" charset="2"/>
              <a:buChar char=""/>
              <a:defRPr/>
            </a:pPr>
            <a:r>
              <a:rPr lang="it-IT" altLang="it-IT" sz="3600" dirty="0"/>
              <a:t>Crisi finanziaria globale a partire dal 2008</a:t>
            </a:r>
          </a:p>
          <a:p>
            <a:pPr indent="-306000" eaLnBrk="1" fontAlgn="auto" hangingPunct="1">
              <a:lnSpc>
                <a:spcPct val="120000"/>
              </a:lnSpc>
              <a:buFont typeface="Wingdings 2" charset="2"/>
              <a:buChar char=""/>
              <a:defRPr/>
            </a:pPr>
            <a:r>
              <a:rPr lang="it-IT" altLang="it-IT" sz="3600" dirty="0"/>
              <a:t>Critica del turbocapitalismo</a:t>
            </a:r>
          </a:p>
          <a:p>
            <a:pPr indent="-306000" eaLnBrk="1" fontAlgn="auto" hangingPunct="1">
              <a:lnSpc>
                <a:spcPct val="120000"/>
              </a:lnSpc>
              <a:buFont typeface="Wingdings 2" charset="2"/>
              <a:buChar char=""/>
              <a:defRPr/>
            </a:pPr>
            <a:r>
              <a:rPr lang="it-IT" altLang="it-IT" sz="3600" dirty="0"/>
              <a:t>Nuovi spazi di consenso sociale per i beni pubblici e per il benessere svincolato dalla crescita economica</a:t>
            </a:r>
          </a:p>
          <a:p>
            <a:pPr indent="-306000" eaLnBrk="1" fontAlgn="auto" hangingPunct="1">
              <a:lnSpc>
                <a:spcPct val="120000"/>
              </a:lnSpc>
              <a:buFont typeface="Wingdings 2" charset="2"/>
              <a:buChar char=""/>
              <a:defRPr/>
            </a:pPr>
            <a:r>
              <a:rPr lang="it-IT" altLang="it-IT" sz="3600" dirty="0"/>
              <a:t>Ha acquisito credito la categoria dei </a:t>
            </a:r>
            <a:r>
              <a:rPr lang="it-IT" altLang="it-IT" sz="3600" b="1" dirty="0"/>
              <a:t>beni comuni</a:t>
            </a:r>
            <a:endParaRPr lang="it-IT" altLang="it-IT"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767408" y="188640"/>
            <a:ext cx="10353762" cy="970450"/>
          </a:xfrm>
        </p:spPr>
        <p:txBody>
          <a:bodyPr/>
          <a:lstStyle/>
          <a:p>
            <a:pPr eaLnBrk="1" fontAlgn="auto" hangingPunct="1">
              <a:spcAft>
                <a:spcPts val="0"/>
              </a:spcAft>
              <a:defRPr/>
            </a:pPr>
            <a:r>
              <a:rPr lang="it-IT" altLang="it-IT" b="1" dirty="0" smtClean="0">
                <a:solidFill>
                  <a:schemeClr val="accent1"/>
                </a:solidFill>
                <a:ea typeface="+mj-ea"/>
              </a:rPr>
              <a:t>E la biblioteca pubblica dove si colloca?</a:t>
            </a:r>
          </a:p>
        </p:txBody>
      </p:sp>
      <p:sp>
        <p:nvSpPr>
          <p:cNvPr id="22531" name="Segnaposto contenuto 2"/>
          <p:cNvSpPr>
            <a:spLocks noGrp="1"/>
          </p:cNvSpPr>
          <p:nvPr>
            <p:ph idx="1"/>
          </p:nvPr>
        </p:nvSpPr>
        <p:spPr>
          <a:xfrm>
            <a:off x="335360" y="1159090"/>
            <a:ext cx="9649072" cy="4574167"/>
          </a:xfrm>
        </p:spPr>
        <p:txBody>
          <a:bodyPr>
            <a:normAutofit lnSpcReduction="10000"/>
          </a:bodyPr>
          <a:lstStyle/>
          <a:p>
            <a:pPr indent="-306000" eaLnBrk="1" fontAlgn="auto" hangingPunct="1">
              <a:buFont typeface="Wingdings 2" charset="2"/>
              <a:buChar char=""/>
              <a:defRPr/>
            </a:pPr>
            <a:r>
              <a:rPr lang="it-IT" altLang="it-IT" sz="3200" dirty="0"/>
              <a:t>Nel mondo angloamericano</a:t>
            </a:r>
          </a:p>
          <a:p>
            <a:pPr marL="720000" lvl="1" indent="-270000" eaLnBrk="1" fontAlgn="auto" hangingPunct="1">
              <a:buFont typeface="Wingdings 2" charset="2"/>
              <a:buChar char=""/>
              <a:defRPr/>
            </a:pPr>
            <a:r>
              <a:rPr lang="it-IT" altLang="it-IT" sz="2800" dirty="0"/>
              <a:t>seconda metà dell’800</a:t>
            </a:r>
          </a:p>
          <a:p>
            <a:pPr marL="720000" lvl="1" indent="-270000" eaLnBrk="1" fontAlgn="auto" hangingPunct="1">
              <a:buFont typeface="Wingdings 2" charset="2"/>
              <a:buChar char=""/>
              <a:defRPr/>
            </a:pPr>
            <a:r>
              <a:rPr lang="it-IT" altLang="it-IT" sz="2800" dirty="0"/>
              <a:t>un intervento rivolto prevalentemente alla </a:t>
            </a:r>
            <a:r>
              <a:rPr lang="it-IT" altLang="it-IT" sz="2800" i="1" dirty="0" err="1"/>
              <a:t>working</a:t>
            </a:r>
            <a:r>
              <a:rPr lang="it-IT" altLang="it-IT" sz="2800" i="1" dirty="0"/>
              <a:t> </a:t>
            </a:r>
            <a:r>
              <a:rPr lang="it-IT" altLang="it-IT" sz="2800" i="1" dirty="0" err="1"/>
              <a:t>class</a:t>
            </a:r>
            <a:r>
              <a:rPr lang="it-IT" altLang="it-IT" sz="2800" i="1" dirty="0"/>
              <a:t> </a:t>
            </a:r>
            <a:r>
              <a:rPr lang="it-IT" altLang="it-IT" sz="2800" dirty="0"/>
              <a:t>a fini di pacificazione e di garanzia di stabilità sociale</a:t>
            </a:r>
          </a:p>
          <a:p>
            <a:pPr marL="720000" lvl="1" indent="-270000" eaLnBrk="1" fontAlgn="auto" hangingPunct="1">
              <a:buFont typeface="Wingdings 2" charset="2"/>
              <a:buChar char=""/>
              <a:defRPr/>
            </a:pPr>
            <a:r>
              <a:rPr lang="it-IT" altLang="it-IT" sz="2800" dirty="0"/>
              <a:t>originale categoria di bene pubblico</a:t>
            </a:r>
          </a:p>
          <a:p>
            <a:pPr marL="1026000" lvl="2" indent="-216000" eaLnBrk="1" fontAlgn="auto" hangingPunct="1">
              <a:buFont typeface="Wingdings 2" charset="2"/>
              <a:buChar char=""/>
              <a:defRPr/>
            </a:pPr>
            <a:r>
              <a:rPr lang="it-IT" altLang="it-IT" sz="2800" dirty="0"/>
              <a:t>sostanzialmente meritorio a livello statale</a:t>
            </a:r>
          </a:p>
          <a:p>
            <a:pPr marL="1026000" lvl="2" indent="-216000" eaLnBrk="1" fontAlgn="auto" hangingPunct="1">
              <a:buFont typeface="Wingdings 2" charset="2"/>
              <a:buChar char=""/>
              <a:defRPr/>
            </a:pPr>
            <a:r>
              <a:rPr lang="it-IT" altLang="it-IT" sz="2800" dirty="0"/>
              <a:t>trattato a livello locale come un bene comune in quanto sottoposto alla scelta (sebbene non gestito direttamente) dalla comunità cui era destinato</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esia">
  <a:themeElements>
    <a:clrScheme name="Ardesi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esia">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e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Ardesia</Template>
  <TotalTime>4153</TotalTime>
  <Words>3228</Words>
  <Application>Microsoft Office PowerPoint</Application>
  <PresentationFormat>Widescreen</PresentationFormat>
  <Paragraphs>354</Paragraphs>
  <Slides>38</Slides>
  <Notes>26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38</vt:i4>
      </vt:variant>
    </vt:vector>
  </HeadingPairs>
  <TitlesOfParts>
    <vt:vector size="45" baseType="lpstr">
      <vt:lpstr>Arial</vt:lpstr>
      <vt:lpstr>Calibri</vt:lpstr>
      <vt:lpstr>Calisto MT</vt:lpstr>
      <vt:lpstr>Times New Roman</vt:lpstr>
      <vt:lpstr>Trebuchet MS</vt:lpstr>
      <vt:lpstr>Wingdings 2</vt:lpstr>
      <vt:lpstr>Ardesia</vt:lpstr>
      <vt:lpstr>I modelli della biblioteca contemporanea</vt:lpstr>
      <vt:lpstr>Di cosa ci occupiamo</vt:lpstr>
      <vt:lpstr>Analisi del contesto e  interrogativi biblioteconomici</vt:lpstr>
      <vt:lpstr>La classificazione dei beni</vt:lpstr>
      <vt:lpstr>La classificazione dei beni</vt:lpstr>
      <vt:lpstr>Lo stato sociale: le origini</vt:lpstr>
      <vt:lpstr>Lo stato sociale: cos’è accaduto dopo</vt:lpstr>
      <vt:lpstr>Lo stato sociale: cos’è accaduto dopo</vt:lpstr>
      <vt:lpstr>E la biblioteca pubblica dove si colloca?</vt:lpstr>
      <vt:lpstr>E la biblioteca pubblica dove si colloca?</vt:lpstr>
      <vt:lpstr>Analisi del contesto e  interrogativi biblioteconomici</vt:lpstr>
      <vt:lpstr>Dall’economia di servizi  all’economia della conoscenza</vt:lpstr>
      <vt:lpstr>Economia della conoscenza e stato sociale</vt:lpstr>
      <vt:lpstr>Economia della conoscenza e Internet</vt:lpstr>
      <vt:lpstr>Analisi del contesto e  interrogativi biblioteconomici</vt:lpstr>
      <vt:lpstr>La città contemporanea</vt:lpstr>
      <vt:lpstr>La città contemporanea</vt:lpstr>
      <vt:lpstr>E le biblioteche?</vt:lpstr>
      <vt:lpstr>Mobilità e uso del tempo</vt:lpstr>
      <vt:lpstr>Mobilità e uso del tempo</vt:lpstr>
      <vt:lpstr>Economia, servizi, svago</vt:lpstr>
      <vt:lpstr>Di cosa ci occupiamo</vt:lpstr>
      <vt:lpstr>Quali modelli possibili? </vt:lpstr>
      <vt:lpstr>La biblioteca di nicchia</vt:lpstr>
      <vt:lpstr>La reference library </vt:lpstr>
      <vt:lpstr>La biblioteca-libreria</vt:lpstr>
      <vt:lpstr>Biblioteca-spazio urbano e sociale</vt:lpstr>
      <vt:lpstr>Biblioteca “esperienziale”</vt:lpstr>
      <vt:lpstr>Qualche caratteristica comune</vt:lpstr>
      <vt:lpstr>La multipurpose library</vt:lpstr>
      <vt:lpstr>La multipurpose library</vt:lpstr>
      <vt:lpstr>Superare le tipologie?</vt:lpstr>
      <vt:lpstr>Di cosa ci occupiamo</vt:lpstr>
      <vt:lpstr>Opportunità per il futuro delle biblioteche</vt:lpstr>
      <vt:lpstr>Opportunità per il futuro delle biblioteche</vt:lpstr>
      <vt:lpstr>Rischi per il futuro delle biblioteche</vt:lpstr>
      <vt:lpstr>Rischi per il futuro delle biblioteche</vt:lpstr>
      <vt:lpstr>anna.galluzzi@gmail.com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Anna Galluzzi</dc:creator>
  <cp:lastModifiedBy>Giovanni Solimine</cp:lastModifiedBy>
  <cp:revision>305</cp:revision>
  <dcterms:created xsi:type="dcterms:W3CDTF">2011-05-02T11:20:15Z</dcterms:created>
  <dcterms:modified xsi:type="dcterms:W3CDTF">2020-11-20T10:54:00Z</dcterms:modified>
</cp:coreProperties>
</file>