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1" d="100"/>
          <a:sy n="71" d="100"/>
        </p:scale>
        <p:origin x="-8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AA78C-E200-4CDF-B154-2B895B5E640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0EB89-740D-4D9A-AF05-1C6A1FA7C0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31E99-4E32-4B43-8E35-A5BF7AFEE2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F0ECE-DDBB-4C06-945F-925F29E7D6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D4582-14BE-4813-8147-678FF8F422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A06AF-F053-49F6-BDE3-66C7EC80540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25779-28D7-4919-9315-DF5735239B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A1B39-9108-44A9-97C0-53446FFF55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BAF92-4BF1-40B1-B779-6362B8DAA2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11DA6-C80C-4CD3-88BA-F525F36692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02EA3-EF49-4185-B546-2BA8931162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157755-DBBC-4CFA-B6DF-0B159AF3347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it-IT" smtClean="0"/>
              <a:t>Psicologia economica</a:t>
            </a:r>
            <a:br>
              <a:rPr lang="it-IT" smtClean="0"/>
            </a:br>
            <a:r>
              <a:rPr lang="it-IT" smtClean="0"/>
              <a:t> lezione 5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Processi affettivi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elaborazione informazioni attraverso due canali differenti: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 emotivo, più veloce ma meno preciso,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 razionale, più lento e più preciso  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it-IT" smtClean="0">
                <a:cs typeface="Times New Roman" pitchFamily="18" charset="0"/>
              </a:rPr>
              <a:t> </a:t>
            </a:r>
            <a:r>
              <a:rPr lang="it-IT" b="1" smtClean="0">
                <a:cs typeface="Times New Roman" pitchFamily="18" charset="0"/>
              </a:rPr>
              <a:t>Le persone</a:t>
            </a:r>
            <a:r>
              <a:rPr lang="it-IT" sz="4000" b="1" smtClean="0">
                <a:solidFill>
                  <a:srgbClr val="FF0000"/>
                </a:solidFill>
                <a:cs typeface="Times New Roman" pitchFamily="18" charset="0"/>
              </a:rPr>
              <a:t> non </a:t>
            </a:r>
            <a:r>
              <a:rPr lang="it-IT" b="1" smtClean="0">
                <a:cs typeface="Times New Roman" pitchFamily="18" charset="0"/>
              </a:rPr>
              <a:t>sono libere di scegliere quale tipo di elaborazioni applicare: in caso di stimoli ai quali è associato un pericolo viene attivato in modo automatico uno schema emotivo che produce una reazione</a:t>
            </a:r>
            <a:r>
              <a:rPr lang="it-IT" smtClean="0">
                <a:cs typeface="Times New Roman" pitchFamily="18" charset="0"/>
              </a:rPr>
              <a:t>.  </a:t>
            </a:r>
            <a:endParaRPr lang="it-IT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>
                <a:cs typeface="Times New Roman" pitchFamily="18" charset="0"/>
              </a:rPr>
              <a:t>le emozioni  </a:t>
            </a:r>
            <a:r>
              <a:rPr lang="it-IT" sz="2800" b="1" smtClean="0">
                <a:cs typeface="Times New Roman" pitchFamily="18" charset="0"/>
              </a:rPr>
              <a:t>fissano le priorità non solo  in casi estremi</a:t>
            </a:r>
            <a:r>
              <a:rPr lang="it-IT" sz="2800" smtClean="0">
                <a:cs typeface="Times New Roman" pitchFamily="18" charset="0"/>
              </a:rPr>
              <a:t> di pericolo o paura</a:t>
            </a:r>
            <a:r>
              <a:rPr lang="it-IT" sz="2800" smtClean="0"/>
              <a:t> </a:t>
            </a:r>
          </a:p>
          <a:p>
            <a:pPr eaLnBrk="1" hangingPunct="1"/>
            <a:r>
              <a:rPr lang="it-IT" sz="2800" smtClean="0"/>
              <a:t>Intervengono sia in condizioni di </a:t>
            </a:r>
            <a:r>
              <a:rPr lang="it-IT" sz="2800" b="1" smtClean="0"/>
              <a:t>bassa motivazione</a:t>
            </a:r>
            <a:r>
              <a:rPr lang="it-IT" sz="2800" smtClean="0"/>
              <a:t> </a:t>
            </a:r>
            <a:r>
              <a:rPr lang="it-IT" sz="2800" b="1" smtClean="0"/>
              <a:t>cognitiva</a:t>
            </a:r>
            <a:r>
              <a:rPr lang="it-IT" sz="2800" smtClean="0"/>
              <a:t> sia in situazioni complesse in </a:t>
            </a:r>
            <a:r>
              <a:rPr lang="it-IT" sz="2800" b="1" smtClean="0"/>
              <a:t>mancanza di informazioni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già Keynes (1936): “</a:t>
            </a:r>
            <a:r>
              <a:rPr lang="it-IT" sz="2800" b="1" i="1" smtClean="0">
                <a:cs typeface="Times New Roman" pitchFamily="18" charset="0"/>
              </a:rPr>
              <a:t>spirito animale</a:t>
            </a:r>
            <a:r>
              <a:rPr lang="it-IT" sz="2800" smtClean="0">
                <a:cs typeface="Times New Roman" pitchFamily="18" charset="0"/>
              </a:rPr>
              <a:t>”, in molti casi ciò che spinge a decidere è una specie di bisogno di agire piuttosto che rimanere inattivi </a:t>
            </a: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Come influenzano decisioni?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pitchFamily="18" charset="0"/>
              </a:rPr>
              <a:t>persone anticipano le reazioni emotive che avranno se la decisione produrrà un determinato effetto. </a:t>
            </a:r>
          </a:p>
          <a:p>
            <a:pPr algn="just" eaLnBrk="1" hangingPunct="1"/>
            <a:r>
              <a:rPr lang="it-IT" smtClean="0">
                <a:cs typeface="Times New Roman" pitchFamily="18" charset="0"/>
              </a:rPr>
              <a:t>conferma sul ruolo delle emozioni nelle decisioni arriva dalla ricerca neuropsicologica.  </a:t>
            </a:r>
            <a:endParaRPr lang="it-IT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Come selezioniamo le alternative?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in base alle “etichette” emotive associate ai diversi criteri:  prestiamo attenzione solo ai criteri ai quali sono associate delle emozioni e ignoriamo gli altri.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Etzioni (1988)  </a:t>
            </a:r>
            <a:r>
              <a:rPr lang="it-IT" sz="2400" smtClean="0">
                <a:cs typeface="Times New Roman" pitchFamily="18" charset="0"/>
              </a:rPr>
              <a:t>“la maggioranza delle scelte che le persone fanno, incluse quelle economiche, sono completamente o largamente basate su </a:t>
            </a:r>
            <a:r>
              <a:rPr lang="it-IT" sz="2400" b="1" smtClean="0">
                <a:cs typeface="Times New Roman" pitchFamily="18" charset="0"/>
              </a:rPr>
              <a:t>considerazioni normativo-affettive</a:t>
            </a:r>
            <a:r>
              <a:rPr lang="it-IT" sz="2400" smtClean="0">
                <a:cs typeface="Times New Roman" pitchFamily="18" charset="0"/>
              </a:rPr>
              <a:t> non solo riguardo alla scelta degli scopi, ma anche dei mezzi, e le aree limitate nelle quali altre considerazioni logico-empiriche sono di fondamentale importanza sono esse stesse definite da fattori normativo-affettivi che legittimano e in modo diverso motivano questo modo di decidere.(1988, p.126)</a:t>
            </a:r>
          </a:p>
          <a:p>
            <a:pPr eaLnBrk="1" hangingPunct="1">
              <a:lnSpc>
                <a:spcPct val="90000"/>
              </a:lnSpc>
            </a:pPr>
            <a:endParaRPr lang="it-IT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Rammarico (regret)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Zeelenberg (1996): “una emozione negativa, cognitivamente determinata che noi proviamo quando </a:t>
            </a:r>
            <a:r>
              <a:rPr lang="it-IT" sz="2800" b="1" smtClean="0">
                <a:cs typeface="Times New Roman" pitchFamily="18" charset="0"/>
              </a:rPr>
              <a:t>scopriamo o immaginiamo che la nostra situazione presente sarebbe stata migliore se</a:t>
            </a:r>
            <a:r>
              <a:rPr lang="it-IT" sz="2800" smtClean="0">
                <a:cs typeface="Times New Roman" pitchFamily="18" charset="0"/>
              </a:rPr>
              <a:t> noi avessimo agito in un modo diverso”(p.6). 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nei consumi: rammarico se </a:t>
            </a:r>
            <a:r>
              <a:rPr lang="it-IT" sz="2800" b="1" smtClean="0">
                <a:cs typeface="Times New Roman" pitchFamily="18" charset="0"/>
              </a:rPr>
              <a:t>i risultati</a:t>
            </a:r>
            <a:r>
              <a:rPr lang="it-IT" sz="2800" smtClean="0">
                <a:cs typeface="Times New Roman" pitchFamily="18" charset="0"/>
              </a:rPr>
              <a:t> ottenuti con la propria scelta </a:t>
            </a:r>
            <a:r>
              <a:rPr lang="it-IT" sz="2800" b="1" smtClean="0">
                <a:cs typeface="Times New Roman" pitchFamily="18" charset="0"/>
              </a:rPr>
              <a:t>sono inferiori</a:t>
            </a:r>
            <a:r>
              <a:rPr lang="it-IT" sz="2800" smtClean="0">
                <a:cs typeface="Times New Roman" pitchFamily="18" charset="0"/>
              </a:rPr>
              <a:t> a quelli  si sarebbero ottenuti facendo una scelta diversa. </a:t>
            </a: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Rammarico non è uguale a insoddisfazione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rammarico è  piuttosto un antecedente della soddisfazione  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rammarico si riferisce ad un confronto fra i risultati </a:t>
            </a:r>
            <a:r>
              <a:rPr lang="it-IT" sz="2800" b="1" smtClean="0">
                <a:cs typeface="Times New Roman" pitchFamily="18" charset="0"/>
              </a:rPr>
              <a:t>ottenuti </a:t>
            </a:r>
            <a:r>
              <a:rPr lang="it-IT" sz="2800" smtClean="0">
                <a:cs typeface="Times New Roman" pitchFamily="18" charset="0"/>
              </a:rPr>
              <a:t>e  quelli </a:t>
            </a:r>
            <a:r>
              <a:rPr lang="it-IT" sz="2800" b="1" smtClean="0">
                <a:cs typeface="Times New Roman" pitchFamily="18" charset="0"/>
              </a:rPr>
              <a:t>ottenibili con una scelta diversa</a:t>
            </a:r>
            <a:r>
              <a:rPr lang="it-IT" sz="2800" smtClean="0">
                <a:cs typeface="Times New Roman" pitchFamily="18" charset="0"/>
              </a:rPr>
              <a:t>, mentre la </a:t>
            </a:r>
            <a:r>
              <a:rPr lang="it-IT" sz="2800" b="1" smtClean="0">
                <a:cs typeface="Times New Roman" pitchFamily="18" charset="0"/>
              </a:rPr>
              <a:t>soddisfazione</a:t>
            </a:r>
            <a:r>
              <a:rPr lang="it-IT" sz="2800" smtClean="0">
                <a:cs typeface="Times New Roman" pitchFamily="18" charset="0"/>
              </a:rPr>
              <a:t> riguarda il confronto tra i risultati </a:t>
            </a:r>
            <a:r>
              <a:rPr lang="it-IT" sz="2800" b="1" smtClean="0">
                <a:cs typeface="Times New Roman" pitchFamily="18" charset="0"/>
              </a:rPr>
              <a:t>ottenuti</a:t>
            </a:r>
            <a:r>
              <a:rPr lang="it-IT" sz="2800" smtClean="0">
                <a:cs typeface="Times New Roman" pitchFamily="18" charset="0"/>
              </a:rPr>
              <a:t> e quelli </a:t>
            </a:r>
            <a:r>
              <a:rPr lang="it-IT" sz="2800" b="1" smtClean="0">
                <a:cs typeface="Times New Roman" pitchFamily="18" charset="0"/>
              </a:rPr>
              <a:t>attesi</a:t>
            </a:r>
            <a:r>
              <a:rPr lang="it-IT" sz="2800" smtClean="0">
                <a:cs typeface="Times New Roman" pitchFamily="18" charset="0"/>
              </a:rPr>
              <a:t>;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rammarico riguarda specificamente la scelta   mentre la soddisfazione riguarda i risultati  </a:t>
            </a: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Ragionamento controfattuale e rammarico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le persone utilizzano il ragionamento controfattuale, quando devono valutare un evento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immaginano un andamento diverso dei fatti,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Kahneman e Tversky (1982), hanno definito tale ragionamento “euristica della simulazione”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persone provano emozioni negative più intense quando è più facile immaginare uno svolgimento dei fatti diverso rispetto a quello che si è realmente verificato </a:t>
            </a:r>
          </a:p>
          <a:p>
            <a:pPr eaLnBrk="1" hangingPunct="1">
              <a:lnSpc>
                <a:spcPct val="90000"/>
              </a:lnSpc>
            </a:pPr>
            <a:endParaRPr lang="it-IT" sz="28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pitchFamily="18" charset="0"/>
              </a:rPr>
              <a:t>Kahneman e Miller (1986)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eventi per i quali è più facile fare ragionamenti controfattuali = eventi </a:t>
            </a:r>
            <a:r>
              <a:rPr lang="it-IT" sz="2800" i="1" smtClean="0">
                <a:cs typeface="Times New Roman" pitchFamily="18" charset="0"/>
              </a:rPr>
              <a:t>anormali.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Confrontiamo sempre con aspettativa normativa  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Quanto più l’evento verificatosi è diverso da tale aspettativa, tanto più esso è considerato anormale e tanto più forte sarà la reazione emotiva che esso suscita  </a:t>
            </a: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pitchFamily="18" charset="0"/>
              </a:rPr>
              <a:t>il ragionamento controfattuale produce </a:t>
            </a:r>
            <a:r>
              <a:rPr lang="it-IT" b="1" smtClean="0">
                <a:cs typeface="Times New Roman" pitchFamily="18" charset="0"/>
              </a:rPr>
              <a:t>effetti emotivi</a:t>
            </a:r>
            <a:r>
              <a:rPr lang="it-IT" smtClean="0">
                <a:cs typeface="Times New Roman" pitchFamily="18" charset="0"/>
              </a:rPr>
              <a:t> diversi in funzione del tipo di confronto che esso induce:</a:t>
            </a:r>
          </a:p>
          <a:p>
            <a:pPr lvl="1" algn="just" eaLnBrk="1" hangingPunct="1"/>
            <a:r>
              <a:rPr lang="it-IT" smtClean="0">
                <a:cs typeface="Times New Roman" pitchFamily="18" charset="0"/>
              </a:rPr>
              <a:t> confronto verso l’alto: peggioramento dello stato emotivo</a:t>
            </a:r>
          </a:p>
          <a:p>
            <a:pPr lvl="1" algn="just" eaLnBrk="1" hangingPunct="1"/>
            <a:r>
              <a:rPr lang="it-IT" smtClean="0">
                <a:cs typeface="Times New Roman" pitchFamily="18" charset="0"/>
              </a:rPr>
              <a:t> confronto verso il basso:  miglioramento dello stato emotivo.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6"/>
          <p:cNvSpPr>
            <a:spLocks noChangeArrowheads="1"/>
          </p:cNvSpPr>
          <p:nvPr/>
        </p:nvSpPr>
        <p:spPr bwMode="auto">
          <a:xfrm>
            <a:off x="2286000" y="952500"/>
            <a:ext cx="21717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pitchFamily="18" charset="0"/>
              </a:rPr>
              <a:t>Caratteristiche situazione (status quo, reversibilità)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20483" name="Rectangle 15"/>
          <p:cNvSpPr>
            <a:spLocks noChangeArrowheads="1"/>
          </p:cNvSpPr>
          <p:nvPr/>
        </p:nvSpPr>
        <p:spPr bwMode="auto">
          <a:xfrm>
            <a:off x="4572000" y="1920875"/>
            <a:ext cx="16002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pitchFamily="18" charset="0"/>
              </a:rPr>
              <a:t>Intenzione di ripetere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200" b="1">
                <a:cs typeface="Times New Roman" pitchFamily="18" charset="0"/>
              </a:rPr>
              <a:t>acquisto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20484" name="Rectangle 14"/>
          <p:cNvSpPr>
            <a:spLocks noChangeArrowheads="1"/>
          </p:cNvSpPr>
          <p:nvPr/>
        </p:nvSpPr>
        <p:spPr bwMode="auto">
          <a:xfrm>
            <a:off x="4686300" y="3098800"/>
            <a:ext cx="14859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pitchFamily="18" charset="0"/>
              </a:rPr>
              <a:t>Intenzione di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200" b="1">
                <a:cs typeface="Times New Roman" pitchFamily="18" charset="0"/>
              </a:rPr>
              <a:t>reclamare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20485" name="Rectangle 13"/>
          <p:cNvSpPr>
            <a:spLocks noChangeArrowheads="1"/>
          </p:cNvSpPr>
          <p:nvPr/>
        </p:nvSpPr>
        <p:spPr bwMode="auto">
          <a:xfrm>
            <a:off x="266700" y="2035175"/>
            <a:ext cx="17145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pitchFamily="18" charset="0"/>
              </a:rPr>
              <a:t>Inf. su alternative scartate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200" b="1">
                <a:cs typeface="Times New Roman" pitchFamily="18" charset="0"/>
              </a:rPr>
              <a:t>(presenti / assenti)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20486" name="Rectangle 12"/>
          <p:cNvSpPr>
            <a:spLocks noChangeArrowheads="1"/>
          </p:cNvSpPr>
          <p:nvPr/>
        </p:nvSpPr>
        <p:spPr bwMode="auto">
          <a:xfrm>
            <a:off x="1371600" y="3625850"/>
            <a:ext cx="17145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pitchFamily="18" charset="0"/>
              </a:rPr>
              <a:t>Valenza dei risultati di alternativa scelta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200" b="1">
                <a:cs typeface="Times New Roman" pitchFamily="18" charset="0"/>
              </a:rPr>
              <a:t>(positivi/negativi)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20487" name="Rectangle 11"/>
          <p:cNvSpPr>
            <a:spLocks noChangeArrowheads="1"/>
          </p:cNvSpPr>
          <p:nvPr/>
        </p:nvSpPr>
        <p:spPr bwMode="auto">
          <a:xfrm>
            <a:off x="2971800" y="2035175"/>
            <a:ext cx="9144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pitchFamily="18" charset="0"/>
              </a:rPr>
              <a:t>rimpianto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20488" name="Rectangle 10"/>
          <p:cNvSpPr>
            <a:spLocks noChangeArrowheads="1"/>
          </p:cNvSpPr>
          <p:nvPr/>
        </p:nvSpPr>
        <p:spPr bwMode="auto">
          <a:xfrm>
            <a:off x="2971800" y="2984500"/>
            <a:ext cx="11430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pitchFamily="18" charset="0"/>
              </a:rPr>
              <a:t>soddisfazione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1905000" y="2286000"/>
            <a:ext cx="1257300" cy="523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Line 8"/>
          <p:cNvSpPr>
            <a:spLocks noChangeShapeType="1"/>
          </p:cNvSpPr>
          <p:nvPr/>
        </p:nvSpPr>
        <p:spPr bwMode="auto">
          <a:xfrm flipV="1">
            <a:off x="1828800" y="2328863"/>
            <a:ext cx="800100" cy="1257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Line 7"/>
          <p:cNvSpPr>
            <a:spLocks noChangeShapeType="1"/>
          </p:cNvSpPr>
          <p:nvPr/>
        </p:nvSpPr>
        <p:spPr bwMode="auto">
          <a:xfrm flipH="1">
            <a:off x="2628900" y="1524000"/>
            <a:ext cx="38100" cy="7699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2" name="Line 6"/>
          <p:cNvSpPr>
            <a:spLocks noChangeShapeType="1"/>
          </p:cNvSpPr>
          <p:nvPr/>
        </p:nvSpPr>
        <p:spPr bwMode="auto">
          <a:xfrm>
            <a:off x="3886200" y="2154238"/>
            <a:ext cx="685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3" name="Line 5"/>
          <p:cNvSpPr>
            <a:spLocks noChangeShapeType="1"/>
          </p:cNvSpPr>
          <p:nvPr/>
        </p:nvSpPr>
        <p:spPr bwMode="auto">
          <a:xfrm flipV="1">
            <a:off x="3886200" y="2509838"/>
            <a:ext cx="68580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4" name="Line 4"/>
          <p:cNvSpPr>
            <a:spLocks noChangeShapeType="1"/>
          </p:cNvSpPr>
          <p:nvPr/>
        </p:nvSpPr>
        <p:spPr bwMode="auto">
          <a:xfrm flipV="1">
            <a:off x="2057400" y="3392488"/>
            <a:ext cx="9144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5" name="Line 3"/>
          <p:cNvSpPr>
            <a:spLocks noChangeShapeType="1"/>
          </p:cNvSpPr>
          <p:nvPr/>
        </p:nvSpPr>
        <p:spPr bwMode="auto">
          <a:xfrm>
            <a:off x="3429000" y="2389188"/>
            <a:ext cx="0" cy="5715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6" name="Line 2"/>
          <p:cNvSpPr>
            <a:spLocks noChangeShapeType="1"/>
          </p:cNvSpPr>
          <p:nvPr/>
        </p:nvSpPr>
        <p:spPr bwMode="auto">
          <a:xfrm>
            <a:off x="4114800" y="3338513"/>
            <a:ext cx="571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8763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/>
            <a:endParaRPr lang="it-IT"/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0" y="609600"/>
            <a:ext cx="8915400" cy="445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100"/>
              <a:t> </a:t>
            </a:r>
            <a:endParaRPr lang="it-IT"/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/>
            <a:endParaRPr lang="it-IT"/>
          </a:p>
        </p:txBody>
      </p:sp>
      <p:sp>
        <p:nvSpPr>
          <p:cNvPr id="20499" name="Rectangle 25"/>
          <p:cNvSpPr>
            <a:spLocks noChangeArrowheads="1"/>
          </p:cNvSpPr>
          <p:nvPr/>
        </p:nvSpPr>
        <p:spPr bwMode="auto">
          <a:xfrm>
            <a:off x="0" y="876300"/>
            <a:ext cx="9144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/>
            <a:endParaRPr lang="it-IT"/>
          </a:p>
        </p:txBody>
      </p:sp>
      <p:sp>
        <p:nvSpPr>
          <p:cNvPr id="20500" name="Text Box 27"/>
          <p:cNvSpPr txBox="1">
            <a:spLocks noChangeArrowheads="1"/>
          </p:cNvSpPr>
          <p:nvPr/>
        </p:nvSpPr>
        <p:spPr bwMode="auto">
          <a:xfrm>
            <a:off x="609600" y="2286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/>
              <a:t>Tsiros &amp; Mittal 2002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Emozioni = irrazionalità ???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7847012" cy="45434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per economisti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emozioni determinano il comportamento irrazionale delle persone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le teorie normative devono ignorarle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le persone comuni dovrebbero reprimerle o controllarle.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autori classici dell’economia(Jevons, 1871/1911; Bohm-Bawerk, 1888/1912):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ruolo positivo delle emozioni (Bentham,ad esempio, ne tiene conto nel definire il concetto di utilità)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scelte irrazionali dovute a limitazioni cognitive piuttosto che a fattori emotivi  </a:t>
            </a:r>
          </a:p>
          <a:p>
            <a:pPr eaLnBrk="1" hangingPunct="1">
              <a:lnSpc>
                <a:spcPct val="90000"/>
              </a:lnSpc>
            </a:pPr>
            <a:endParaRPr lang="it-IT" sz="28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pitchFamily="18" charset="0"/>
              </a:rPr>
              <a:t>il rammarico più probabile e più intenso se: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sono presenti informazioni sui risultati delle alternative non scelte;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risultati prodotti dall’alternativa scelta sono negativi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la scelta operata rappresenta un cambiamento rispetto allo status quo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la scelta è irreversibile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il livello di rischio che la scelta comporta è elevato;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la persona si sente personalmente responsabile della scelta.</a:t>
            </a:r>
          </a:p>
          <a:p>
            <a:pPr eaLnBrk="1" hangingPunct="1">
              <a:lnSpc>
                <a:spcPct val="90000"/>
              </a:lnSpc>
            </a:pPr>
            <a:endParaRPr lang="it-IT" sz="28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Sequenze di decisioni e rammarico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Effetto di status quo </a:t>
            </a:r>
          </a:p>
          <a:p>
            <a:pPr lvl="1" eaLnBrk="1" hangingPunct="1"/>
            <a:r>
              <a:rPr lang="it-IT" smtClean="0"/>
              <a:t>Più rammarico per cambiamento</a:t>
            </a:r>
          </a:p>
          <a:p>
            <a:pPr eaLnBrk="1" hangingPunct="1"/>
            <a:r>
              <a:rPr lang="it-IT" smtClean="0"/>
              <a:t>Effetto dell’azione</a:t>
            </a:r>
          </a:p>
          <a:p>
            <a:pPr lvl="1" eaLnBrk="1" hangingPunct="1"/>
            <a:r>
              <a:rPr lang="it-IT" smtClean="0"/>
              <a:t>Più rammarico per l’azione</a:t>
            </a:r>
          </a:p>
          <a:p>
            <a:pPr eaLnBrk="1" hangingPunct="1"/>
            <a:r>
              <a:rPr lang="it-IT" smtClean="0"/>
              <a:t>Zeelenberg e Inman: reinterpretano questa letteratura ed evidenziano ruolo di scelte precedenti e di loro risultati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Status quo vs. cambiamento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in caso di </a:t>
            </a:r>
            <a:r>
              <a:rPr lang="it-IT" sz="2800" b="1" smtClean="0">
                <a:cs typeface="Times New Roman" pitchFamily="18" charset="0"/>
              </a:rPr>
              <a:t>risultati negativi dell’acquisto attuale</a:t>
            </a:r>
            <a:r>
              <a:rPr lang="it-IT" sz="2800" smtClean="0">
                <a:cs typeface="Times New Roman" pitchFamily="18" charset="0"/>
              </a:rPr>
              <a:t>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una </a:t>
            </a:r>
            <a:r>
              <a:rPr lang="it-IT" sz="2400" b="1" smtClean="0">
                <a:cs typeface="Times New Roman" pitchFamily="18" charset="0"/>
              </a:rPr>
              <a:t>storia di risultati positivi</a:t>
            </a:r>
            <a:r>
              <a:rPr lang="it-IT" sz="2400" smtClean="0">
                <a:cs typeface="Times New Roman" pitchFamily="18" charset="0"/>
              </a:rPr>
              <a:t> con una certa marca rende la ripetizione della scelta meno suscettibile di rammarico di una scelta di cambiamento, (</a:t>
            </a:r>
            <a:r>
              <a:rPr lang="it-IT" sz="2400" b="1" smtClean="0">
                <a:cs typeface="Times New Roman" pitchFamily="18" charset="0"/>
              </a:rPr>
              <a:t>effetto status quo)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una storia di risultati negativi con una certa marca rende una scelta di cambiamento meno suscettibile di rammarico di una ripetizione della scelta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b="1" smtClean="0">
                <a:cs typeface="Times New Roman" pitchFamily="18" charset="0"/>
              </a:rPr>
              <a:t>persone provano più rammarico quando non hanno buone ragioni per giustificare le loro scelte</a:t>
            </a:r>
            <a:r>
              <a:rPr lang="it-IT" sz="2800" smtClean="0">
                <a:cs typeface="Times New Roman" pitchFamily="18" charset="0"/>
              </a:rPr>
              <a:t>  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Azione vs. inazione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400" smtClean="0">
                <a:cs typeface="Times New Roman" pitchFamily="18" charset="0"/>
              </a:rPr>
              <a:t>Zeelenberg, van den Bos , Dijk e Pieters (2002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rammarico non deriva dall’azione in sé, ma piuttosto dal fatto che l’azione o l’inazione vengano considerati come “normali” o meno. </a:t>
            </a:r>
          </a:p>
          <a:p>
            <a:pPr lvl="1" algn="just" eaLnBrk="1" hangingPunct="1"/>
            <a:r>
              <a:rPr lang="it-IT" sz="2400" b="1" smtClean="0">
                <a:cs typeface="Times New Roman" pitchFamily="18" charset="0"/>
              </a:rPr>
              <a:t>precedenti risultati negativi</a:t>
            </a:r>
            <a:r>
              <a:rPr lang="it-IT" sz="2400" smtClean="0">
                <a:cs typeface="Times New Roman" pitchFamily="18" charset="0"/>
              </a:rPr>
              <a:t> suggeriscono la “normalità” di una azione volta a interrompere questo trend negativo: </a:t>
            </a:r>
            <a:r>
              <a:rPr lang="it-IT" sz="2400" b="1" smtClean="0">
                <a:cs typeface="Times New Roman" pitchFamily="18" charset="0"/>
              </a:rPr>
              <a:t>maggiore rammarico per mancata azione</a:t>
            </a:r>
          </a:p>
          <a:p>
            <a:pPr lvl="1" algn="just" eaLnBrk="1" hangingPunct="1"/>
            <a:r>
              <a:rPr lang="it-IT" sz="2400" b="1" smtClean="0">
                <a:cs typeface="Times New Roman" pitchFamily="18" charset="0"/>
              </a:rPr>
              <a:t>precedenti risultati positivi</a:t>
            </a:r>
            <a:r>
              <a:rPr lang="it-IT" sz="2400" smtClean="0">
                <a:cs typeface="Times New Roman" pitchFamily="18" charset="0"/>
              </a:rPr>
              <a:t> rendono “normale” la non azione: </a:t>
            </a:r>
            <a:r>
              <a:rPr lang="it-IT" sz="2400" b="1" smtClean="0">
                <a:cs typeface="Times New Roman" pitchFamily="18" charset="0"/>
              </a:rPr>
              <a:t>maggiore rammarico in caso di azione</a:t>
            </a:r>
            <a:r>
              <a:rPr lang="it-IT" sz="2400" smtClean="0">
                <a:cs typeface="Times New Roman" pitchFamily="18" charset="0"/>
              </a:rPr>
              <a:t> (action effect classico)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Rammarico e responsabilità personale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quanto più ci si sente responsabili tanto più si prova rammarico. 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rammarico è maggiore quando l’attore non riesce a giustificare la propria scelta in base a ragioni esterne e deve attribuirla a fattori personali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intervengono processi di autovalutazione:   i risultati delle nostre decisioni economiche non hanno solo effetti (costi/guadagni) materiali, ma anche simbolici (conferma/disconferma delle nostre capacità di decisori “razionali”)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Rammarico = emozione  autocosciente o riflessiva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emozioni riflessive  presuppongono la capacità di essere autoconsapevoli e di osservare e valutare se stessi dal punto di vista degli altri.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agiscono come segnali: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orgoglio segnala che la condotta della persona è tale da ottenere la valutazione positiva degli altri e quindi non necessita di correzioni, 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Imbarazzo, vergogna, colpa   segnalano, con sfumature diverse, che c’è qualcosa che non va nella condotta della persona, che è necessario operare una correzione.</a:t>
            </a:r>
            <a:r>
              <a:rPr lang="it-IT" sz="2400" smtClean="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Rammarico e scopi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Secondo Bagozzi e colleghi il rammarico può essere considerata una emozione diretta allo scopo (goal directed emotion)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informa sulla posizione dell’attore rispetto ai suoi scopi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influenza l’impegno dell’attore nelle successive fasi si azione orientate al raggiungimento dello scopo</a:t>
            </a:r>
            <a:endParaRPr lang="it-IT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Rammarico e consumi</a:t>
            </a:r>
            <a:br>
              <a:rPr lang="it-IT" smtClean="0"/>
            </a:br>
            <a:r>
              <a:rPr lang="it-IT" smtClean="0"/>
              <a:t> (</a:t>
            </a:r>
            <a:r>
              <a:rPr lang="it-IT" sz="2800" smtClean="0">
                <a:cs typeface="Times New Roman" pitchFamily="18" charset="0"/>
              </a:rPr>
              <a:t>Cooke, Meyvis, Schwartz, 2001)</a:t>
            </a:r>
            <a:r>
              <a:rPr lang="it-IT" smtClean="0">
                <a:cs typeface="Times New Roman" pitchFamily="18" charset="0"/>
              </a:rPr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mtClean="0"/>
              <a:t>Pentirsi del momento in cui abbiamo fatto l’acquisto confrontando i prezzi 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confronto con i prezzi successivi all’acquisto (es. saldi) influenza il rammarico in misura maggiore rispetto a quello  con i prezzi precedenti all’acquisto  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Persone preferiscono evitare rammarico evitando informazione su prezzi successivi</a:t>
            </a:r>
            <a:endParaRPr lang="it-IT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Influenze affettive su processi cognitivi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b="1" smtClean="0">
                <a:latin typeface="Times" charset="0"/>
                <a:cs typeface="Times New Roman" pitchFamily="18" charset="0"/>
              </a:rPr>
              <a:t>Direzionali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: riguardano i contenuti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latin typeface="Times" charset="0"/>
                <a:cs typeface="Times New Roman" pitchFamily="18" charset="0"/>
              </a:rPr>
              <a:t>lo stato d’animo facilita il recupero di materiale memorizzato affettivamente coerente,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latin typeface="Times" charset="0"/>
                <a:cs typeface="Times New Roman" pitchFamily="18" charset="0"/>
              </a:rPr>
              <a:t>le persone utilizzano il proprio stato d’animo come elemento informativo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b="1" smtClean="0">
                <a:latin typeface="Times" charset="0"/>
                <a:cs typeface="Times New Roman" pitchFamily="18" charset="0"/>
              </a:rPr>
              <a:t>non direzionali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: riguardano le strategie cognitive utilizzate.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latin typeface="Times" charset="0"/>
                <a:cs typeface="Times New Roman" pitchFamily="18" charset="0"/>
              </a:rPr>
              <a:t>S.A.</a:t>
            </a:r>
            <a:r>
              <a:rPr lang="it-IT" sz="2400" b="1" smtClean="0">
                <a:latin typeface="Times" charset="0"/>
                <a:cs typeface="Times New Roman" pitchFamily="18" charset="0"/>
              </a:rPr>
              <a:t>positivo</a:t>
            </a:r>
            <a:r>
              <a:rPr lang="it-IT" sz="2400" smtClean="0">
                <a:latin typeface="Times" charset="0"/>
                <a:cs typeface="Times New Roman" pitchFamily="18" charset="0"/>
              </a:rPr>
              <a:t> induce uso di strategie cognitive  </a:t>
            </a:r>
            <a:r>
              <a:rPr lang="it-IT" sz="2400" b="1" smtClean="0">
                <a:latin typeface="Times" charset="0"/>
                <a:cs typeface="Times New Roman" pitchFamily="18" charset="0"/>
              </a:rPr>
              <a:t>euristiche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latin typeface="Times" charset="0"/>
                <a:cs typeface="Times New Roman" pitchFamily="18" charset="0"/>
              </a:rPr>
              <a:t>S.A. </a:t>
            </a:r>
            <a:r>
              <a:rPr lang="it-IT" sz="2400" b="1" smtClean="0">
                <a:latin typeface="Times" charset="0"/>
                <a:cs typeface="Times New Roman" pitchFamily="18" charset="0"/>
              </a:rPr>
              <a:t>negativo</a:t>
            </a:r>
            <a:r>
              <a:rPr lang="it-IT" sz="2400" smtClean="0">
                <a:latin typeface="Times" charset="0"/>
                <a:cs typeface="Times New Roman" pitchFamily="18" charset="0"/>
              </a:rPr>
              <a:t> induce l’uso di strategie  </a:t>
            </a:r>
            <a:r>
              <a:rPr lang="it-IT" sz="2400" b="1" smtClean="0">
                <a:latin typeface="Times" charset="0"/>
                <a:cs typeface="Times New Roman" pitchFamily="18" charset="0"/>
              </a:rPr>
              <a:t>accurate</a:t>
            </a:r>
            <a:r>
              <a:rPr lang="it-IT" sz="2400" smtClean="0">
                <a:latin typeface="Times" charset="0"/>
                <a:cs typeface="Times New Roman" pitchFamily="18" charset="0"/>
              </a:rPr>
              <a:t>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631113" cy="1368425"/>
          </a:xfrm>
        </p:spPr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Modello dell’infusione dell’affetto (Forgas)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773988" cy="496728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latin typeface="Times" charset="0"/>
                <a:cs typeface="Times New Roman" pitchFamily="18" charset="0"/>
              </a:rPr>
              <a:t>Influenza S.A. </a:t>
            </a:r>
            <a:r>
              <a:rPr lang="it-IT" sz="2800" b="1" smtClean="0">
                <a:latin typeface="Times" charset="0"/>
                <a:cs typeface="Times New Roman" pitchFamily="18" charset="0"/>
              </a:rPr>
              <a:t>minima o nulla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: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latin typeface="Times" charset="0"/>
                <a:cs typeface="Times New Roman" pitchFamily="18" charset="0"/>
              </a:rPr>
              <a:t>se  si recupera una </a:t>
            </a:r>
            <a:r>
              <a:rPr lang="it-IT" sz="2400" b="1" smtClean="0">
                <a:latin typeface="Times" charset="0"/>
                <a:cs typeface="Times New Roman" pitchFamily="18" charset="0"/>
              </a:rPr>
              <a:t>valutazione già formulata</a:t>
            </a:r>
            <a:r>
              <a:rPr lang="it-IT" sz="2400" smtClean="0">
                <a:latin typeface="Times" charset="0"/>
                <a:cs typeface="Times New Roman" pitchFamily="18" charset="0"/>
              </a:rPr>
              <a:t> in passato 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latin typeface="Times" charset="0"/>
                <a:cs typeface="Times New Roman" pitchFamily="18" charset="0"/>
              </a:rPr>
              <a:t>Se il giudizio è fortemente influenzato da </a:t>
            </a:r>
            <a:r>
              <a:rPr lang="it-IT" sz="2400" b="1" smtClean="0">
                <a:latin typeface="Times" charset="0"/>
                <a:cs typeface="Times New Roman" pitchFamily="18" charset="0"/>
              </a:rPr>
              <a:t>motivazioni e scopi direzionali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latin typeface="Times" charset="0"/>
                <a:cs typeface="Times New Roman" pitchFamily="18" charset="0"/>
              </a:rPr>
              <a:t>Influenza S.A. </a:t>
            </a:r>
            <a:r>
              <a:rPr lang="it-IT" sz="2800" b="1" smtClean="0">
                <a:latin typeface="Times" charset="0"/>
                <a:cs typeface="Times New Roman" pitchFamily="18" charset="0"/>
              </a:rPr>
              <a:t>come fonti di informazione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 se si usano processi di tipo </a:t>
            </a:r>
            <a:r>
              <a:rPr lang="it-IT" sz="2800" b="1" smtClean="0">
                <a:latin typeface="Times" charset="0"/>
                <a:cs typeface="Times New Roman" pitchFamily="18" charset="0"/>
              </a:rPr>
              <a:t>euristico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latin typeface="Times" charset="0"/>
                <a:cs typeface="Times New Roman" pitchFamily="18" charset="0"/>
              </a:rPr>
              <a:t>Influenza S.A. mediante </a:t>
            </a:r>
            <a:r>
              <a:rPr lang="it-IT" sz="2800" b="1" smtClean="0">
                <a:latin typeface="Times" charset="0"/>
                <a:cs typeface="Times New Roman" pitchFamily="18" charset="0"/>
              </a:rPr>
              <a:t>priming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 se vengono utilizzati processi cognitivi </a:t>
            </a:r>
            <a:r>
              <a:rPr lang="it-IT" sz="2800" b="1" smtClean="0">
                <a:latin typeface="Times" charset="0"/>
                <a:cs typeface="Times New Roman" pitchFamily="18" charset="0"/>
              </a:rPr>
              <a:t>accurati 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b="1" smtClean="0">
                <a:latin typeface="Times" charset="0"/>
                <a:cs typeface="Times New Roman" pitchFamily="18" charset="0"/>
              </a:rPr>
              <a:t>Altri autori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:  </a:t>
            </a:r>
            <a:r>
              <a:rPr lang="it-IT" sz="2800" b="1" smtClean="0">
                <a:latin typeface="Times" charset="0"/>
                <a:cs typeface="Times New Roman" pitchFamily="18" charset="0"/>
              </a:rPr>
              <a:t>i due meccanismi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 di influenza degli stati affettivi possano operare anche </a:t>
            </a:r>
            <a:r>
              <a:rPr lang="it-IT" sz="2800" b="1" smtClean="0">
                <a:latin typeface="Times" charset="0"/>
                <a:cs typeface="Times New Roman" pitchFamily="18" charset="0"/>
              </a:rPr>
              <a:t>congiuntamente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 (Kunda, 2000).</a:t>
            </a:r>
            <a:endParaRPr lang="it-IT" sz="2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Induzione di stati affettivo e caratteristiche personali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800" smtClean="0">
                <a:latin typeface="Times" charset="0"/>
                <a:cs typeface="Times New Roman" pitchFamily="18" charset="0"/>
              </a:rPr>
              <a:t>scala di Costa e McCrae (1985):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latin typeface="Times" charset="0"/>
                <a:cs typeface="Times New Roman" pitchFamily="18" charset="0"/>
              </a:rPr>
              <a:t>persone  con elevata apertura ai sentimenti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400" smtClean="0">
                <a:latin typeface="Times" charset="0"/>
                <a:cs typeface="Times New Roman" pitchFamily="18" charset="0"/>
              </a:rPr>
              <a:t>in condizioni di umore positivo, tendono a valutare più positivamente i beni  posseduti o desiderati, e in condizioni di umore negativo tendono a sottovalutarli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latin typeface="Times" charset="0"/>
                <a:cs typeface="Times New Roman" pitchFamily="18" charset="0"/>
              </a:rPr>
              <a:t>per persone  con bassa apertura ai sentimenti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400" smtClean="0">
                <a:latin typeface="Times" charset="0"/>
                <a:cs typeface="Times New Roman" pitchFamily="18" charset="0"/>
              </a:rPr>
              <a:t>Tendenza opposta</a:t>
            </a:r>
          </a:p>
          <a:p>
            <a:pPr eaLnBrk="1" hangingPunct="1">
              <a:lnSpc>
                <a:spcPct val="90000"/>
              </a:lnSpc>
            </a:pPr>
            <a:endParaRPr lang="it-IT" sz="2800" smtClean="0">
              <a:latin typeface="Times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sz="2800" smtClean="0">
                <a:latin typeface="Times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cs typeface="Times New Roman" pitchFamily="18" charset="0"/>
              </a:rPr>
              <a:t/>
            </a:r>
            <a:br>
              <a:rPr lang="it-IT" b="1" smtClean="0">
                <a:cs typeface="Times New Roman" pitchFamily="18" charset="0"/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Emozioni come aiuto alla razionalità limitata</a:t>
            </a:r>
            <a:r>
              <a:rPr lang="it-IT" b="1" smtClean="0">
                <a:cs typeface="Times New Roman" pitchFamily="18" charset="0"/>
              </a:rPr>
              <a:t/>
            </a:r>
            <a:br>
              <a:rPr lang="it-IT" b="1" smtClean="0">
                <a:cs typeface="Times New Roman" pitchFamily="18" charset="0"/>
              </a:rPr>
            </a:br>
            <a:endParaRPr lang="it-IT" b="1" smtClean="0"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necessità di scambio tra psicologia delle emozioni ed economia comincia ad essere riconosciuta solo di recente (Earl, 1990; Lowenstein, 2000, fra gli altri). 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I tentativi più interessanti in tale direzione, prendono spunto dalla teoria della razionalità limitata e ne propongono una integrazione, in modo analogo al programma di ricerca sulla razionalità ecologica: Hanoch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/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Emozioni come aiuto alla razionalità limitata</a:t>
            </a:r>
            <a:r>
              <a:rPr lang="it-IT" b="1" smtClean="0">
                <a:cs typeface="Times New Roman" pitchFamily="18" charset="0"/>
              </a:rPr>
              <a:t/>
            </a:r>
            <a:br>
              <a:rPr lang="it-IT" b="1" smtClean="0">
                <a:cs typeface="Times New Roman" pitchFamily="18" charset="0"/>
              </a:rPr>
            </a:br>
            <a:endParaRPr lang="it-IT" b="1" smtClean="0"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recenti sviluppi hanno evidenziato che: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emozioni </a:t>
            </a:r>
            <a:r>
              <a:rPr lang="it-IT" sz="2400" b="1" smtClean="0">
                <a:cs typeface="Times New Roman" pitchFamily="18" charset="0"/>
              </a:rPr>
              <a:t>non svolgono un ruolo distruttivo</a:t>
            </a:r>
            <a:r>
              <a:rPr lang="it-IT" sz="2400" smtClean="0">
                <a:cs typeface="Times New Roman" pitchFamily="18" charset="0"/>
              </a:rPr>
              <a:t> nei confronti dei processi decisionali,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costituiscono uno </a:t>
            </a:r>
            <a:r>
              <a:rPr lang="it-IT" sz="2400" b="1" smtClean="0">
                <a:cs typeface="Times New Roman" pitchFamily="18" charset="0"/>
              </a:rPr>
              <a:t>strumento necessario nella presa di decisioni.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processi di elaborazione emotiva delle informazioni, che operano in parallelo rispetto ai processi cognitivi </a:t>
            </a:r>
            <a:r>
              <a:rPr lang="it-IT" sz="2800" b="1" smtClean="0">
                <a:cs typeface="Times New Roman" pitchFamily="18" charset="0"/>
              </a:rPr>
              <a:t>spiegano ciò che le  teorie della decisione razionale e anche la teoria della razionalità limitata non riescono a spiegare. </a:t>
            </a:r>
            <a:endParaRPr lang="it-IT" sz="2800" b="1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Emozioni come aiuto alla razionalità limitata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Come si decide quale priorità dare ai diversi scopi?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Come vengono selezionate le alternative fra le quali scegliere?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Come vengono selezionati i criteri in base ai quali valutare le alternative?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Come si decide quando iniziare o interrompere la ricerca?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pitchFamily="18" charset="0"/>
              </a:rPr>
              <a:t>emozioni = “strumenti, progettati dall’evoluzione”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pitchFamily="18" charset="0"/>
              </a:rPr>
              <a:t>svolgono le funzioni che la  razionalità limitata non è in grado di svolgere </a:t>
            </a:r>
          </a:p>
          <a:p>
            <a:pPr algn="just" eaLnBrk="1" hangingPunct="1"/>
            <a:r>
              <a:rPr lang="it-IT" smtClean="0">
                <a:cs typeface="Times New Roman" pitchFamily="18" charset="0"/>
              </a:rPr>
              <a:t>Sono strumenti che consentono di dare priorità agli scopi e focalizzare attenzione solo su quelli prioritari</a:t>
            </a:r>
          </a:p>
          <a:p>
            <a:pPr algn="just" eaLnBrk="1" hangingPunct="1"/>
            <a:r>
              <a:rPr lang="it-IT" smtClean="0">
                <a:cs typeface="Times New Roman" pitchFamily="18" charset="0"/>
              </a:rPr>
              <a:t>ci informano che l’ambiente che ci circonda richiede attenzione ed energie immediate.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1548</Words>
  <Application>Microsoft Office PowerPoint</Application>
  <PresentationFormat>Presentazione su schermo (4:3)</PresentationFormat>
  <Paragraphs>156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2" baseType="lpstr">
      <vt:lpstr>Times New Roman</vt:lpstr>
      <vt:lpstr>Arial</vt:lpstr>
      <vt:lpstr>Calibri</vt:lpstr>
      <vt:lpstr>Times</vt:lpstr>
      <vt:lpstr>Struttura predefinita</vt:lpstr>
      <vt:lpstr>Psicologia economica  lezione 5</vt:lpstr>
      <vt:lpstr>Emozioni = irrazionalità ???</vt:lpstr>
      <vt:lpstr>Influenze affettive su processi cognitivi</vt:lpstr>
      <vt:lpstr>Modello dell’infusione dell’affetto (Forgas)</vt:lpstr>
      <vt:lpstr>Induzione di stati affettivo e caratteristiche personali</vt:lpstr>
      <vt:lpstr> Emozioni come aiuto alla razionalità limitata </vt:lpstr>
      <vt:lpstr> Emozioni come aiuto alla razionalità limitata </vt:lpstr>
      <vt:lpstr>Emozioni come aiuto alla razionalità limitata</vt:lpstr>
      <vt:lpstr>emozioni = “strumenti, progettati dall’evoluzione”</vt:lpstr>
      <vt:lpstr>Diapositiva 10</vt:lpstr>
      <vt:lpstr>Diapositiva 11</vt:lpstr>
      <vt:lpstr>Come influenzano decisioni?</vt:lpstr>
      <vt:lpstr>Come selezioniamo le alternative?</vt:lpstr>
      <vt:lpstr>Rammarico (regret)</vt:lpstr>
      <vt:lpstr>Rammarico non è uguale a insoddisfazione</vt:lpstr>
      <vt:lpstr>Ragionamento controfattuale e rammarico</vt:lpstr>
      <vt:lpstr>Kahneman e Miller (1986)</vt:lpstr>
      <vt:lpstr>Diapositiva 18</vt:lpstr>
      <vt:lpstr>Diapositiva 19</vt:lpstr>
      <vt:lpstr>il rammarico più probabile e più intenso se:</vt:lpstr>
      <vt:lpstr>Sequenze di decisioni e rammarico</vt:lpstr>
      <vt:lpstr>Status quo vs. cambiamento</vt:lpstr>
      <vt:lpstr>Azione vs. inazione  Zeelenberg, van den Bos , Dijk e Pieters (2002</vt:lpstr>
      <vt:lpstr>Rammarico e responsabilità personale</vt:lpstr>
      <vt:lpstr>Rammarico = emozione  autocosciente o riflessiva</vt:lpstr>
      <vt:lpstr>Rammarico e scopi</vt:lpstr>
      <vt:lpstr>Rammarico e consumi  (Cooke, Meyvis, Schwartz, 2001)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PSCE lezione 5</dc:title>
  <dc:creator>Dip. Processi e Sviluppo</dc:creator>
  <cp:lastModifiedBy>manetti</cp:lastModifiedBy>
  <cp:revision>4</cp:revision>
  <dcterms:created xsi:type="dcterms:W3CDTF">2004-03-09T12:46:48Z</dcterms:created>
  <dcterms:modified xsi:type="dcterms:W3CDTF">2013-10-07T17:52:55Z</dcterms:modified>
</cp:coreProperties>
</file>