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52"/>
  </p:notesMasterIdLst>
  <p:handoutMasterIdLst>
    <p:handoutMasterId r:id="rId53"/>
  </p:handoutMasterIdLst>
  <p:sldIdLst>
    <p:sldId id="309" r:id="rId2"/>
    <p:sldId id="31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2" r:id="rId13"/>
    <p:sldId id="265" r:id="rId14"/>
    <p:sldId id="273" r:id="rId15"/>
    <p:sldId id="266" r:id="rId16"/>
    <p:sldId id="267" r:id="rId17"/>
    <p:sldId id="268" r:id="rId18"/>
    <p:sldId id="269" r:id="rId19"/>
    <p:sldId id="271" r:id="rId20"/>
    <p:sldId id="270" r:id="rId21"/>
    <p:sldId id="311" r:id="rId22"/>
    <p:sldId id="274" r:id="rId23"/>
    <p:sldId id="275" r:id="rId24"/>
    <p:sldId id="312" r:id="rId25"/>
    <p:sldId id="276" r:id="rId26"/>
    <p:sldId id="316" r:id="rId27"/>
    <p:sldId id="277" r:id="rId28"/>
    <p:sldId id="278" r:id="rId29"/>
    <p:sldId id="279" r:id="rId30"/>
    <p:sldId id="280" r:id="rId31"/>
    <p:sldId id="281" r:id="rId32"/>
    <p:sldId id="282" r:id="rId33"/>
    <p:sldId id="313" r:id="rId34"/>
    <p:sldId id="314" r:id="rId35"/>
    <p:sldId id="315" r:id="rId36"/>
    <p:sldId id="308" r:id="rId37"/>
    <p:sldId id="286" r:id="rId38"/>
    <p:sldId id="287" r:id="rId39"/>
    <p:sldId id="296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6" r:id="rId48"/>
    <p:sldId id="305" r:id="rId49"/>
    <p:sldId id="317" r:id="rId50"/>
    <p:sldId id="318" r:id="rId51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8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3534" autoAdjust="0"/>
    <p:restoredTop sz="90926" autoAdjust="0"/>
  </p:normalViewPr>
  <p:slideViewPr>
    <p:cSldViewPr>
      <p:cViewPr varScale="1">
        <p:scale>
          <a:sx n="45" d="100"/>
          <a:sy n="45" d="100"/>
        </p:scale>
        <p:origin x="-2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33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33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33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4B3676-0EA9-465E-BF91-88B45E18658E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131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2650"/>
            <a:ext cx="4946650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8043C9-453C-4B4B-AD84-EF9B286BEA11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31FD1-7893-4B57-9F6F-A6233F22B47F}" type="slidenum">
              <a:rPr lang="it-IT"/>
              <a:pPr/>
              <a:t>1</a:t>
            </a:fld>
            <a:endParaRPr lang="it-IT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7E099E-A4D4-47C1-BE0E-F5B770B5747E}" type="slidenum">
              <a:rPr lang="it-IT"/>
              <a:pPr/>
              <a:t>50</a:t>
            </a:fld>
            <a:endParaRPr lang="it-IT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7F0072-D444-46A5-9CD7-4999545C2112}" type="slidenum">
              <a:rPr lang="it-IT"/>
              <a:pPr/>
              <a:t>2</a:t>
            </a:fld>
            <a:endParaRPr lang="it-IT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95404-78C1-492F-A8D0-9262478FEDBE}" type="slidenum">
              <a:rPr lang="it-IT"/>
              <a:pPr/>
              <a:t>21</a:t>
            </a:fld>
            <a:endParaRPr lang="it-IT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264FF-4C17-4A14-9A3E-E2AD292B5BE4}" type="slidenum">
              <a:rPr lang="it-IT"/>
              <a:pPr/>
              <a:t>24</a:t>
            </a:fld>
            <a:endParaRPr lang="it-IT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325239-DD3C-4428-827B-0094DB0A30A9}" type="slidenum">
              <a:rPr lang="it-IT"/>
              <a:pPr/>
              <a:t>26</a:t>
            </a:fld>
            <a:endParaRPr lang="it-IT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2048FF-BF40-4758-BDB5-E97AD9111CD6}" type="slidenum">
              <a:rPr lang="it-IT"/>
              <a:pPr/>
              <a:t>33</a:t>
            </a:fld>
            <a:endParaRPr lang="it-IT"/>
          </a:p>
        </p:txBody>
      </p:sp>
      <p:sp>
        <p:nvSpPr>
          <p:cNvPr id="3584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E806B-F137-4AD3-8FCB-2D405179F68B}" type="slidenum">
              <a:rPr lang="it-IT"/>
              <a:pPr/>
              <a:t>34</a:t>
            </a:fld>
            <a:endParaRPr lang="it-IT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A4D2F3-5563-483D-BE8E-EBF1CA3DAB0B}" type="slidenum">
              <a:rPr lang="it-IT"/>
              <a:pPr/>
              <a:t>35</a:t>
            </a:fld>
            <a:endParaRPr lang="it-IT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C7D0A2-790A-40EA-82CE-8B07E767D4C7}" type="slidenum">
              <a:rPr lang="it-IT"/>
              <a:pPr/>
              <a:t>49</a:t>
            </a:fld>
            <a:endParaRPr lang="it-IT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02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128003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128004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05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06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07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08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09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0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1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2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3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4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5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6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7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8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19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20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21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8022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28023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8024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28025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Fare clic per modificare lo stile del titolo dello schema</a:t>
            </a:r>
          </a:p>
        </p:txBody>
      </p:sp>
      <p:sp>
        <p:nvSpPr>
          <p:cNvPr id="128026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Fare clic per modificare lo stile del sottotitolo dello schema</a:t>
            </a:r>
          </a:p>
        </p:txBody>
      </p:sp>
      <p:sp>
        <p:nvSpPr>
          <p:cNvPr id="128027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28028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3A5CA3C-9C69-4379-B0FF-F25E2398EAB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DFFA5-26B0-4F86-80F5-61A53317E46A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A408A-827A-4405-8203-C4676F155369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1173163" y="1981200"/>
            <a:ext cx="77724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EE60B-B601-4294-B314-C40A288D746A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B2C78-76D8-4064-8ADA-9AB93461B9A6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2CBF0-D6C3-4E2D-99A0-78E16839E9B8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3E5FB-C7E0-4146-9F40-12B8320F715B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79EF4-D856-4D3A-8EB7-70E53EF1056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53985-033D-4DE9-991C-5B1E11619E4C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9206B-A245-4748-B0B0-7A9715EFB52F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7961-C1ED-4360-84AA-340CE0181BA4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6AE6F-7C7A-44E9-831A-F2B9DB8041B6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78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26979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2698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8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2699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26999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7000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2700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lo stile del titolo dello schema</a:t>
            </a:r>
          </a:p>
        </p:txBody>
      </p:sp>
      <p:sp>
        <p:nvSpPr>
          <p:cNvPr id="12700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</a:p>
        </p:txBody>
      </p:sp>
      <p:sp>
        <p:nvSpPr>
          <p:cNvPr id="127003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kumimoji="0"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7004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kumimoji="0"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7005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kumimoji="0" sz="1400">
                <a:latin typeface="+mn-lt"/>
              </a:defRPr>
            </a:lvl1pPr>
          </a:lstStyle>
          <a:p>
            <a:fld id="{85947503-0A69-4D51-B5CA-6233773AEE6E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667000" y="8382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200" b="1" dirty="0" smtClean="0">
                <a:solidFill>
                  <a:srgbClr val="FF0000"/>
                </a:solidFill>
              </a:rPr>
              <a:t>LA VACCINAZIONE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052264" y="2133600"/>
            <a:ext cx="7696200" cy="267765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b="1" dirty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it-IT" b="1" dirty="0"/>
              <a:t>La vaccinazione è una misura di profilassi che ha lo scopo di dare </a:t>
            </a:r>
            <a:r>
              <a:rPr lang="it-IT" b="1" dirty="0" smtClean="0"/>
              <a:t>un’</a:t>
            </a:r>
            <a:r>
              <a:rPr lang="it-IT" b="1" u="sng" dirty="0" smtClean="0"/>
              <a:t>immunità </a:t>
            </a:r>
            <a:r>
              <a:rPr lang="it-IT" b="1" u="sng" dirty="0"/>
              <a:t>attiva</a:t>
            </a:r>
            <a:r>
              <a:rPr lang="it-IT" b="1" dirty="0"/>
              <a:t> </a:t>
            </a:r>
            <a:r>
              <a:rPr lang="it-IT" b="1" u="sng" dirty="0"/>
              <a:t>specifica</a:t>
            </a:r>
            <a:r>
              <a:rPr lang="it-IT" b="1" dirty="0"/>
              <a:t> nei confronti di una determinata malattia infettiva, sovrapponibile a quella data dalla malattia stessa </a:t>
            </a:r>
          </a:p>
          <a:p>
            <a:pPr algn="ctr">
              <a:spcBef>
                <a:spcPct val="50000"/>
              </a:spcBef>
            </a:pPr>
            <a:r>
              <a:rPr lang="it-IT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antitetanico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</a:t>
            </a:r>
          </a:p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sz="3600" dirty="0"/>
              <a:t>Anatossina adsorbita. </a:t>
            </a:r>
            <a:r>
              <a:rPr lang="it-IT" sz="3600" b="1" dirty="0"/>
              <a:t>Vaccinazione obbligatoria in Italia per tutti i nuovi nati dal 1968 e per categorie dal 1963.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066800"/>
          </a:xfrm>
        </p:spPr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antipolio secondo Sabin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2133600"/>
            <a:ext cx="7772400" cy="39624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/>
              <a:t>   Ceppi viventi attenuati che conservano l’originario </a:t>
            </a:r>
            <a:r>
              <a:rPr lang="it-IT" dirty="0" err="1"/>
              <a:t>enterotropismo</a:t>
            </a:r>
            <a:r>
              <a:rPr lang="it-IT" dirty="0"/>
              <a:t>, avendo perduto la </a:t>
            </a:r>
            <a:r>
              <a:rPr lang="it-IT" dirty="0" err="1"/>
              <a:t>neurovirulenza</a:t>
            </a:r>
            <a:r>
              <a:rPr lang="it-IT" dirty="0"/>
              <a:t>. Composto da tre ceppi (1,2,3) privi di immunizzazione reciproca. Somministrazione per via orale in unica sospensione trivalente. </a:t>
            </a:r>
            <a:r>
              <a:rPr lang="it-IT" b="1" dirty="0"/>
              <a:t>Vaccinazione obbligatoria in Italia dal 1966</a:t>
            </a:r>
            <a:r>
              <a:rPr lang="it-IT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utoUpdateAnimBg="0"/>
      <p:bldP spid="7373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838200"/>
            <a:ext cx="7772400" cy="4419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L’adattamento dei virus poliomielitici a substrati non naturali determina una perdita di virulenza per comparsa di particelle mutanti scarsamente </a:t>
            </a:r>
            <a:r>
              <a:rPr lang="it-IT" dirty="0" err="1"/>
              <a:t>neuropatogene</a:t>
            </a:r>
            <a:r>
              <a:rPr lang="it-IT" dirty="0"/>
              <a:t> o non </a:t>
            </a:r>
            <a:r>
              <a:rPr lang="it-IT" dirty="0" err="1"/>
              <a:t>neuropatogene</a:t>
            </a:r>
            <a:r>
              <a:rPr lang="it-IT" dirty="0"/>
              <a:t>. Si saggia la perdita di </a:t>
            </a:r>
            <a:r>
              <a:rPr lang="it-IT" dirty="0" err="1"/>
              <a:t>neurovirulenza</a:t>
            </a:r>
            <a:r>
              <a:rPr lang="it-IT" dirty="0"/>
              <a:t> con inoculazioni </a:t>
            </a:r>
            <a:r>
              <a:rPr lang="it-IT" dirty="0" smtClean="0"/>
              <a:t>intracerebrali </a:t>
            </a:r>
            <a:r>
              <a:rPr lang="it-IT" dirty="0"/>
              <a:t>nella scimmia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72400" cy="1143000"/>
          </a:xfrm>
        </p:spPr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antipolio secondo Salk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09800"/>
            <a:ext cx="7772400" cy="3886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/>
              <a:t>   Vaccino inattivato che viene utilizzato in soggetti adulti o in soggetti con controindicazioni al vaccino vivo (immunodeficienze, patologie del sistema nervoso centrale convulsivanti) E’ un prodotto trivalente.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utoUpdateAnimBg="0"/>
      <p:bldP spid="7475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Viene ottenuto coltivando separatamente i 3 tipi di virus poliomielitico il colture cellulari renali di scimmia ed inattivandoli con formaldeide a 37°C e a pH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D40820"/>
                </a:solidFill>
              </a:rPr>
              <a:t>Vaccino antimorbilloso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362200"/>
            <a:ext cx="7620000" cy="4191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Costituito da virus viventi attenuati. Ceppi </a:t>
            </a:r>
            <a:r>
              <a:rPr lang="it-IT" dirty="0" err="1"/>
              <a:t>Scwarz</a:t>
            </a:r>
            <a:r>
              <a:rPr lang="it-IT" dirty="0"/>
              <a:t> o </a:t>
            </a:r>
            <a:r>
              <a:rPr lang="it-IT" dirty="0" err="1"/>
              <a:t>Moraten</a:t>
            </a:r>
            <a:r>
              <a:rPr lang="it-IT" dirty="0"/>
              <a:t> entrambi derivati da ulteriore attenuazione del ceppo </a:t>
            </a:r>
            <a:r>
              <a:rPr lang="it-IT" dirty="0" err="1"/>
              <a:t>Edmoston</a:t>
            </a:r>
            <a:r>
              <a:rPr lang="it-IT" dirty="0">
                <a:solidFill>
                  <a:srgbClr val="D4082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antirubeolico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09800"/>
            <a:ext cx="7772400" cy="3886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Virus attenuati</a:t>
            </a:r>
            <a:r>
              <a:rPr lang="it-IT" dirty="0" smtClean="0"/>
              <a:t>. Ceppi </a:t>
            </a:r>
            <a:r>
              <a:rPr lang="it-IT" dirty="0"/>
              <a:t>HPV/77, </a:t>
            </a:r>
            <a:r>
              <a:rPr lang="it-IT" dirty="0" err="1"/>
              <a:t>Cendehill</a:t>
            </a:r>
            <a:r>
              <a:rPr lang="it-IT" dirty="0"/>
              <a:t> e RA/27/3 (</a:t>
            </a:r>
            <a:r>
              <a:rPr lang="it-IT" dirty="0" smtClean="0"/>
              <a:t>quest’ultimo </a:t>
            </a:r>
            <a:r>
              <a:rPr lang="it-IT" dirty="0"/>
              <a:t>ceppo risulta il più immunogeno e l’unico capace di indurre la formazione di anticorpi contro l’antigene intero </a:t>
            </a:r>
            <a:r>
              <a:rPr lang="it-IT" i="1" dirty="0"/>
              <a:t>iota</a:t>
            </a:r>
            <a:r>
              <a:rPr lang="it-IT" dirty="0"/>
              <a:t>.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utoUpdateAnimBg="0"/>
      <p:bldP spid="7680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antitubercolare (BCG)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14600"/>
            <a:ext cx="7772400" cy="3886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Micobatteri della tubercolosi di tipo bovino (</a:t>
            </a:r>
            <a:r>
              <a:rPr lang="it-IT" dirty="0" err="1"/>
              <a:t>M.bovis</a:t>
            </a:r>
            <a:r>
              <a:rPr lang="it-IT" dirty="0"/>
              <a:t>). Attenuati mediante 230 passaggi (13 anni) su terreno colturale. </a:t>
            </a:r>
            <a:r>
              <a:rPr lang="it-IT" b="1" dirty="0"/>
              <a:t>Vaccinazione obbligatoria in Italia dal 1970 per categorie</a:t>
            </a:r>
            <a:r>
              <a:rPr lang="it-IT" dirty="0">
                <a:solidFill>
                  <a:srgbClr val="D4082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antitifico Ty21a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A base di </a:t>
            </a:r>
            <a:r>
              <a:rPr lang="it-IT" dirty="0" err="1"/>
              <a:t>Salmonelle</a:t>
            </a:r>
            <a:r>
              <a:rPr lang="it-IT" dirty="0"/>
              <a:t> viventi del ceppo </a:t>
            </a:r>
            <a:r>
              <a:rPr lang="it-IT" dirty="0" err="1"/>
              <a:t>thypi</a:t>
            </a:r>
            <a:r>
              <a:rPr lang="it-IT" dirty="0"/>
              <a:t> Ty21a mutante stabile di </a:t>
            </a:r>
            <a:r>
              <a:rPr lang="it-IT" i="1" dirty="0"/>
              <a:t>S. </a:t>
            </a:r>
            <a:r>
              <a:rPr lang="it-IT" i="1" dirty="0" err="1"/>
              <a:t>thyphi</a:t>
            </a:r>
            <a:r>
              <a:rPr lang="it-IT" i="1" dirty="0"/>
              <a:t> </a:t>
            </a:r>
            <a:r>
              <a:rPr lang="it-IT" dirty="0"/>
              <a:t>ottenuto in laboratorio e modificato nel corredo enzimatico del metabolismo del galattosio. </a:t>
            </a:r>
            <a:r>
              <a:rPr lang="it-IT" b="1" dirty="0"/>
              <a:t>Obbligatorio in Italia dal 1926 per categorie</a:t>
            </a:r>
            <a:r>
              <a:rPr lang="it-IT" dirty="0"/>
              <a:t>. </a:t>
            </a:r>
            <a:r>
              <a:rPr lang="it-IT" b="1" dirty="0"/>
              <a:t>Dal 1980 anche per personale addetto alla produzione preparazione manipolazione e vendita di prodotti alimentari.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utoUpdateAnimBg="0"/>
      <p:bldP spid="7885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 epatite B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</a:t>
            </a:r>
            <a:r>
              <a:rPr lang="it-IT" b="1" dirty="0"/>
              <a:t>Plasma derivati</a:t>
            </a:r>
            <a:r>
              <a:rPr lang="it-IT" dirty="0"/>
              <a:t>: </a:t>
            </a:r>
            <a:r>
              <a:rPr lang="it-IT" dirty="0" err="1"/>
              <a:t>HbsAg</a:t>
            </a:r>
            <a:r>
              <a:rPr lang="it-IT" dirty="0"/>
              <a:t> ottenuto dal plasma di portatori cronici</a:t>
            </a:r>
          </a:p>
          <a:p>
            <a:pPr>
              <a:buFont typeface="Monotype Sorts" pitchFamily="2" charset="2"/>
              <a:buNone/>
            </a:pPr>
            <a:endParaRPr lang="it-IT" dirty="0"/>
          </a:p>
          <a:p>
            <a:pPr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</a:t>
            </a:r>
            <a:r>
              <a:rPr lang="it-IT" b="1" dirty="0"/>
              <a:t>DNA ricombinante</a:t>
            </a:r>
            <a:r>
              <a:rPr lang="it-IT" dirty="0"/>
              <a:t>: </a:t>
            </a:r>
            <a:r>
              <a:rPr lang="it-IT" dirty="0" err="1"/>
              <a:t>HbsAg</a:t>
            </a:r>
            <a:r>
              <a:rPr lang="it-IT" dirty="0"/>
              <a:t> ottenuto da cellule di </a:t>
            </a:r>
            <a:r>
              <a:rPr lang="it-IT" i="1" dirty="0" err="1"/>
              <a:t>Saccharomyces</a:t>
            </a:r>
            <a:r>
              <a:rPr lang="it-IT" i="1" dirty="0"/>
              <a:t> </a:t>
            </a:r>
            <a:r>
              <a:rPr lang="it-IT" i="1" dirty="0" err="1"/>
              <a:t>cerevisiae</a:t>
            </a:r>
            <a:r>
              <a:rPr lang="it-IT" i="1" dirty="0"/>
              <a:t> </a:t>
            </a:r>
            <a:r>
              <a:rPr lang="it-IT" dirty="0"/>
              <a:t>nel cui DNA è stato inserito il gene S del virus dell’epatite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  <p:bldP spid="808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667000" y="8382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</a:rPr>
              <a:t>VACCINAZIONI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268288" y="2133600"/>
            <a:ext cx="7696200" cy="230832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/>
              <a:t>Per alcune vaccinazioni, la protezione immunitaria indotta </a:t>
            </a:r>
            <a:r>
              <a:rPr lang="it-IT" b="1" u="sng" dirty="0"/>
              <a:t>dura tutta la </a:t>
            </a:r>
            <a:r>
              <a:rPr lang="it-IT" b="1" u="sng" dirty="0" smtClean="0"/>
              <a:t>vita</a:t>
            </a:r>
            <a:r>
              <a:rPr lang="it-IT" b="1" dirty="0" smtClean="0"/>
              <a:t> In</a:t>
            </a:r>
          </a:p>
          <a:p>
            <a:pPr algn="ctr"/>
            <a:r>
              <a:rPr lang="it-IT" b="1" dirty="0" smtClean="0"/>
              <a:t> </a:t>
            </a:r>
            <a:r>
              <a:rPr lang="it-IT" b="1" dirty="0"/>
              <a:t>altri casi, per ottenere una immunità protratta, sono necessari periodici </a:t>
            </a:r>
            <a:r>
              <a:rPr lang="it-IT" b="1" u="sng" dirty="0"/>
              <a:t>richiami</a:t>
            </a:r>
            <a:r>
              <a:rPr lang="it-IT" b="1" dirty="0"/>
              <a:t> </a:t>
            </a:r>
          </a:p>
          <a:p>
            <a:pPr algn="ctr"/>
            <a:r>
              <a:rPr lang="it-IT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antinfluenzale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dirty="0"/>
              <a:t>Virus uccisi con la formalina, UV, o </a:t>
            </a:r>
            <a:r>
              <a:rPr lang="it-IT" dirty="0" err="1"/>
              <a:t>betapropionolattone</a:t>
            </a:r>
            <a:r>
              <a:rPr lang="it-IT" dirty="0"/>
              <a:t>. Preparazioni bi o trivalenti che includono uno o due ceppi di tipo A (con caratterizzazioni di sottotipo in base ad </a:t>
            </a:r>
            <a:r>
              <a:rPr lang="it-IT" dirty="0" err="1"/>
              <a:t>emoagglutinine</a:t>
            </a:r>
            <a:r>
              <a:rPr lang="it-IT" dirty="0"/>
              <a:t> e </a:t>
            </a:r>
            <a:r>
              <a:rPr lang="it-IT" dirty="0" err="1"/>
              <a:t>neuraminidasi</a:t>
            </a:r>
            <a:r>
              <a:rPr lang="it-IT" dirty="0"/>
              <a:t>) scelti annualmente in base ai dati di maggior diffusione.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  <p:bldP spid="7987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667000" y="8382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</a:rPr>
              <a:t>VACCINAZIONI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68288" y="1981200"/>
            <a:ext cx="7696200" cy="267765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it-IT" b="1" dirty="0"/>
          </a:p>
          <a:p>
            <a:r>
              <a:rPr lang="it-IT" b="1" dirty="0"/>
              <a:t>Possono essere </a:t>
            </a:r>
            <a:r>
              <a:rPr lang="it-IT" b="1" dirty="0" smtClean="0"/>
              <a:t>singole o multiple. Questi ultime, dette </a:t>
            </a:r>
            <a:r>
              <a:rPr lang="it-IT" b="1" u="sng" dirty="0"/>
              <a:t>vaccini combinati</a:t>
            </a:r>
            <a:r>
              <a:rPr lang="it-IT" b="1" dirty="0"/>
              <a:t>, sono utili poiché permettono di ridurre il numero delle somministrazioni </a:t>
            </a:r>
            <a:r>
              <a:rPr lang="it-IT" b="1" dirty="0" smtClean="0"/>
              <a:t>.  </a:t>
            </a:r>
          </a:p>
          <a:p>
            <a:r>
              <a:rPr lang="it-IT" b="1" dirty="0" smtClean="0"/>
              <a:t>In </a:t>
            </a:r>
            <a:r>
              <a:rPr lang="it-IT" b="1" dirty="0"/>
              <a:t>alcuni vaccini combinati si determina un effetto di potenziamento dell’azione dei singoli </a:t>
            </a:r>
            <a:r>
              <a:rPr lang="it-IT" b="1" dirty="0" smtClean="0"/>
              <a:t>componenti.</a:t>
            </a:r>
            <a:endParaRPr lang="it-IT" b="1" dirty="0"/>
          </a:p>
          <a:p>
            <a:r>
              <a:rPr lang="it-IT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solidFill>
                  <a:srgbClr val="D40820"/>
                </a:solidFill>
              </a:rPr>
              <a:t>ASSOCIAZIONI VACCINALI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3600" dirty="0"/>
              <a:t>Vaccinazione combinata: </a:t>
            </a:r>
          </a:p>
          <a:p>
            <a:pPr>
              <a:buFont typeface="Monotype Sorts" pitchFamily="2" charset="2"/>
              <a:buNone/>
            </a:pPr>
            <a:r>
              <a:rPr lang="it-IT" sz="3600" dirty="0" err="1"/>
              <a:t>Difterite-tetano</a:t>
            </a:r>
            <a:endParaRPr lang="it-IT" sz="3600" dirty="0"/>
          </a:p>
          <a:p>
            <a:pPr>
              <a:buFont typeface="Monotype Sorts" pitchFamily="2" charset="2"/>
              <a:buNone/>
            </a:pPr>
            <a:r>
              <a:rPr lang="it-IT" sz="3600" dirty="0" err="1"/>
              <a:t>Difterite-tetano-pertosse</a:t>
            </a:r>
            <a:endParaRPr lang="it-IT" sz="3600" dirty="0"/>
          </a:p>
          <a:p>
            <a:pPr>
              <a:buFont typeface="Monotype Sorts" pitchFamily="2" charset="2"/>
              <a:buNone/>
            </a:pPr>
            <a:r>
              <a:rPr lang="it-IT" sz="3600" dirty="0" err="1"/>
              <a:t>Difterite-tetano-pertosse-polio</a:t>
            </a:r>
            <a:r>
              <a:rPr lang="it-IT" sz="3600" dirty="0"/>
              <a:t> inattivato</a:t>
            </a:r>
          </a:p>
          <a:p>
            <a:pPr>
              <a:buFont typeface="Monotype Sorts" pitchFamily="2" charset="2"/>
              <a:buNone/>
            </a:pPr>
            <a:r>
              <a:rPr lang="it-IT" sz="3600" dirty="0" err="1"/>
              <a:t>Morbillo-rosolia-parotite</a:t>
            </a:r>
            <a:endParaRPr lang="it-IT" sz="3600" dirty="0"/>
          </a:p>
          <a:p>
            <a:pPr>
              <a:buFont typeface="Monotype Sorts" pitchFamily="2" charset="2"/>
              <a:buNone/>
            </a:pPr>
            <a:endParaRPr lang="it-IT" sz="3600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autoUpdateAnimBg="0"/>
      <p:bldP spid="8499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Vaccinazioni simultanee</a:t>
            </a:r>
          </a:p>
          <a:p>
            <a:pPr>
              <a:buFont typeface="Monotype Sorts" pitchFamily="2" charset="2"/>
              <a:buNone/>
            </a:pPr>
            <a:r>
              <a:rPr lang="it-IT" dirty="0"/>
              <a:t>Difterite-tetano+polio attenuato orale</a:t>
            </a:r>
          </a:p>
          <a:p>
            <a:pPr>
              <a:buFont typeface="Monotype Sorts" pitchFamily="2" charset="2"/>
              <a:buNone/>
            </a:pPr>
            <a:r>
              <a:rPr lang="it-IT" dirty="0"/>
              <a:t>Difterite-tetano-pertosse+ polio attenuato</a:t>
            </a:r>
          </a:p>
          <a:p>
            <a:pPr>
              <a:buFont typeface="Monotype Sorts" pitchFamily="2" charset="2"/>
              <a:buNone/>
            </a:pPr>
            <a:r>
              <a:rPr lang="it-IT" dirty="0" err="1"/>
              <a:t>Difterite-tetano-pertosse</a:t>
            </a:r>
            <a:r>
              <a:rPr lang="it-IT" dirty="0"/>
              <a:t>   +</a:t>
            </a:r>
          </a:p>
          <a:p>
            <a:pPr>
              <a:buFont typeface="Monotype Sorts" pitchFamily="2" charset="2"/>
              <a:buNone/>
            </a:pPr>
            <a:r>
              <a:rPr lang="it-IT" dirty="0" err="1"/>
              <a:t>morbillo-rosolia-parotite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5" descr="180px-Vaccination-polio-ind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1495425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2514600" y="2286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</a:rPr>
              <a:t>VACCINAZIONI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1501080" y="2438400"/>
            <a:ext cx="7391400" cy="4184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sz="2000" b="1" dirty="0"/>
              <a:t>La via di somministrazione dei vaccini è di solito quella </a:t>
            </a:r>
            <a:r>
              <a:rPr lang="it-IT" sz="2000" b="1" u="sng" dirty="0"/>
              <a:t>intramuscolare</a:t>
            </a:r>
            <a:r>
              <a:rPr lang="it-IT" sz="2000" b="1" dirty="0"/>
              <a:t> o </a:t>
            </a:r>
            <a:r>
              <a:rPr lang="it-IT" sz="2000" b="1" u="sng" dirty="0"/>
              <a:t>sottocutanea</a:t>
            </a:r>
          </a:p>
          <a:p>
            <a:endParaRPr lang="it-IT" sz="2000" b="1" u="sng" dirty="0"/>
          </a:p>
          <a:p>
            <a:pPr>
              <a:buFont typeface="Wingdings" charset="2"/>
              <a:buChar char="ü"/>
            </a:pPr>
            <a:r>
              <a:rPr lang="it-IT" sz="2000" b="1" dirty="0"/>
              <a:t>    La </a:t>
            </a:r>
            <a:r>
              <a:rPr lang="it-IT" sz="2000" b="1" u="sng" dirty="0"/>
              <a:t>via intramuscolare</a:t>
            </a:r>
            <a:r>
              <a:rPr lang="it-IT" sz="2000" b="1" dirty="0"/>
              <a:t> si preferisce per la</a:t>
            </a:r>
          </a:p>
          <a:p>
            <a:pPr>
              <a:buFont typeface="Wingdings" charset="2"/>
              <a:buNone/>
            </a:pPr>
            <a:r>
              <a:rPr lang="it-IT" sz="2000" b="1" dirty="0"/>
              <a:t>       vaccinazione contro difterite-tetano-</a:t>
            </a:r>
          </a:p>
          <a:p>
            <a:pPr>
              <a:buFont typeface="Wingdings" charset="2"/>
              <a:buNone/>
            </a:pPr>
            <a:r>
              <a:rPr lang="it-IT" sz="2000" b="1" dirty="0"/>
              <a:t>       pertosse, epatite B, influenza,</a:t>
            </a:r>
          </a:p>
          <a:p>
            <a:pPr>
              <a:buFont typeface="Wingdings" charset="2"/>
              <a:buNone/>
            </a:pPr>
            <a:r>
              <a:rPr lang="it-IT" sz="2000" b="1" dirty="0"/>
              <a:t>       infezione da pneumococco e meningococco</a:t>
            </a:r>
          </a:p>
          <a:p>
            <a:pPr>
              <a:buFont typeface="Wingdings" charset="2"/>
              <a:buNone/>
            </a:pPr>
            <a:endParaRPr lang="it-IT" sz="2000" b="1" dirty="0"/>
          </a:p>
          <a:p>
            <a:pPr>
              <a:buFont typeface="Wingdings" charset="2"/>
              <a:buChar char="ü"/>
            </a:pPr>
            <a:r>
              <a:rPr lang="it-IT" sz="2000" b="1" dirty="0"/>
              <a:t>    La </a:t>
            </a:r>
            <a:r>
              <a:rPr lang="it-IT" sz="2000" b="1" u="sng" dirty="0"/>
              <a:t>via sottocutanea</a:t>
            </a:r>
            <a:r>
              <a:rPr lang="it-IT" sz="2000" b="1" dirty="0"/>
              <a:t> si preferisce per le  </a:t>
            </a:r>
          </a:p>
          <a:p>
            <a:pPr>
              <a:buFont typeface="Wingdings" charset="2"/>
              <a:buNone/>
            </a:pPr>
            <a:r>
              <a:rPr lang="it-IT" sz="2000" b="1" dirty="0"/>
              <a:t>       vaccinazioni contro il morbillo, la rosolia e la</a:t>
            </a:r>
          </a:p>
          <a:p>
            <a:pPr>
              <a:buFont typeface="Wingdings" charset="2"/>
              <a:buNone/>
            </a:pPr>
            <a:r>
              <a:rPr lang="it-IT" sz="2000" b="1" dirty="0"/>
              <a:t>       parotite</a:t>
            </a:r>
          </a:p>
          <a:p>
            <a:r>
              <a:rPr lang="it-IT" b="1" dirty="0"/>
              <a:t> 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42672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 dirty="0">
                <a:solidFill>
                  <a:srgbClr val="C00000"/>
                </a:solidFill>
              </a:rPr>
              <a:t>VIE di SOMMINISTRAZIONE</a:t>
            </a:r>
            <a:endParaRPr lang="it-IT" dirty="0">
              <a:solidFill>
                <a:srgbClr val="C00000"/>
              </a:solidFill>
            </a:endParaRPr>
          </a:p>
        </p:txBody>
      </p:sp>
      <p:pic>
        <p:nvPicPr>
          <p:cNvPr id="32774" name="Picture 6" descr="800px-Typhoid_inoculat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381000"/>
            <a:ext cx="2303463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Reazioni indesiderate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Reazioni locali</a:t>
            </a:r>
          </a:p>
          <a:p>
            <a:r>
              <a:rPr lang="it-IT" dirty="0"/>
              <a:t>Reazioni generali</a:t>
            </a:r>
          </a:p>
          <a:p>
            <a:r>
              <a:rPr lang="it-IT" dirty="0"/>
              <a:t>Manifestazioni cutanee</a:t>
            </a:r>
          </a:p>
          <a:p>
            <a:r>
              <a:rPr lang="it-IT" dirty="0"/>
              <a:t>Complicanze ematologiche</a:t>
            </a:r>
          </a:p>
          <a:p>
            <a:r>
              <a:rPr lang="it-IT" dirty="0"/>
              <a:t>Manifestazioni neurologiche: convulsioni, shock, encefalopatie, paralisi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 autoUpdateAnimBg="0"/>
      <p:bldP spid="8704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2667000" y="2286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</a:rPr>
              <a:t>VACCINAZIONI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08248" y="1600200"/>
            <a:ext cx="7696200" cy="415498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it-IT" b="1" u="sng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it-IT" b="1" dirty="0"/>
              <a:t>Sono spesso dovute non alle caratteristiche intrinseche del vaccino, ma a particolari situazioni di alterata reattività del soggetto vaccinato </a:t>
            </a:r>
            <a:r>
              <a:rPr lang="it-IT" b="1" dirty="0" smtClean="0"/>
              <a:t>. </a:t>
            </a:r>
          </a:p>
          <a:p>
            <a:pPr>
              <a:buFont typeface="Wingdings" pitchFamily="2" charset="2"/>
              <a:buChar char="v"/>
            </a:pPr>
            <a:r>
              <a:rPr lang="it-IT" b="1" dirty="0" smtClean="0"/>
              <a:t> </a:t>
            </a:r>
            <a:r>
              <a:rPr lang="it-IT" b="1" dirty="0"/>
              <a:t>Le più gravi riguardano il sistema nervoso e sono le convulsioni, le encefalopatie e le paralisi </a:t>
            </a:r>
            <a:endParaRPr lang="it-IT" b="1" dirty="0" smtClean="0"/>
          </a:p>
          <a:p>
            <a:pPr>
              <a:buFont typeface="Wingdings" pitchFamily="2" charset="2"/>
              <a:buChar char="v"/>
            </a:pPr>
            <a:r>
              <a:rPr lang="it-IT" b="1" dirty="0" smtClean="0"/>
              <a:t>L’insorgenza </a:t>
            </a:r>
            <a:r>
              <a:rPr lang="it-IT" b="1" dirty="0"/>
              <a:t>di manifestazioni cliniche dopo la vaccinazione non deve indurre alla conclusione affrettata che il vaccino sia stato la </a:t>
            </a:r>
            <a:r>
              <a:rPr lang="it-IT" b="1" dirty="0" smtClean="0"/>
              <a:t>causa. </a:t>
            </a:r>
            <a:endParaRPr lang="it-IT" b="1" dirty="0"/>
          </a:p>
          <a:p>
            <a:pPr>
              <a:buFont typeface="Wingdings" pitchFamily="2" charset="2"/>
              <a:buChar char="v"/>
            </a:pPr>
            <a:r>
              <a:rPr lang="it-IT" b="1" dirty="0"/>
              <a:t>Il rapporto causa-effetto va valutato attentamente</a:t>
            </a:r>
          </a:p>
          <a:p>
            <a:endParaRPr lang="it-IT" b="1" dirty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438400" y="914400"/>
            <a:ext cx="42672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b="1" dirty="0">
                <a:solidFill>
                  <a:srgbClr val="C00000"/>
                </a:solidFill>
              </a:rPr>
              <a:t>COMPLICANZE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Controindicazioni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86000"/>
            <a:ext cx="7772400" cy="3962400"/>
          </a:xfrm>
        </p:spPr>
        <p:txBody>
          <a:bodyPr/>
          <a:lstStyle/>
          <a:p>
            <a:r>
              <a:rPr lang="it-IT" dirty="0"/>
              <a:t>L’OMS ha individuato le seguenti controindicazioni alle vaccinazioni:</a:t>
            </a:r>
          </a:p>
          <a:p>
            <a:pPr>
              <a:buFont typeface="Monotype Sorts" pitchFamily="2" charset="2"/>
              <a:buNone/>
            </a:pPr>
            <a:r>
              <a:rPr lang="it-IT" dirty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it-IT" dirty="0">
                <a:sym typeface="Wingdings 2" pitchFamily="18" charset="2"/>
              </a:rPr>
              <a:t> </a:t>
            </a:r>
            <a:r>
              <a:rPr lang="it-IT" dirty="0"/>
              <a:t>Malattie acute </a:t>
            </a:r>
            <a:r>
              <a:rPr lang="it-IT" dirty="0" smtClean="0"/>
              <a:t>febbrili</a:t>
            </a:r>
          </a:p>
          <a:p>
            <a:pPr marL="514350" indent="-514350">
              <a:buFont typeface="+mj-lt"/>
              <a:buAutoNum type="alphaUcPeriod"/>
            </a:pPr>
            <a:r>
              <a:rPr lang="it-IT" dirty="0" smtClean="0"/>
              <a:t>Disordini </a:t>
            </a:r>
            <a:r>
              <a:rPr lang="it-IT" dirty="0"/>
              <a:t>immunitari</a:t>
            </a: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utoUpdateAnimBg="0"/>
      <p:bldP spid="8806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772400" cy="990600"/>
          </a:xfrm>
        </p:spPr>
        <p:txBody>
          <a:bodyPr/>
          <a:lstStyle/>
          <a:p>
            <a:pPr algn="ctr"/>
            <a:r>
              <a:rPr lang="it-IT" sz="4000" dirty="0">
                <a:solidFill>
                  <a:srgbClr val="D40820"/>
                </a:solidFill>
              </a:rPr>
              <a:t>Non costituiscono controindicazioni: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772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dirty="0"/>
              <a:t>Allergie</a:t>
            </a:r>
          </a:p>
          <a:p>
            <a:pPr>
              <a:lnSpc>
                <a:spcPct val="90000"/>
              </a:lnSpc>
            </a:pPr>
            <a:r>
              <a:rPr lang="it-IT" sz="2800" dirty="0" smtClean="0"/>
              <a:t>Precedenti  </a:t>
            </a:r>
            <a:r>
              <a:rPr lang="it-IT" sz="2800" dirty="0"/>
              <a:t>familiari di convulsioni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Trattamenti in corso con antibiotici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Dermatosi, eczema, infezioni cutanee localizzate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Affezioni croniche cardiache, polmonari, al fegato e ai reni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Ittero neonatale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Malnutrizione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Allattamento al seno</a:t>
            </a:r>
          </a:p>
          <a:p>
            <a:pPr>
              <a:lnSpc>
                <a:spcPct val="90000"/>
              </a:lnSpc>
            </a:pPr>
            <a:r>
              <a:rPr lang="it-IT" sz="2800" dirty="0"/>
              <a:t>Incubazione di una malattia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sz="2800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utoUpdateAnimBg="0"/>
      <p:bldP spid="8909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Vaccini e gravidanza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09800"/>
            <a:ext cx="7772400" cy="4114800"/>
          </a:xfrm>
        </p:spPr>
        <p:txBody>
          <a:bodyPr/>
          <a:lstStyle/>
          <a:p>
            <a:r>
              <a:rPr lang="it-IT" dirty="0"/>
              <a:t>Vaccini sicuri: tetano, influenza, polio inattivato, epatite B</a:t>
            </a:r>
          </a:p>
          <a:p>
            <a:r>
              <a:rPr lang="it-IT" dirty="0"/>
              <a:t>Prescritti solo </a:t>
            </a:r>
            <a:r>
              <a:rPr lang="it-IT" dirty="0" smtClean="0"/>
              <a:t>raramente</a:t>
            </a:r>
            <a:r>
              <a:rPr lang="it-IT" dirty="0"/>
              <a:t>: antipertosse, antidifterica, antirabbica, BCG, Antimeningococco, antitifo</a:t>
            </a:r>
          </a:p>
          <a:p>
            <a:r>
              <a:rPr lang="it-IT" dirty="0"/>
              <a:t>Sconsigliabili: polio orale, rosolia</a:t>
            </a:r>
          </a:p>
          <a:p>
            <a:pPr>
              <a:buFont typeface="Monotype Sorts" pitchFamily="2" charset="2"/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autoUpdateAnimBg="0"/>
      <p:bldP spid="9113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762000"/>
            <a:ext cx="7772400" cy="1295400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D40820"/>
                </a:solidFill>
              </a:rPr>
              <a:t> I VACCINI</a:t>
            </a:r>
            <a:endParaRPr lang="it-IT" dirty="0">
              <a:solidFill>
                <a:srgbClr val="D4082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498304"/>
            <a:ext cx="6400800" cy="2667000"/>
          </a:xfrm>
        </p:spPr>
        <p:txBody>
          <a:bodyPr/>
          <a:lstStyle/>
          <a:p>
            <a:r>
              <a:rPr lang="it-IT" sz="4000" dirty="0"/>
              <a:t>Preparati biologici somministrati per indurre uno stato </a:t>
            </a:r>
            <a:r>
              <a:rPr lang="it-IT" sz="4000" u="sng" dirty="0"/>
              <a:t>di immunità attiva </a:t>
            </a:r>
            <a:r>
              <a:rPr lang="it-IT" sz="4000" dirty="0"/>
              <a:t>nei riguardi di determinati microrganismi patogeni</a:t>
            </a:r>
            <a:endParaRPr lang="it-IT" sz="40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391400" cy="1219200"/>
          </a:xfrm>
        </p:spPr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IMMUNIZZAZIONE PASSIVA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514600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</a:rPr>
              <a:t>   </a:t>
            </a:r>
            <a:r>
              <a:rPr lang="it-IT" sz="3600" dirty="0"/>
              <a:t>Somministrazione diretta di anticorpi circolanti pronti a giocare immediatamente un ruolo anti infettivo nel ricevente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utoUpdateAnimBg="0"/>
      <p:bldP spid="9216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>
                <a:solidFill>
                  <a:srgbClr val="D40820"/>
                </a:solidFill>
              </a:rPr>
              <a:t>Controllo della efficacia e della sicurezza dei vaccini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73163" y="1772816"/>
            <a:ext cx="3810000" cy="432318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400" dirty="0"/>
              <a:t>Valutazione pre-registrazione </a:t>
            </a:r>
            <a:r>
              <a:rPr lang="it-IT" sz="2400" dirty="0">
                <a:sym typeface="Wingdings" charset="2"/>
              </a:rPr>
              <a:t></a:t>
            </a:r>
            <a:endParaRPr lang="it-IT" sz="24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sz="2400" dirty="0">
                <a:solidFill>
                  <a:srgbClr val="D40820"/>
                </a:solidFill>
              </a:rPr>
              <a:t>STUDI </a:t>
            </a:r>
            <a:r>
              <a:rPr lang="it-IT" sz="2400" dirty="0" err="1">
                <a:solidFill>
                  <a:srgbClr val="D40820"/>
                </a:solidFill>
              </a:rPr>
              <a:t>DI</a:t>
            </a:r>
            <a:r>
              <a:rPr lang="it-IT" sz="2400" dirty="0">
                <a:solidFill>
                  <a:srgbClr val="D40820"/>
                </a:solidFill>
              </a:rPr>
              <a:t> FASE 1: </a:t>
            </a:r>
            <a:r>
              <a:rPr lang="it-IT" sz="2400" dirty="0"/>
              <a:t>sicurezza nel volontario adulto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sz="2400" dirty="0">
                <a:solidFill>
                  <a:srgbClr val="D40820"/>
                </a:solidFill>
              </a:rPr>
              <a:t>STUDI </a:t>
            </a:r>
            <a:r>
              <a:rPr lang="it-IT" sz="2400" dirty="0" err="1">
                <a:solidFill>
                  <a:srgbClr val="D40820"/>
                </a:solidFill>
              </a:rPr>
              <a:t>DI</a:t>
            </a:r>
            <a:r>
              <a:rPr lang="it-IT" sz="2400" dirty="0">
                <a:solidFill>
                  <a:srgbClr val="D40820"/>
                </a:solidFill>
              </a:rPr>
              <a:t> FASE 2</a:t>
            </a:r>
            <a:r>
              <a:rPr lang="it-IT" sz="2400" dirty="0">
                <a:solidFill>
                  <a:srgbClr val="D40820"/>
                </a:solidFill>
                <a:sym typeface="Wingdings 3" pitchFamily="18" charset="2"/>
              </a:rPr>
              <a:t>: </a:t>
            </a:r>
            <a:r>
              <a:rPr lang="it-IT" sz="2400" dirty="0" err="1">
                <a:sym typeface="Wingdings 3" pitchFamily="18" charset="2"/>
              </a:rPr>
              <a:t>immunogenicità</a:t>
            </a:r>
            <a:r>
              <a:rPr lang="it-IT" sz="2400" dirty="0">
                <a:sym typeface="Wingdings 3" pitchFamily="18" charset="2"/>
              </a:rPr>
              <a:t> e </a:t>
            </a:r>
            <a:r>
              <a:rPr lang="it-IT" sz="2400" dirty="0" err="1">
                <a:sym typeface="Wingdings 3" pitchFamily="18" charset="2"/>
              </a:rPr>
              <a:t>reattogenicità</a:t>
            </a:r>
            <a:r>
              <a:rPr lang="it-IT" sz="2400" dirty="0">
                <a:sym typeface="Wingdings 3" pitchFamily="18" charset="2"/>
              </a:rPr>
              <a:t> in popolazioni a rischio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sz="2400" dirty="0">
                <a:solidFill>
                  <a:srgbClr val="D40820"/>
                </a:solidFill>
                <a:sym typeface="Wingdings 3" pitchFamily="18" charset="2"/>
              </a:rPr>
              <a:t>Studi di fase 3: </a:t>
            </a:r>
            <a:r>
              <a:rPr lang="it-IT" sz="2400" dirty="0">
                <a:sym typeface="Wingdings 3" pitchFamily="18" charset="2"/>
              </a:rPr>
              <a:t>efficacia protettiva</a:t>
            </a:r>
            <a:endParaRPr lang="it-IT" sz="2400" dirty="0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6002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dirty="0"/>
              <a:t>Valutazione post-registrazione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it-IT" dirty="0">
                <a:solidFill>
                  <a:srgbClr val="D40820"/>
                </a:solidFill>
              </a:rPr>
              <a:t>Studi di sicurezza ed efficacia: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dirty="0">
                <a:solidFill>
                  <a:srgbClr val="D40820"/>
                </a:solidFill>
              </a:rPr>
              <a:t>Controllo della malattia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dirty="0">
                <a:solidFill>
                  <a:srgbClr val="D40820"/>
                </a:solidFill>
              </a:rPr>
              <a:t>Controllo sierologico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dirty="0">
                <a:solidFill>
                  <a:srgbClr val="D40820"/>
                </a:solidFill>
              </a:rPr>
              <a:t>Misura della copertura vaccinica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utoUpdateAnimBg="0"/>
      <p:bldP spid="94211" grpId="0" build="p" autoUpdateAnimBg="0"/>
      <p:bldP spid="9421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762000"/>
            <a:ext cx="7772400" cy="5029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it-IT" sz="2800" dirty="0"/>
              <a:t>Un vaccino è considerato efficace se diminuisce l’incidenza della malattia nel gruppo di soggetti vaccinati rispetto alla popolazione di controllo</a:t>
            </a:r>
          </a:p>
          <a:p>
            <a:pPr>
              <a:buFont typeface="Monotype Sorts" pitchFamily="2" charset="2"/>
              <a:buNone/>
            </a:pPr>
            <a:endParaRPr lang="it-IT" sz="2800" dirty="0"/>
          </a:p>
          <a:p>
            <a:pPr>
              <a:buFont typeface="Monotype Sorts" pitchFamily="2" charset="2"/>
              <a:buNone/>
            </a:pPr>
            <a:r>
              <a:rPr lang="it-IT" sz="2800" dirty="0"/>
              <a:t>La valutazione della sicurezza viene effettuata con studi caso-controllo o a coorte, dove i sintomi insorti nel gruppo di vaccinati sono confrontati con quelli che si sono verificati nel gruppo di controllo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609600" y="304800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dirty="0">
                <a:solidFill>
                  <a:srgbClr val="C00000"/>
                </a:solidFill>
              </a:rPr>
              <a:t>CALENDARIO DELLE VACCINAZIONI in ETA’ PEDIATRICA</a:t>
            </a:r>
          </a:p>
        </p:txBody>
      </p:sp>
      <p:graphicFrame>
        <p:nvGraphicFramePr>
          <p:cNvPr id="29128" name="Group 456"/>
          <p:cNvGraphicFramePr>
            <a:graphicFrameLocks noGrp="1"/>
          </p:cNvGraphicFramePr>
          <p:nvPr/>
        </p:nvGraphicFramePr>
        <p:xfrm>
          <a:off x="1187624" y="1052736"/>
          <a:ext cx="7776864" cy="5201699"/>
        </p:xfrm>
        <a:graphic>
          <a:graphicData uri="http://schemas.openxmlformats.org/drawingml/2006/table">
            <a:tbl>
              <a:tblPr/>
              <a:tblGrid>
                <a:gridCol w="1209630"/>
                <a:gridCol w="950086"/>
                <a:gridCol w="951659"/>
                <a:gridCol w="777057"/>
                <a:gridCol w="207635"/>
                <a:gridCol w="915480"/>
                <a:gridCol w="821101"/>
                <a:gridCol w="972108"/>
                <a:gridCol w="972108"/>
              </a:tblGrid>
              <a:tr h="646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3° mese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5° mese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12° mese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15° mese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3° anno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5-6 anni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11-12 anni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14-15 anni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DTPa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DTPa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DTPa</a:t>
                      </a: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DTPa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dTpa (ogni 10 anni)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IPV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IPV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IPV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IPV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HBV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HBV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HBV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9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Anti-meningocco coniugato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Anti-meningocco coniugato</a:t>
                      </a: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Anti-meningocc coniugato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Oppure anti-meningococco coniugato : unica dose                            </a:t>
                      </a:r>
                      <a:r>
                        <a:rPr kumimoji="0" lang="it-IT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&gt;</a:t>
                      </a: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12 anni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Anti-meningococco  non coniugato: unica dose </a:t>
                      </a:r>
                      <a:r>
                        <a:rPr kumimoji="0" lang="it-IT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&gt;</a:t>
                      </a: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2 anni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Anti-meningococco  non coniugato: unica dose </a:t>
                      </a: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MPR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MPR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600200" y="6858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b="1" dirty="0">
                <a:solidFill>
                  <a:srgbClr val="C00000"/>
                </a:solidFill>
              </a:rPr>
              <a:t>VACCINO </a:t>
            </a:r>
            <a:r>
              <a:rPr lang="it-IT" b="1" dirty="0" err="1">
                <a:solidFill>
                  <a:srgbClr val="C00000"/>
                </a:solidFill>
              </a:rPr>
              <a:t>anti-PNEUMOCOCCICO</a:t>
            </a:r>
            <a:endParaRPr lang="it-IT" dirty="0">
              <a:solidFill>
                <a:srgbClr val="C00000"/>
              </a:solidFill>
            </a:endParaRPr>
          </a:p>
        </p:txBody>
      </p:sp>
      <p:graphicFrame>
        <p:nvGraphicFramePr>
          <p:cNvPr id="29815" name="Group 119"/>
          <p:cNvGraphicFramePr>
            <a:graphicFrameLocks noGrp="1"/>
          </p:cNvGraphicFramePr>
          <p:nvPr/>
        </p:nvGraphicFramePr>
        <p:xfrm>
          <a:off x="1674440" y="1397000"/>
          <a:ext cx="6858000" cy="3943096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104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Via di somministrazione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Richiami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23-valente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IM, SC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&gt;</a:t>
                      </a: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2 anni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Unica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Dopo 3-5 anni in soggetti a rischio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7-valente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2-6 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7-11 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12-23 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24 mesi o più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 dosi ogni 6-8 settimane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 dosi ogni  6-8 settimane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 dosi ogni 6-8 settimane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 dose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 dose a 12-15 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 dose a 12 -15 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771650" y="638175"/>
            <a:ext cx="44857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VACCINAZIONI in ETA’ PEDIATRICA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895672" y="1778000"/>
            <a:ext cx="7924800" cy="286232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it-IT" b="1" dirty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it-IT" b="1" dirty="0"/>
              <a:t>Somministrazione di un VACCINO ESAVELENTE per </a:t>
            </a:r>
            <a:r>
              <a:rPr lang="it-IT" b="1" dirty="0" smtClean="0"/>
              <a:t>difterite, </a:t>
            </a:r>
            <a:r>
              <a:rPr lang="it-IT" b="1" dirty="0"/>
              <a:t>tetano, pertosse, polio, </a:t>
            </a:r>
            <a:r>
              <a:rPr lang="it-IT" b="1" dirty="0" err="1"/>
              <a:t>H.</a:t>
            </a:r>
            <a:r>
              <a:rPr lang="it-IT" b="1" i="1" dirty="0" err="1"/>
              <a:t>Influenzae</a:t>
            </a:r>
            <a:r>
              <a:rPr lang="it-IT" b="1" dirty="0"/>
              <a:t> b, epatite B</a:t>
            </a:r>
          </a:p>
          <a:p>
            <a:pPr algn="ctr">
              <a:spcBef>
                <a:spcPct val="50000"/>
              </a:spcBef>
            </a:pPr>
            <a:r>
              <a:rPr lang="it-IT" b="1" u="sng" dirty="0"/>
              <a:t>SEDE di SOMMINISTRAZIONE</a:t>
            </a:r>
            <a:r>
              <a:rPr lang="it-IT" b="1" dirty="0"/>
              <a:t>                                                  Faccia </a:t>
            </a:r>
            <a:r>
              <a:rPr lang="it-IT" b="1" dirty="0" err="1"/>
              <a:t>antero-laterale</a:t>
            </a:r>
            <a:r>
              <a:rPr lang="it-IT" b="1" dirty="0"/>
              <a:t> della coscia</a:t>
            </a:r>
          </a:p>
          <a:p>
            <a:pPr algn="ctr"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L’eradicazione del Vaiolo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Il rischio del bioterrorismo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Razionale per l’eradicazione della Poliomielite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dirty="0"/>
              <a:t>La polio colpisce gli uomini e non ha serbatoi animali</a:t>
            </a:r>
          </a:p>
          <a:p>
            <a:pPr>
              <a:lnSpc>
                <a:spcPct val="90000"/>
              </a:lnSpc>
            </a:pPr>
            <a:r>
              <a:rPr lang="it-IT" dirty="0"/>
              <a:t>Esiste un vaccino sicuro ed efficace</a:t>
            </a:r>
          </a:p>
          <a:p>
            <a:pPr>
              <a:lnSpc>
                <a:spcPct val="90000"/>
              </a:lnSpc>
            </a:pPr>
            <a:r>
              <a:rPr lang="it-IT" dirty="0"/>
              <a:t>L’immunità conferita dal vaccino è prolungata nel tempo</a:t>
            </a:r>
          </a:p>
          <a:p>
            <a:pPr>
              <a:lnSpc>
                <a:spcPct val="90000"/>
              </a:lnSpc>
            </a:pPr>
            <a:r>
              <a:rPr lang="it-IT" dirty="0"/>
              <a:t>Non esistono portatori cronici</a:t>
            </a:r>
          </a:p>
          <a:p>
            <a:pPr>
              <a:lnSpc>
                <a:spcPct val="90000"/>
              </a:lnSpc>
            </a:pPr>
            <a:r>
              <a:rPr lang="it-IT" dirty="0"/>
              <a:t>Il virus sopravvive per poco tempo nell’ambiente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utoUpdateAnimBg="0"/>
      <p:bldP spid="10342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D40820"/>
                </a:solidFill>
              </a:rPr>
              <a:t>STRATEGIE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Immunizzazione </a:t>
            </a:r>
            <a:r>
              <a:rPr lang="it-IT" dirty="0" err="1"/>
              <a:t>routinaria</a:t>
            </a:r>
            <a:r>
              <a:rPr lang="it-IT" dirty="0"/>
              <a:t> di massa</a:t>
            </a:r>
          </a:p>
          <a:p>
            <a:r>
              <a:rPr lang="it-IT" dirty="0"/>
              <a:t>National </a:t>
            </a:r>
            <a:r>
              <a:rPr lang="it-IT" dirty="0" err="1"/>
              <a:t>immunization</a:t>
            </a:r>
            <a:r>
              <a:rPr lang="it-IT" dirty="0"/>
              <a:t> </a:t>
            </a:r>
            <a:r>
              <a:rPr lang="it-IT" dirty="0" err="1"/>
              <a:t>days</a:t>
            </a:r>
            <a:endParaRPr lang="it-IT" dirty="0"/>
          </a:p>
          <a:p>
            <a:r>
              <a:rPr lang="it-IT" dirty="0"/>
              <a:t>Attività di </a:t>
            </a:r>
            <a:r>
              <a:rPr lang="it-IT" dirty="0" err="1"/>
              <a:t>mopping-up</a:t>
            </a:r>
            <a:endParaRPr lang="it-IT" dirty="0"/>
          </a:p>
          <a:p>
            <a:r>
              <a:rPr lang="it-IT" dirty="0"/>
              <a:t>Sorveglianza</a:t>
            </a: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utoUpdateAnimBg="0"/>
      <p:bldP spid="104451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76672"/>
            <a:ext cx="7772400" cy="685800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D40820"/>
                </a:solidFill>
              </a:rPr>
              <a:t>Infezioni </a:t>
            </a:r>
            <a:r>
              <a:rPr lang="it-IT" b="1" dirty="0" err="1">
                <a:solidFill>
                  <a:srgbClr val="D40820"/>
                </a:solidFill>
              </a:rPr>
              <a:t>eradicabili</a:t>
            </a:r>
            <a:endParaRPr lang="it-IT" b="1" dirty="0">
              <a:solidFill>
                <a:srgbClr val="D40820"/>
              </a:solidFill>
            </a:endParaRPr>
          </a:p>
        </p:txBody>
      </p:sp>
      <p:graphicFrame>
        <p:nvGraphicFramePr>
          <p:cNvPr id="115778" name="Group 66"/>
          <p:cNvGraphicFramePr>
            <a:graphicFrameLocks noGrp="1"/>
          </p:cNvGraphicFramePr>
          <p:nvPr>
            <p:ph type="tbl" idx="1"/>
          </p:nvPr>
        </p:nvGraphicFramePr>
        <p:xfrm>
          <a:off x="1066800" y="1143000"/>
          <a:ext cx="7772400" cy="5434013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911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MALATTIA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INTERVENTI DI PREVENZIONE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TBC UMANA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DIAGNOSI E TERAPIA PRECOCE, SCOPERTA ED INATTIVAZIONE DELLE SSORGENTI DI INFEZIONE, AMBIENTI DI VITA NON AFFOLLATI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MALARIA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INATTIVAZIONE DEI VETTORI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COLERA, FEBBRE TIFOIDE, SHIGELLOSI AMEBIASI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ACQUA POTABILE SICURA, IDONEO SMALTIMENTO DEGLI ESCREMENTI E DELLE ACQUE REFLUE, CONTROLLO AALIMENTI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AIDS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EDUCAZIONE SANITARIA</a:t>
                      </a: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CONTROLLO DELLE EMOTRASFUSIONI ED EMODERIVATI, USO STRUMENTI STERILI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DIFTERITE, POLIO, HAV, MORBILLO, ROSOLIA E PAROTITE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IMMUNIZZAZIONE DI MASSA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990600"/>
            <a:ext cx="7696200" cy="1371600"/>
          </a:xfrm>
        </p:spPr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Requisiti fondamentali dei vaccini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14600"/>
            <a:ext cx="7772400" cy="3886200"/>
          </a:xfrm>
        </p:spPr>
        <p:txBody>
          <a:bodyPr/>
          <a:lstStyle/>
          <a:p>
            <a:r>
              <a:rPr lang="it-IT" sz="4400" dirty="0"/>
              <a:t>Innocuità</a:t>
            </a:r>
          </a:p>
          <a:p>
            <a:pPr>
              <a:buFont typeface="Monotype Sorts" pitchFamily="2" charset="2"/>
              <a:buNone/>
            </a:pPr>
            <a:endParaRPr lang="it-IT" sz="4400" dirty="0"/>
          </a:p>
          <a:p>
            <a:r>
              <a:rPr lang="it-IT" sz="4400" dirty="0"/>
              <a:t>Efficacia immunizzante :</a:t>
            </a:r>
          </a:p>
          <a:p>
            <a:pPr>
              <a:buFont typeface="Monotype Sorts" pitchFamily="2" charset="2"/>
              <a:buNone/>
            </a:pPr>
            <a:r>
              <a:rPr lang="it-IT" sz="4400" dirty="0"/>
              <a:t>efficacia protettiva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39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D40820"/>
                </a:solidFill>
              </a:rPr>
              <a:t>RABBIA</a:t>
            </a:r>
          </a:p>
        </p:txBody>
      </p:sp>
      <p:sp>
        <p:nvSpPr>
          <p:cNvPr id="1187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3600" dirty="0"/>
              <a:t>Eliminazione dei serbatoi selvatici</a:t>
            </a:r>
          </a:p>
          <a:p>
            <a:pPr>
              <a:buFont typeface="Monotype Sorts" pitchFamily="2" charset="2"/>
              <a:buNone/>
            </a:pPr>
            <a:endParaRPr lang="it-IT" sz="3600" dirty="0"/>
          </a:p>
          <a:p>
            <a:r>
              <a:rPr lang="it-IT" sz="3600" dirty="0"/>
              <a:t>Vaccinazione animali domestici</a:t>
            </a:r>
          </a:p>
          <a:p>
            <a:pPr>
              <a:buFont typeface="Monotype Sorts" pitchFamily="2" charset="2"/>
              <a:buNone/>
            </a:pPr>
            <a:endParaRPr lang="it-IT" sz="3600" dirty="0"/>
          </a:p>
          <a:p>
            <a:r>
              <a:rPr lang="it-IT" sz="3600" dirty="0"/>
              <a:t>Lotta al randagismo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utoUpdateAnimBg="0"/>
      <p:bldP spid="118787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b="1" dirty="0">
                <a:solidFill>
                  <a:srgbClr val="D40820"/>
                </a:solidFill>
              </a:rPr>
              <a:t>VACCINAZIONI OBBLIGATORIE PER CATEGORIE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u="sng" dirty="0"/>
              <a:t>Antitetanica: </a:t>
            </a:r>
            <a:r>
              <a:rPr lang="it-IT" sz="2400" dirty="0"/>
              <a:t>L.5 marzo 1963,n°292 </a:t>
            </a:r>
            <a:r>
              <a:rPr lang="it-IT" sz="2800" dirty="0"/>
              <a:t>categorie a rischio</a:t>
            </a:r>
          </a:p>
          <a:p>
            <a:pPr>
              <a:buFont typeface="Monotype Sorts" pitchFamily="2" charset="2"/>
              <a:buNone/>
            </a:pPr>
            <a:r>
              <a:rPr lang="it-IT" dirty="0"/>
              <a:t>   Lavoratori agricoli ed addetti alla pastorizia, allevatori, conciatori addetti allo smaltimento dei rifiuti, addetti alla manutenzione stradale, metallurgici, operai ferroviari, sportivi affiliati CONI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  <p:bldP spid="119811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7772400" cy="4953000"/>
          </a:xfrm>
        </p:spPr>
        <p:txBody>
          <a:bodyPr/>
          <a:lstStyle/>
          <a:p>
            <a:r>
              <a:rPr lang="it-IT" b="1" dirty="0">
                <a:solidFill>
                  <a:srgbClr val="D40820"/>
                </a:solidFill>
              </a:rPr>
              <a:t>Vaccinazione antitubercolare (legge 1088/1970)</a:t>
            </a: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  <a:sym typeface="Wingdings 2" pitchFamily="18" charset="2"/>
              </a:rPr>
              <a:t></a:t>
            </a:r>
            <a:r>
              <a:rPr lang="it-IT" dirty="0"/>
              <a:t>Studenti di medicina </a:t>
            </a:r>
          </a:p>
          <a:p>
            <a:pPr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Allievi infermieri </a:t>
            </a:r>
          </a:p>
          <a:p>
            <a:pPr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Personale sanitario impiegati in ospedali, cliniche ed istituti psichiatrici</a:t>
            </a:r>
          </a:p>
          <a:p>
            <a:pPr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Reclute all’atto dell’arruolamento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81000"/>
            <a:ext cx="77724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b="1" dirty="0">
                <a:solidFill>
                  <a:srgbClr val="D40820"/>
                </a:solidFill>
              </a:rPr>
              <a:t>Vaccinazione antitifica ( obbligatoria o raccomandata)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olidFill>
                  <a:srgbClr val="D40820"/>
                </a:solidFill>
                <a:sym typeface="Wingdings 2" pitchFamily="18" charset="2"/>
              </a:rPr>
              <a:t></a:t>
            </a:r>
            <a:r>
              <a:rPr lang="it-IT" dirty="0"/>
              <a:t>Addetti alla manipolazione di alimenti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Addetti ai servizi di disinfezione e di lavanderia negli ospedali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Addetti alla raccolta trasporto e smaltimento di rifiuti urbani solidi e liquidi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Militari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dirty="0">
                <a:sym typeface="Wingdings 2" pitchFamily="18" charset="2"/>
              </a:rPr>
              <a:t></a:t>
            </a:r>
            <a:r>
              <a:rPr lang="it-IT" dirty="0"/>
              <a:t>Viaggiatori in zone endemiche per febbre tifoide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81000"/>
            <a:ext cx="8229600" cy="5791200"/>
          </a:xfrm>
        </p:spPr>
        <p:txBody>
          <a:bodyPr/>
          <a:lstStyle/>
          <a:p>
            <a:r>
              <a:rPr lang="it-IT" b="1" dirty="0">
                <a:solidFill>
                  <a:srgbClr val="D40820"/>
                </a:solidFill>
              </a:rPr>
              <a:t>Vaccinazione </a:t>
            </a:r>
            <a:r>
              <a:rPr lang="it-IT" b="1" dirty="0" err="1">
                <a:solidFill>
                  <a:srgbClr val="D40820"/>
                </a:solidFill>
              </a:rPr>
              <a:t>antimeningococcica</a:t>
            </a:r>
            <a:r>
              <a:rPr lang="it-IT" dirty="0">
                <a:solidFill>
                  <a:srgbClr val="D40820"/>
                </a:solidFill>
              </a:rPr>
              <a:t>,  </a:t>
            </a:r>
            <a:r>
              <a:rPr lang="it-IT" dirty="0"/>
              <a:t>categorie a rischio: </a:t>
            </a:r>
          </a:p>
          <a:p>
            <a:pPr>
              <a:buFont typeface="Wingdings 2" pitchFamily="18" charset="2"/>
              <a:buChar char="?"/>
            </a:pPr>
            <a:r>
              <a:rPr lang="it-IT" dirty="0">
                <a:sym typeface="Wingdings 2" pitchFamily="18" charset="2"/>
              </a:rPr>
              <a:t>Contatti di casi di meningite</a:t>
            </a:r>
          </a:p>
          <a:p>
            <a:pPr>
              <a:buFont typeface="Wingdings 2" pitchFamily="18" charset="2"/>
              <a:buChar char="?"/>
            </a:pPr>
            <a:r>
              <a:rPr lang="it-IT" dirty="0">
                <a:sym typeface="Wingdings 2" pitchFamily="18" charset="2"/>
              </a:rPr>
              <a:t>  Militari</a:t>
            </a:r>
          </a:p>
          <a:p>
            <a:pPr>
              <a:buFont typeface="Wingdings 2" pitchFamily="18" charset="2"/>
              <a:buChar char="?"/>
            </a:pPr>
            <a:r>
              <a:rPr lang="it-IT" dirty="0"/>
              <a:t>  Viaggiatori diretti in zone endemiche </a:t>
            </a:r>
          </a:p>
          <a:p>
            <a:pPr>
              <a:buFont typeface="Wingdings 2" pitchFamily="18" charset="2"/>
              <a:buChar char="?"/>
            </a:pPr>
            <a:r>
              <a:rPr lang="it-IT" dirty="0"/>
              <a:t> Personale sanitario impiegato in reparti ad alto rischio</a:t>
            </a:r>
          </a:p>
          <a:p>
            <a:pPr>
              <a:buFont typeface="Wingdings 2" pitchFamily="18" charset="2"/>
              <a:buChar char="?"/>
            </a:pPr>
            <a:r>
              <a:rPr lang="it-IT" dirty="0"/>
              <a:t> Personale di laboratorio addetto alla manipolazione di campioni biologici</a:t>
            </a: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EPATITE B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dirty="0"/>
              <a:t>Deve essere offerta gratuitamente a tutte le categorie di cittadini che per motivi sociali, professionali o per stili di vita siano ad alto rischio (Decreto Min. San. 4/10/1991) </a:t>
            </a:r>
          </a:p>
          <a:p>
            <a:r>
              <a:rPr lang="it-IT" sz="2800" dirty="0"/>
              <a:t>Dal 2003 dodici anni dopo l’attuazione dell’obbligatorietà del vaccino tutti i soggetti di età compresa tra 0-24 anni saranno protetti da HBV</a:t>
            </a:r>
          </a:p>
          <a:p>
            <a:pPr>
              <a:buFont typeface="Monotype Sorts" pitchFamily="2" charset="2"/>
              <a:buNone/>
            </a:pPr>
            <a:endParaRPr lang="it-IT" sz="2800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autoUpdateAnimBg="0"/>
      <p:bldP spid="123907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Immunoglobuline iperimmuni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Morbillo</a:t>
            </a:r>
          </a:p>
          <a:p>
            <a:r>
              <a:rPr lang="it-IT"/>
              <a:t>Rosolia</a:t>
            </a:r>
          </a:p>
          <a:p>
            <a:r>
              <a:rPr lang="it-IT"/>
              <a:t>Parotite</a:t>
            </a:r>
          </a:p>
          <a:p>
            <a:r>
              <a:rPr lang="it-IT"/>
              <a:t>Varicella-zoster</a:t>
            </a:r>
          </a:p>
          <a:p>
            <a:r>
              <a:rPr lang="it-IT"/>
              <a:t>Epatite B</a:t>
            </a:r>
          </a:p>
          <a:p>
            <a:r>
              <a:rPr lang="it-IT"/>
              <a:t>Rabbia </a:t>
            </a:r>
          </a:p>
          <a:p>
            <a:r>
              <a:rPr lang="it-IT"/>
              <a:t>Tetano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Reazione indesiderate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Locali</a:t>
            </a:r>
          </a:p>
          <a:p>
            <a:r>
              <a:rPr lang="it-IT"/>
              <a:t>Sistemiche  </a:t>
            </a:r>
          </a:p>
          <a:p>
            <a:pPr lvl="1"/>
            <a:r>
              <a:rPr lang="it-IT"/>
              <a:t>Anafilattiche</a:t>
            </a:r>
          </a:p>
          <a:p>
            <a:pPr lvl="1"/>
            <a:r>
              <a:rPr lang="it-IT"/>
              <a:t>Artralgie, febbre, diarrea</a:t>
            </a:r>
          </a:p>
          <a:p>
            <a:pPr lvl="1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Sieri immuni eterologhi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981200"/>
            <a:ext cx="7772400" cy="1447800"/>
          </a:xfrm>
        </p:spPr>
        <p:txBody>
          <a:bodyPr/>
          <a:lstStyle/>
          <a:p>
            <a:r>
              <a:rPr lang="it-IT"/>
              <a:t>Botulismo</a:t>
            </a:r>
          </a:p>
          <a:p>
            <a:r>
              <a:rPr lang="it-IT"/>
              <a:t>Morso di vipera</a:t>
            </a:r>
          </a:p>
          <a:p>
            <a:pPr>
              <a:buFont typeface="Monotype Sorts" pitchFamily="2" charset="2"/>
              <a:buNone/>
            </a:pPr>
            <a:endParaRPr lang="it-IT"/>
          </a:p>
          <a:p>
            <a:endParaRPr lang="it-IT"/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1295400" y="3733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it-IT" sz="4400">
                <a:solidFill>
                  <a:schemeClr val="tx2"/>
                </a:solidFill>
                <a:latin typeface="Times New Roman" charset="0"/>
              </a:rPr>
              <a:t>Reazione indesiderate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1295400" y="5257800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it-IT" sz="3200" dirty="0">
                <a:latin typeface="Arial" charset="0"/>
              </a:rPr>
              <a:t>Malattie da siero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r>
              <a:rPr lang="it-IT" sz="3200" dirty="0">
                <a:latin typeface="Arial" charset="0"/>
              </a:rPr>
              <a:t>Shock </a:t>
            </a:r>
            <a:r>
              <a:rPr lang="it-IT" sz="3200" dirty="0" smtClean="0">
                <a:latin typeface="Arial" charset="0"/>
              </a:rPr>
              <a:t>anafilattico</a:t>
            </a:r>
            <a:endParaRPr lang="it-IT" sz="3200" dirty="0">
              <a:latin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endParaRPr lang="it-IT" sz="3200" dirty="0">
              <a:latin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n"/>
            </a:pPr>
            <a:endParaRPr lang="it-IT" sz="32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2667000" y="533400"/>
            <a:ext cx="23752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D40820"/>
                </a:solidFill>
              </a:rPr>
              <a:t>VACCINAZIONI </a:t>
            </a:r>
            <a:endParaRPr lang="it-IT" sz="3200" b="1" dirty="0">
              <a:solidFill>
                <a:srgbClr val="D40820"/>
              </a:solidFill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000100" y="1142984"/>
            <a:ext cx="775337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b="1" u="sng" dirty="0">
                <a:solidFill>
                  <a:schemeClr val="tx2">
                    <a:lumMod val="50000"/>
                  </a:schemeClr>
                </a:solidFill>
              </a:rPr>
              <a:t>PERCHE’ SI RACCOMANDANO LE VACCINAZIONI:</a:t>
            </a:r>
            <a:endParaRPr lang="it-IT" sz="2000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Aiutano i bambini a stare bene, è una delle cose più importanti che i genitori possono fare per proteggere i loro figli da molte gravi malattie infettive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I bambini e gli adulti che non sono stati immunizzati hanno un rischio estremamente maggiore di venire infettati, o di subire seri danni a causa di importanti malattie infettive che potrebbero essere prevenute grazie alle vaccinazioni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I neonati ed i bambini piccoli sono particolarmente vulnerabili alle malattie infettive; è per questo che è essenziale che siano protetti dalle vaccinazioni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Nonostante non sia possibile escludere un certo rischio associato ad ogni vaccinazione, la probabilità per bambini e adulti di subire danni a causa delle malattie è di gran lunga maggiore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La ragione per cui i bambini ora ricevono più vaccinazioni risiede nel fatto che oggi noi siamo in grado di proteggerli per molte più malattie gravi rispetto al passato</a:t>
            </a:r>
          </a:p>
          <a:p>
            <a:pPr>
              <a:spcBef>
                <a:spcPct val="50000"/>
              </a:spcBef>
            </a:pPr>
            <a:endParaRPr lang="it-IT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Tipi di vaccini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4000" dirty="0">
                <a:solidFill>
                  <a:srgbClr val="D40820"/>
                </a:solidFill>
              </a:rPr>
              <a:t>Batterici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Viventi attenuati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/>
              <a:t>BCG, antitifo orale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Uccisi:</a:t>
            </a:r>
            <a:r>
              <a:rPr lang="it-IT" sz="2400" dirty="0">
                <a:solidFill>
                  <a:srgbClr val="D40820"/>
                </a:solidFill>
              </a:rPr>
              <a:t> </a:t>
            </a:r>
            <a:r>
              <a:rPr lang="it-IT" sz="2400" dirty="0"/>
              <a:t>antipertosse, colera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Anatossine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 smtClean="0"/>
              <a:t>antidifterico</a:t>
            </a:r>
            <a:r>
              <a:rPr lang="it-IT" sz="2400" dirty="0"/>
              <a:t>, antitetanico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Antigeni di superficie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 err="1"/>
              <a:t>Hib</a:t>
            </a:r>
            <a:r>
              <a:rPr lang="it-IT" sz="2400" dirty="0"/>
              <a:t>, </a:t>
            </a:r>
            <a:r>
              <a:rPr lang="it-IT" sz="2400" dirty="0" err="1"/>
              <a:t>antipneumo</a:t>
            </a:r>
            <a:r>
              <a:rPr lang="it-IT" sz="2400" dirty="0"/>
              <a:t> e meningococco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4000" dirty="0">
                <a:solidFill>
                  <a:srgbClr val="D40820"/>
                </a:solidFill>
              </a:rPr>
              <a:t>Virali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Viventi attenuati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/>
              <a:t>antipolio orale, antirosolia, antimorbillo, antiparotite, </a:t>
            </a:r>
            <a:r>
              <a:rPr lang="it-IT" sz="2400" dirty="0" err="1"/>
              <a:t>antiamarillico</a:t>
            </a:r>
            <a:endParaRPr lang="it-IT" sz="24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Inattivati completi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/>
              <a:t>antinfluenzale, antipolio iniettabile, antirabbico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it-IT" sz="2400" b="1" dirty="0">
                <a:solidFill>
                  <a:srgbClr val="D40820"/>
                </a:solidFill>
              </a:rPr>
              <a:t>Antigeni di superficie</a:t>
            </a:r>
            <a:r>
              <a:rPr lang="it-IT" sz="2400" dirty="0">
                <a:solidFill>
                  <a:srgbClr val="D40820"/>
                </a:solidFill>
              </a:rPr>
              <a:t>: </a:t>
            </a:r>
            <a:r>
              <a:rPr lang="it-IT" sz="2400" dirty="0"/>
              <a:t>anti HBV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utoUpdateAnimBg="0"/>
      <p:bldP spid="66563" grpId="0" build="p" autoUpdateAnimBg="0"/>
      <p:bldP spid="66564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2505075" y="685800"/>
            <a:ext cx="2293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dirty="0" smtClean="0">
                <a:solidFill>
                  <a:srgbClr val="D40820"/>
                </a:solidFill>
              </a:rPr>
              <a:t>VACCINAZIONI</a:t>
            </a:r>
            <a:endParaRPr lang="it-IT" sz="2800" b="1" dirty="0">
              <a:solidFill>
                <a:srgbClr val="D40820"/>
              </a:solidFill>
            </a:endParaRPr>
          </a:p>
        </p:txBody>
      </p:sp>
      <p:sp>
        <p:nvSpPr>
          <p:cNvPr id="81923" name="Text Box 5"/>
          <p:cNvSpPr txBox="1">
            <a:spLocks noChangeArrowheads="1"/>
          </p:cNvSpPr>
          <p:nvPr/>
        </p:nvSpPr>
        <p:spPr bwMode="auto">
          <a:xfrm>
            <a:off x="1319218" y="1676400"/>
            <a:ext cx="7110434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Le persone che non sono state immunizzate aumentano la probabilità che anche altri siano colpiti dalle malattie. Le malattie infettive si diffondono tra le persone che non sono state vaccinate, e in quella piccola percentuale di persone nelle quali la vaccinazione non ha funzionato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Le vaccinazioni agiscono aiutando il sistema immunitario a diventare più forte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Non ci sono reali alternative per proteggersi contro alcune importanti malattie infettive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solidFill>
                  <a:schemeClr val="tx2">
                    <a:lumMod val="50000"/>
                  </a:schemeClr>
                </a:solidFill>
              </a:rPr>
              <a:t>Senza le vaccinazioni, le malattie per cui ora siamo protetti possono tornare a fare ammalare molti neonati, bambini e adulti. Molti di quelli che sopravvivono alle malattie possono soffrirne le conseguenze per il resto della loro vita </a:t>
            </a:r>
            <a:endParaRPr lang="it-IT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914400"/>
          </a:xfrm>
        </p:spPr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Costituzione dei vaccini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954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b="1" dirty="0">
                <a:solidFill>
                  <a:srgbClr val="D40820"/>
                </a:solidFill>
              </a:rPr>
              <a:t>Vivi attenuati</a:t>
            </a:r>
            <a:r>
              <a:rPr lang="it-IT" dirty="0">
                <a:solidFill>
                  <a:srgbClr val="D40820"/>
                </a:solidFill>
              </a:rPr>
              <a:t> </a:t>
            </a:r>
            <a:r>
              <a:rPr lang="it-IT" dirty="0"/>
              <a:t>(virus o batteri</a:t>
            </a:r>
            <a:r>
              <a:rPr lang="it-IT" dirty="0" smtClean="0"/>
              <a:t>).</a:t>
            </a:r>
          </a:p>
          <a:p>
            <a:pPr>
              <a:lnSpc>
                <a:spcPct val="90000"/>
              </a:lnSpc>
              <a:buNone/>
            </a:pPr>
            <a:r>
              <a:rPr lang="it-IT" dirty="0"/>
              <a:t>	</a:t>
            </a:r>
            <a:r>
              <a:rPr lang="it-IT" dirty="0" smtClean="0"/>
              <a:t>Virali</a:t>
            </a:r>
            <a:r>
              <a:rPr lang="it-IT" dirty="0"/>
              <a:t>: vaccino orale di </a:t>
            </a:r>
            <a:r>
              <a:rPr lang="it-IT" dirty="0" err="1"/>
              <a:t>Sabin</a:t>
            </a:r>
            <a:r>
              <a:rPr lang="it-IT" dirty="0"/>
              <a:t>, MPR; </a:t>
            </a:r>
            <a:r>
              <a:rPr lang="it-IT" dirty="0" smtClean="0"/>
              <a:t>Batterici</a:t>
            </a:r>
            <a:r>
              <a:rPr lang="it-IT" dirty="0"/>
              <a:t>: BCG, </a:t>
            </a:r>
            <a:r>
              <a:rPr lang="it-IT" dirty="0" err="1"/>
              <a:t>Ty</a:t>
            </a:r>
            <a:r>
              <a:rPr lang="it-IT" dirty="0"/>
              <a:t> 21a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pPr>
              <a:lnSpc>
                <a:spcPct val="90000"/>
              </a:lnSpc>
            </a:pPr>
            <a:r>
              <a:rPr lang="it-IT" b="1" dirty="0">
                <a:solidFill>
                  <a:srgbClr val="D40820"/>
                </a:solidFill>
              </a:rPr>
              <a:t>Uccisi</a:t>
            </a:r>
            <a:r>
              <a:rPr lang="it-IT" dirty="0">
                <a:solidFill>
                  <a:srgbClr val="D40820"/>
                </a:solidFill>
              </a:rPr>
              <a:t> </a:t>
            </a:r>
            <a:r>
              <a:rPr lang="it-IT" dirty="0"/>
              <a:t>(virus o batteri)uccisi con mezzi fisici o chimici rispettando l’integrità antigenica</a:t>
            </a:r>
            <a:r>
              <a:rPr lang="it-IT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it-IT" dirty="0"/>
              <a:t>	</a:t>
            </a:r>
            <a:r>
              <a:rPr lang="it-IT" dirty="0" smtClean="0"/>
              <a:t> </a:t>
            </a:r>
            <a:r>
              <a:rPr lang="it-IT" dirty="0"/>
              <a:t>Esempi: antirabbico, antipolio di </a:t>
            </a:r>
            <a:r>
              <a:rPr lang="it-IT" dirty="0" err="1"/>
              <a:t>Salk</a:t>
            </a:r>
            <a:r>
              <a:rPr lang="it-IT" dirty="0"/>
              <a:t> antinfluenzale, antipertosse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utoUpdateAnimBg="0"/>
      <p:bldP spid="675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990600"/>
            <a:ext cx="7772400" cy="4419600"/>
          </a:xfrm>
        </p:spPr>
        <p:txBody>
          <a:bodyPr/>
          <a:lstStyle/>
          <a:p>
            <a:r>
              <a:rPr lang="it-IT" b="1" dirty="0">
                <a:solidFill>
                  <a:srgbClr val="D40820"/>
                </a:solidFill>
              </a:rPr>
              <a:t>Frazioni di microrganismi</a:t>
            </a:r>
            <a:r>
              <a:rPr lang="it-IT" dirty="0"/>
              <a:t>: costituiti da virus frammentati (SPLIT), così allestiti per ovviare a reazioni indesiderate</a:t>
            </a:r>
          </a:p>
          <a:p>
            <a:pPr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r>
              <a:rPr lang="it-IT" b="1" dirty="0">
                <a:solidFill>
                  <a:srgbClr val="D40820"/>
                </a:solidFill>
              </a:rPr>
              <a:t>Antigeni purificati</a:t>
            </a:r>
            <a:r>
              <a:rPr lang="it-IT" dirty="0"/>
              <a:t>: i vaccini antinfluenzali a </a:t>
            </a:r>
            <a:r>
              <a:rPr lang="it-IT" dirty="0" err="1"/>
              <a:t>subunità</a:t>
            </a:r>
            <a:r>
              <a:rPr lang="it-IT" dirty="0"/>
              <a:t> come EMOAGGLUTININA E NEURAMINIDASI. </a:t>
            </a:r>
            <a:endParaRPr lang="it-IT" dirty="0" smtClean="0"/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Esempio</a:t>
            </a:r>
            <a:r>
              <a:rPr lang="it-IT" dirty="0"/>
              <a:t>: </a:t>
            </a:r>
            <a:r>
              <a:rPr lang="it-IT" dirty="0" err="1"/>
              <a:t>antimenigo</a:t>
            </a:r>
            <a:r>
              <a:rPr lang="it-IT" dirty="0"/>
              <a:t> e pneumococco, anti </a:t>
            </a:r>
            <a:r>
              <a:rPr lang="it-IT" dirty="0" err="1"/>
              <a:t>Hib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9248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b="1" dirty="0">
                <a:solidFill>
                  <a:srgbClr val="D40820"/>
                </a:solidFill>
              </a:rPr>
              <a:t>Anatossine</a:t>
            </a:r>
            <a:r>
              <a:rPr lang="it-IT" dirty="0">
                <a:solidFill>
                  <a:srgbClr val="D40820"/>
                </a:solidFill>
              </a:rPr>
              <a:t>: </a:t>
            </a:r>
            <a:r>
              <a:rPr lang="it-IT" dirty="0"/>
              <a:t>esotossine trattate ma che mantengono potere antigene: bacillo difterico e tetanico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pPr>
              <a:lnSpc>
                <a:spcPct val="90000"/>
              </a:lnSpc>
            </a:pPr>
            <a:r>
              <a:rPr lang="it-IT" b="1" dirty="0" err="1">
                <a:solidFill>
                  <a:srgbClr val="D40820"/>
                </a:solidFill>
              </a:rPr>
              <a:t>Antidiotipo</a:t>
            </a:r>
            <a:r>
              <a:rPr lang="it-IT" dirty="0">
                <a:solidFill>
                  <a:srgbClr val="D40820"/>
                </a:solidFill>
              </a:rPr>
              <a:t>: </a:t>
            </a:r>
            <a:r>
              <a:rPr lang="it-IT" dirty="0"/>
              <a:t>determinanti </a:t>
            </a:r>
            <a:r>
              <a:rPr lang="it-IT" dirty="0" err="1"/>
              <a:t>idiotipici</a:t>
            </a:r>
            <a:r>
              <a:rPr lang="it-IT" dirty="0"/>
              <a:t> degli anticorpi che stimolano la produzione di </a:t>
            </a:r>
            <a:r>
              <a:rPr lang="it-IT" dirty="0" err="1"/>
              <a:t>Ab</a:t>
            </a:r>
            <a:r>
              <a:rPr lang="it-IT" dirty="0"/>
              <a:t> mimando l’antigene originale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it-IT" dirty="0">
              <a:solidFill>
                <a:srgbClr val="D40820"/>
              </a:solidFill>
            </a:endParaRPr>
          </a:p>
          <a:p>
            <a:pPr>
              <a:lnSpc>
                <a:spcPct val="90000"/>
              </a:lnSpc>
            </a:pPr>
            <a:r>
              <a:rPr lang="it-IT" b="1" dirty="0">
                <a:solidFill>
                  <a:srgbClr val="D40820"/>
                </a:solidFill>
              </a:rPr>
              <a:t>Manipolazioni genetiche</a:t>
            </a:r>
            <a:r>
              <a:rPr lang="it-IT" dirty="0"/>
              <a:t>: </a:t>
            </a:r>
            <a:r>
              <a:rPr lang="it-IT" dirty="0" err="1"/>
              <a:t>HbsAg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solidFill>
                  <a:srgbClr val="D40820"/>
                </a:solidFill>
              </a:rPr>
              <a:t>Vaccino antidifterico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it-IT" sz="2800" dirty="0">
                <a:solidFill>
                  <a:srgbClr val="D40820"/>
                </a:solidFill>
              </a:rPr>
              <a:t>   </a:t>
            </a:r>
            <a:r>
              <a:rPr lang="it-IT" dirty="0"/>
              <a:t>Anatossina adsorbita su adiuvante minerale (idrossido o fosfato di </a:t>
            </a:r>
            <a:r>
              <a:rPr lang="it-IT" dirty="0" err="1"/>
              <a:t>allluminio</a:t>
            </a:r>
            <a:r>
              <a:rPr lang="it-IT" dirty="0"/>
              <a:t>). Metodica di Ramon: formalina allo 0,4% ed incubazione a 38°C-40°C per un mese. Reazione di </a:t>
            </a:r>
            <a:r>
              <a:rPr lang="it-IT" dirty="0" err="1"/>
              <a:t>Schick</a:t>
            </a:r>
            <a:r>
              <a:rPr lang="it-IT" dirty="0"/>
              <a:t>: inoculazione </a:t>
            </a:r>
            <a:r>
              <a:rPr lang="it-IT" dirty="0" smtClean="0"/>
              <a:t>intradermica </a:t>
            </a:r>
            <a:r>
              <a:rPr lang="it-IT" dirty="0"/>
              <a:t>della tossina per valutare lo stato immunitario ed eventuale ipersensibilità. </a:t>
            </a:r>
            <a:r>
              <a:rPr lang="it-IT" b="1" dirty="0"/>
              <a:t>Vaccino obbligatorio in Italia dal 1939.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utoUpdateAnimBg="0"/>
      <p:bldP spid="71683" grpId="0" build="p" autoUpdateAnimBg="0"/>
    </p:bldLst>
  </p:timing>
</p:sld>
</file>

<file path=ppt/theme/theme1.xml><?xml version="1.0" encoding="utf-8"?>
<a:theme xmlns:a="http://schemas.openxmlformats.org/drawingml/2006/main" name="Cravatta">
  <a:themeElements>
    <a:clrScheme name="Cravat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Cravat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ravat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vat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vat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vat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vat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vat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Office\Modelli\Strutture\ANGOLI.POT</Template>
  <TotalTime>672</TotalTime>
  <Words>1969</Words>
  <Application>Microsoft Office PowerPoint</Application>
  <PresentationFormat>Presentazione su schermo (4:3)</PresentationFormat>
  <Paragraphs>306</Paragraphs>
  <Slides>50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1" baseType="lpstr">
      <vt:lpstr>Cravatta</vt:lpstr>
      <vt:lpstr>Diapositiva 1</vt:lpstr>
      <vt:lpstr>Diapositiva 2</vt:lpstr>
      <vt:lpstr> I VACCINI</vt:lpstr>
      <vt:lpstr>Requisiti fondamentali dei vaccini</vt:lpstr>
      <vt:lpstr>Tipi di vaccini</vt:lpstr>
      <vt:lpstr>Costituzione dei vaccini</vt:lpstr>
      <vt:lpstr>Diapositiva 7</vt:lpstr>
      <vt:lpstr>Diapositiva 8</vt:lpstr>
      <vt:lpstr>Vaccino antidifterico </vt:lpstr>
      <vt:lpstr>Vaccino antitetanico</vt:lpstr>
      <vt:lpstr>Vaccino antipolio secondo Sabin</vt:lpstr>
      <vt:lpstr>Diapositiva 12</vt:lpstr>
      <vt:lpstr>Vaccino antipolio secondo Salk</vt:lpstr>
      <vt:lpstr>Diapositiva 14</vt:lpstr>
      <vt:lpstr>Vaccino antimorbilloso</vt:lpstr>
      <vt:lpstr>Vaccino antirubeolico</vt:lpstr>
      <vt:lpstr>Vaccino antitubercolare (BCG) </vt:lpstr>
      <vt:lpstr>Vaccino antitifico Ty21a</vt:lpstr>
      <vt:lpstr>Vaccino anti epatite B</vt:lpstr>
      <vt:lpstr>Vaccino antinfluenzale</vt:lpstr>
      <vt:lpstr>Diapositiva 21</vt:lpstr>
      <vt:lpstr>ASSOCIAZIONI VACCINALI</vt:lpstr>
      <vt:lpstr>Diapositiva 23</vt:lpstr>
      <vt:lpstr>Diapositiva 24</vt:lpstr>
      <vt:lpstr>Reazioni indesiderate</vt:lpstr>
      <vt:lpstr>Diapositiva 26</vt:lpstr>
      <vt:lpstr>Controindicazioni</vt:lpstr>
      <vt:lpstr>Non costituiscono controindicazioni:</vt:lpstr>
      <vt:lpstr>Vaccini e gravidanza</vt:lpstr>
      <vt:lpstr>IMMUNIZZAZIONE PASSIVA</vt:lpstr>
      <vt:lpstr>Controllo della efficacia e della sicurezza dei vaccini</vt:lpstr>
      <vt:lpstr>Diapositiva 32</vt:lpstr>
      <vt:lpstr>Diapositiva 33</vt:lpstr>
      <vt:lpstr>Diapositiva 34</vt:lpstr>
      <vt:lpstr>Diapositiva 35</vt:lpstr>
      <vt:lpstr>L’eradicazione del Vaiolo</vt:lpstr>
      <vt:lpstr>Razionale per l’eradicazione della Poliomielite</vt:lpstr>
      <vt:lpstr>STRATEGIE</vt:lpstr>
      <vt:lpstr>Infezioni eradicabili</vt:lpstr>
      <vt:lpstr>RABBIA</vt:lpstr>
      <vt:lpstr>VACCINAZIONI OBBLIGATORIE PER CATEGORIE</vt:lpstr>
      <vt:lpstr>Diapositiva 42</vt:lpstr>
      <vt:lpstr>Diapositiva 43</vt:lpstr>
      <vt:lpstr>Diapositiva 44</vt:lpstr>
      <vt:lpstr>EPATITE B</vt:lpstr>
      <vt:lpstr>Immunoglobuline iperimmuni</vt:lpstr>
      <vt:lpstr>Reazione indesiderate</vt:lpstr>
      <vt:lpstr>Sieri immuni eterologhi</vt:lpstr>
      <vt:lpstr>Diapositiva 49</vt:lpstr>
      <vt:lpstr>Diapositiva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Vanessa Pala</dc:creator>
  <cp:lastModifiedBy>Utente</cp:lastModifiedBy>
  <cp:revision>109</cp:revision>
  <cp:lastPrinted>2003-03-19T12:38:26Z</cp:lastPrinted>
  <dcterms:created xsi:type="dcterms:W3CDTF">2002-10-12T08:05:31Z</dcterms:created>
  <dcterms:modified xsi:type="dcterms:W3CDTF">2014-05-12T08:35:10Z</dcterms:modified>
</cp:coreProperties>
</file>