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74" r:id="rId10"/>
    <p:sldId id="270" r:id="rId11"/>
    <p:sldId id="264" r:id="rId12"/>
    <p:sldId id="265" r:id="rId13"/>
    <p:sldId id="268" r:id="rId14"/>
    <p:sldId id="267" r:id="rId15"/>
    <p:sldId id="269" r:id="rId16"/>
    <p:sldId id="271" r:id="rId17"/>
    <p:sldId id="272" r:id="rId18"/>
    <p:sldId id="273" r:id="rId19"/>
    <p:sldId id="276" r:id="rId20"/>
    <p:sldId id="293" r:id="rId21"/>
    <p:sldId id="277" r:id="rId22"/>
    <p:sldId id="278" r:id="rId23"/>
    <p:sldId id="279" r:id="rId24"/>
    <p:sldId id="294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8" r:id="rId33"/>
    <p:sldId id="287" r:id="rId34"/>
    <p:sldId id="289" r:id="rId35"/>
    <p:sldId id="290" r:id="rId36"/>
    <p:sldId id="291" r:id="rId37"/>
    <p:sldId id="295" r:id="rId38"/>
    <p:sldId id="296" r:id="rId39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e Corinti" initials="DC" lastIdx="1" clrIdx="0">
    <p:extLst>
      <p:ext uri="{19B8F6BF-5375-455C-9EA6-DF929625EA0E}">
        <p15:presenceInfo xmlns:p15="http://schemas.microsoft.com/office/powerpoint/2012/main" userId="78812be67a00b4b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3366"/>
    <a:srgbClr val="008080"/>
    <a:srgbClr val="006666"/>
    <a:srgbClr val="339966"/>
    <a:srgbClr val="00A2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3" autoAdjust="0"/>
    <p:restoredTop sz="94660"/>
  </p:normalViewPr>
  <p:slideViewPr>
    <p:cSldViewPr snapToGrid="0">
      <p:cViewPr varScale="1">
        <p:scale>
          <a:sx n="96" d="100"/>
          <a:sy n="96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4940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543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9935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01273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362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674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67834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0100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68648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7053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495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08B20-29B9-4B27-A653-EA08BAA49FB6}" type="datetimeFigureOut">
              <a:rPr lang="it-IT" smtClean="0"/>
              <a:t>14/03/2019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3ADEB-67C1-4211-B689-E52E484BF1F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473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467556" y="282221"/>
            <a:ext cx="9144000" cy="992541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4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ubiquitous</a:t>
            </a:r>
            <a:r>
              <a:rPr lang="it-IT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regulatory</a:t>
            </a:r>
            <a:r>
              <a:rPr lang="it-IT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lang="it-IT" sz="4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Ca</a:t>
            </a:r>
            <a:r>
              <a:rPr lang="it-IT" sz="4000" b="1" baseline="30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it-IT" sz="4000" b="1" baseline="300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endParaRPr lang="it-IT" sz="4000" b="1" baseline="30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15910" y="2062127"/>
            <a:ext cx="8319913" cy="2956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cell division via hormonal secretion (e.g. the provision of insulin)</a:t>
            </a:r>
          </a:p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blood clotting (the “coagulation cascade”)</a:t>
            </a:r>
          </a:p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antibody reactions</a:t>
            </a:r>
          </a:p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 photosynthesis</a:t>
            </a:r>
          </a:p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sensory functions </a:t>
            </a:r>
          </a:p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energy generation (ATP </a:t>
            </a:r>
            <a:r>
              <a:rPr lang="en-US" b="0" i="0" u="none" strike="noStrike" baseline="0" dirty="0" err="1" smtClean="0">
                <a:latin typeface="Times-Roman"/>
              </a:rPr>
              <a:t>dephosphorylation</a:t>
            </a:r>
            <a:r>
              <a:rPr lang="en-US" b="0" i="0" u="none" strike="noStrike" baseline="0" dirty="0" smtClean="0">
                <a:latin typeface="Times-Roman"/>
              </a:rPr>
              <a:t>, degradation of glycogen) </a:t>
            </a:r>
          </a:p>
          <a:p>
            <a:pPr algn="ctr">
              <a:lnSpc>
                <a:spcPct val="150000"/>
              </a:lnSpc>
            </a:pPr>
            <a:r>
              <a:rPr lang="en-US" b="0" i="0" u="none" strike="noStrike" baseline="0" dirty="0" smtClean="0">
                <a:latin typeface="Times-Roman"/>
              </a:rPr>
              <a:t>muscle contraction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3023345" y="1715828"/>
            <a:ext cx="60324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0" i="0" u="none" strike="noStrike" baseline="0" dirty="0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Central </a:t>
            </a:r>
            <a:r>
              <a:rPr lang="it-IT" b="0" i="0" u="none" strike="noStrike" baseline="0" dirty="0" err="1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role</a:t>
            </a:r>
            <a:r>
              <a:rPr lang="it-IT" b="0" i="0" u="none" strike="noStrike" baseline="0" dirty="0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 in </a:t>
            </a:r>
            <a:r>
              <a:rPr lang="it-IT" b="0" i="0" u="none" strike="noStrike" baseline="0" dirty="0" err="1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many</a:t>
            </a:r>
            <a:r>
              <a:rPr lang="it-IT" b="0" i="0" u="none" strike="noStrike" baseline="0" dirty="0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 </a:t>
            </a:r>
            <a:r>
              <a:rPr lang="it-IT" b="0" i="0" u="none" strike="noStrike" baseline="0" dirty="0" err="1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fundamental</a:t>
            </a:r>
            <a:r>
              <a:rPr lang="it-IT" b="0" i="0" u="none" strike="noStrike" baseline="0" dirty="0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 </a:t>
            </a:r>
            <a:r>
              <a:rPr lang="it-IT" b="0" i="0" u="none" strike="noStrike" baseline="0" dirty="0" err="1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physiological</a:t>
            </a:r>
            <a:r>
              <a:rPr lang="it-IT" b="0" i="0" u="none" strike="noStrike" baseline="0" dirty="0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 </a:t>
            </a:r>
            <a:r>
              <a:rPr lang="it-IT" b="0" i="0" u="none" strike="noStrike" baseline="0" dirty="0" err="1" smtClean="0">
                <a:solidFill>
                  <a:schemeClr val="accent6">
                    <a:lumMod val="50000"/>
                  </a:schemeClr>
                </a:solidFill>
                <a:latin typeface="Times-Roman"/>
              </a:rPr>
              <a:t>processes</a:t>
            </a:r>
            <a:endParaRPr lang="it-IT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806221" y="5805559"/>
            <a:ext cx="95955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FF0000"/>
                </a:solidFill>
                <a:latin typeface="Times-Roman"/>
              </a:rPr>
              <a:t>N.B. Ca</a:t>
            </a:r>
            <a:r>
              <a:rPr lang="en-US" b="0" i="0" u="none" strike="noStrike" baseline="30000" dirty="0" smtClean="0">
                <a:solidFill>
                  <a:srgbClr val="FF0000"/>
                </a:solidFill>
                <a:latin typeface="Times-Roman"/>
              </a:rPr>
              <a:t>2</a:t>
            </a:r>
            <a:r>
              <a:rPr lang="en-US" b="0" i="0" u="none" strike="noStrike" baseline="30000" dirty="0" smtClean="0">
                <a:solidFill>
                  <a:srgbClr val="FF0000"/>
                </a:solidFill>
                <a:latin typeface="MTSY"/>
              </a:rPr>
              <a:t>+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MTSY"/>
              </a:rPr>
              <a:t>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Times-Roman"/>
              </a:rPr>
              <a:t>ions can are usually information mediators “second/third </a:t>
            </a:r>
            <a:r>
              <a:rPr lang="it-IT" b="0" i="0" u="none" strike="noStrike" baseline="0" dirty="0" err="1" smtClean="0">
                <a:solidFill>
                  <a:srgbClr val="FF0000"/>
                </a:solidFill>
                <a:latin typeface="Times-Roman"/>
              </a:rPr>
              <a:t>messengers</a:t>
            </a:r>
            <a:r>
              <a:rPr lang="it-IT" b="0" i="0" u="none" strike="noStrike" baseline="0" dirty="0" smtClean="0">
                <a:solidFill>
                  <a:srgbClr val="FF0000"/>
                </a:solidFill>
                <a:latin typeface="Times-Roman"/>
              </a:rPr>
              <a:t>”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4786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b="3592"/>
          <a:stretch/>
        </p:blipFill>
        <p:spPr>
          <a:xfrm>
            <a:off x="370866" y="717628"/>
            <a:ext cx="3791227" cy="610061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443270" y="3583269"/>
            <a:ext cx="1499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333333"/>
                </a:solidFill>
                <a:latin typeface="Helvetica Neue"/>
              </a:rPr>
              <a:t>PDB = 1UP5</a:t>
            </a:r>
            <a:endParaRPr lang="it-IT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212569" y="812489"/>
            <a:ext cx="76718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Times-Roman"/>
              </a:rPr>
              <a:t>The function of such 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 smtClean="0">
                <a:latin typeface="Times-Roman"/>
              </a:rPr>
              <a:t>receptor proteins</a:t>
            </a:r>
            <a:r>
              <a:rPr lang="en-US" dirty="0">
                <a:latin typeface="Times-Roman"/>
              </a:rPr>
              <a:t>, which in turn serve </a:t>
            </a:r>
            <a:r>
              <a:rPr lang="en-US" dirty="0" smtClean="0">
                <a:latin typeface="Times-Roman"/>
              </a:rPr>
              <a:t>to activate </a:t>
            </a:r>
            <a:r>
              <a:rPr lang="en-US" dirty="0">
                <a:latin typeface="Times-Roman"/>
              </a:rPr>
              <a:t>many “calcium-dependent” </a:t>
            </a:r>
            <a:r>
              <a:rPr lang="en-US" dirty="0" smtClean="0">
                <a:latin typeface="Times-Roman"/>
              </a:rPr>
              <a:t>enzymes, </a:t>
            </a:r>
            <a:r>
              <a:rPr lang="en-US" dirty="0">
                <a:latin typeface="Times-Roman"/>
              </a:rPr>
              <a:t>is to </a:t>
            </a:r>
            <a:r>
              <a:rPr lang="en-US" dirty="0" smtClean="0">
                <a:latin typeface="Times-Roman"/>
              </a:rPr>
              <a:t>cooperatively bind </a:t>
            </a:r>
            <a:r>
              <a:rPr lang="en-US" dirty="0">
                <a:latin typeface="Times-Roman"/>
              </a:rPr>
              <a:t>two to four 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ions and thus change the </a:t>
            </a:r>
            <a:r>
              <a:rPr lang="en-US" dirty="0" smtClean="0">
                <a:latin typeface="Times-Roman"/>
              </a:rPr>
              <a:t>conformation</a:t>
            </a:r>
          </a:p>
          <a:p>
            <a:pPr algn="ctr"/>
            <a:endParaRPr lang="en-US" dirty="0" smtClean="0">
              <a:latin typeface="Times-Roman"/>
            </a:endParaRPr>
          </a:p>
          <a:p>
            <a:pPr algn="ctr"/>
            <a:r>
              <a:rPr lang="en-US" dirty="0" smtClean="0">
                <a:latin typeface="Times-Roman"/>
              </a:rPr>
              <a:t>recognition and </a:t>
            </a:r>
            <a:r>
              <a:rPr lang="en-US" dirty="0">
                <a:latin typeface="Times-Roman"/>
              </a:rPr>
              <a:t>activation of an enzyme can take place through specific </a:t>
            </a:r>
            <a:r>
              <a:rPr lang="en-US" dirty="0" err="1" smtClean="0">
                <a:latin typeface="Times-Roman"/>
              </a:rPr>
              <a:t>calmodulin</a:t>
            </a:r>
            <a:r>
              <a:rPr lang="en-US" dirty="0" smtClean="0">
                <a:latin typeface="Times-Roman"/>
              </a:rPr>
              <a:t>–protein </a:t>
            </a:r>
            <a:r>
              <a:rPr lang="it-IT" dirty="0" err="1" smtClean="0">
                <a:latin typeface="Times-Roman"/>
              </a:rPr>
              <a:t>interactions</a:t>
            </a:r>
            <a:r>
              <a:rPr lang="it-IT" dirty="0" smtClean="0">
                <a:latin typeface="Times-Roman"/>
              </a:rPr>
              <a:t>.</a:t>
            </a:r>
            <a:endParaRPr lang="it-IT" dirty="0">
              <a:latin typeface="Times-Roman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4926138" y="3174784"/>
            <a:ext cx="695831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dirty="0">
                <a:latin typeface="Times-Roman"/>
              </a:rPr>
              <a:t>Among the enzymes which are activated by </a:t>
            </a:r>
            <a:r>
              <a:rPr lang="en-US" dirty="0" err="1">
                <a:latin typeface="Times-Roman"/>
              </a:rPr>
              <a:t>calmodulin</a:t>
            </a:r>
            <a:r>
              <a:rPr lang="en-US" dirty="0">
                <a:latin typeface="Times-Roman"/>
              </a:rPr>
              <a:t>/Ca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complexes are: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339966"/>
                </a:solidFill>
                <a:latin typeface="Times-Roman"/>
              </a:rPr>
              <a:t>adenylate</a:t>
            </a:r>
            <a:r>
              <a:rPr lang="en-US" dirty="0" smtClean="0">
                <a:solidFill>
                  <a:srgbClr val="339966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339966"/>
                </a:solidFill>
                <a:latin typeface="Times-Roman"/>
              </a:rPr>
              <a:t>and </a:t>
            </a:r>
            <a:r>
              <a:rPr lang="en-US" dirty="0" err="1">
                <a:solidFill>
                  <a:srgbClr val="339966"/>
                </a:solidFill>
                <a:latin typeface="Times-Roman"/>
              </a:rPr>
              <a:t>guanylate</a:t>
            </a:r>
            <a:r>
              <a:rPr lang="en-US" dirty="0">
                <a:solidFill>
                  <a:srgbClr val="339966"/>
                </a:solidFill>
                <a:latin typeface="Times-Roman"/>
              </a:rPr>
              <a:t> </a:t>
            </a:r>
            <a:r>
              <a:rPr lang="en-US" dirty="0" err="1">
                <a:solidFill>
                  <a:srgbClr val="339966"/>
                </a:solidFill>
                <a:latin typeface="Times-Roman"/>
              </a:rPr>
              <a:t>cyclases</a:t>
            </a:r>
            <a:r>
              <a:rPr lang="en-US" dirty="0">
                <a:solidFill>
                  <a:srgbClr val="339966"/>
                </a:solidFill>
                <a:latin typeface="Times-Roman"/>
              </a:rPr>
              <a:t> for the formation of </a:t>
            </a:r>
            <a:r>
              <a:rPr lang="en-US" dirty="0" err="1">
                <a:solidFill>
                  <a:srgbClr val="339966"/>
                </a:solidFill>
                <a:latin typeface="Times-Roman"/>
              </a:rPr>
              <a:t>cAMP</a:t>
            </a:r>
            <a:r>
              <a:rPr lang="en-US" dirty="0">
                <a:solidFill>
                  <a:srgbClr val="339966"/>
                </a:solidFill>
                <a:latin typeface="Times-Roman"/>
              </a:rPr>
              <a:t> and </a:t>
            </a:r>
            <a:r>
              <a:rPr lang="en-US" dirty="0" err="1">
                <a:solidFill>
                  <a:srgbClr val="339966"/>
                </a:solidFill>
                <a:latin typeface="Times-Roman"/>
              </a:rPr>
              <a:t>cGMP</a:t>
            </a:r>
            <a:r>
              <a:rPr lang="en-US" dirty="0">
                <a:solidFill>
                  <a:srgbClr val="339966"/>
                </a:solidFill>
                <a:latin typeface="Times-Roman"/>
              </a:rPr>
              <a:t>;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8080"/>
                </a:solidFill>
                <a:latin typeface="Times-Roman"/>
              </a:rPr>
              <a:t>NO synthase;</a:t>
            </a:r>
            <a:endParaRPr lang="en-US" dirty="0">
              <a:solidFill>
                <a:srgbClr val="008080"/>
              </a:solidFill>
              <a:latin typeface="Times-Roman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dirty="0" smtClean="0">
                <a:solidFill>
                  <a:srgbClr val="006666"/>
                </a:solidFill>
                <a:latin typeface="Times-Roman"/>
              </a:rPr>
              <a:t>Ca</a:t>
            </a:r>
            <a:r>
              <a:rPr lang="it-IT" baseline="30000" dirty="0" smtClean="0">
                <a:solidFill>
                  <a:srgbClr val="006666"/>
                </a:solidFill>
                <a:latin typeface="Times-Roman"/>
              </a:rPr>
              <a:t>2</a:t>
            </a:r>
            <a:r>
              <a:rPr lang="it-IT" baseline="30000" dirty="0">
                <a:solidFill>
                  <a:srgbClr val="006666"/>
                </a:solidFill>
                <a:latin typeface="MTSY"/>
              </a:rPr>
              <a:t>+</a:t>
            </a:r>
            <a:r>
              <a:rPr lang="it-IT" dirty="0">
                <a:solidFill>
                  <a:srgbClr val="006666"/>
                </a:solidFill>
                <a:latin typeface="MTSY"/>
              </a:rPr>
              <a:t> </a:t>
            </a:r>
            <a:r>
              <a:rPr lang="it-IT" dirty="0" err="1" smtClean="0">
                <a:solidFill>
                  <a:srgbClr val="006666"/>
                </a:solidFill>
                <a:latin typeface="Times-Roman"/>
              </a:rPr>
              <a:t>ATPase</a:t>
            </a:r>
            <a:r>
              <a:rPr lang="it-IT" dirty="0" smtClean="0">
                <a:solidFill>
                  <a:srgbClr val="006666"/>
                </a:solidFill>
                <a:latin typeface="Times-Roman"/>
              </a:rPr>
              <a:t>;</a:t>
            </a:r>
            <a:endParaRPr lang="it-IT" dirty="0">
              <a:solidFill>
                <a:srgbClr val="003366"/>
              </a:solidFill>
              <a:latin typeface="Times-Roman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3366"/>
                </a:solidFill>
                <a:latin typeface="Times-Roman"/>
              </a:rPr>
              <a:t>NAD </a:t>
            </a:r>
            <a:r>
              <a:rPr lang="en-US" dirty="0">
                <a:solidFill>
                  <a:srgbClr val="003366"/>
                </a:solidFill>
                <a:latin typeface="Times-Roman"/>
              </a:rPr>
              <a:t>kinase for the synthesis of </a:t>
            </a:r>
            <a:r>
              <a:rPr lang="en-US" dirty="0" smtClean="0">
                <a:solidFill>
                  <a:srgbClr val="003366"/>
                </a:solidFill>
                <a:latin typeface="Times-Roman"/>
              </a:rPr>
              <a:t>NADP;</a:t>
            </a:r>
            <a:endParaRPr lang="en-US" dirty="0">
              <a:solidFill>
                <a:srgbClr val="003366"/>
              </a:solidFill>
              <a:latin typeface="Times-Roman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dirty="0" err="1" smtClean="0">
                <a:solidFill>
                  <a:srgbClr val="002060"/>
                </a:solidFill>
                <a:latin typeface="Times-Roman"/>
              </a:rPr>
              <a:t>phosphorylase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kinase, which contributes to the degradation of the energy 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storage </a:t>
            </a:r>
            <a:r>
              <a:rPr lang="it-IT" dirty="0" err="1" smtClean="0">
                <a:solidFill>
                  <a:srgbClr val="002060"/>
                </a:solidFill>
                <a:latin typeface="Times-Roman"/>
              </a:rPr>
              <a:t>molecule</a:t>
            </a:r>
            <a:r>
              <a:rPr lang="it-IT" dirty="0" smtClean="0">
                <a:solidFill>
                  <a:srgbClr val="00206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Times-Roman"/>
              </a:rPr>
              <a:t>glycogen</a:t>
            </a:r>
            <a:r>
              <a:rPr lang="it-IT" dirty="0">
                <a:solidFill>
                  <a:srgbClr val="002060"/>
                </a:solidFill>
                <a:latin typeface="Times-Roman"/>
              </a:rPr>
              <a:t>.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8048509" y="1689652"/>
            <a:ext cx="256232" cy="282549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CasellaDiTesto 7"/>
          <p:cNvSpPr txBox="1"/>
          <p:nvPr/>
        </p:nvSpPr>
        <p:spPr>
          <a:xfrm>
            <a:off x="272374" y="255963"/>
            <a:ext cx="546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 smtClean="0">
                <a:solidFill>
                  <a:srgbClr val="0070C0"/>
                </a:solidFill>
              </a:rPr>
              <a:t>Calmodulin</a:t>
            </a:r>
            <a:r>
              <a:rPr lang="it-IT" sz="2400" b="1" dirty="0" smtClean="0">
                <a:solidFill>
                  <a:srgbClr val="0070C0"/>
                </a:solidFill>
              </a:rPr>
              <a:t> and </a:t>
            </a:r>
            <a:r>
              <a:rPr lang="it-IT" sz="2400" b="1" dirty="0" err="1" smtClean="0">
                <a:solidFill>
                  <a:srgbClr val="0070C0"/>
                </a:solidFill>
              </a:rPr>
              <a:t>related</a:t>
            </a:r>
            <a:r>
              <a:rPr lang="it-IT" sz="2400" b="1" dirty="0" smtClean="0">
                <a:solidFill>
                  <a:srgbClr val="0070C0"/>
                </a:solidFill>
              </a:rPr>
              <a:t> </a:t>
            </a:r>
            <a:r>
              <a:rPr lang="it-IT" sz="2400" b="1" dirty="0" err="1" smtClean="0">
                <a:solidFill>
                  <a:srgbClr val="0070C0"/>
                </a:solidFill>
              </a:rPr>
              <a:t>species</a:t>
            </a:r>
            <a:endParaRPr lang="it-IT" sz="2400" b="1" baseline="300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077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83736" y="796736"/>
            <a:ext cx="11232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Examination of the primary structure revealed the presence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four sequences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that match a pattern previously discovered in other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calcium-binding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– first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parvalbumin</a:t>
            </a:r>
            <a:endParaRPr lang="it-IT" b="1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208" y="2986715"/>
            <a:ext cx="7654954" cy="3375239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4117675" y="3025130"/>
            <a:ext cx="350808" cy="32984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4793411" y="3025130"/>
            <a:ext cx="350808" cy="32984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Rettangolo 8"/>
          <p:cNvSpPr/>
          <p:nvPr/>
        </p:nvSpPr>
        <p:spPr>
          <a:xfrm>
            <a:off x="5469147" y="3025130"/>
            <a:ext cx="350808" cy="32984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6300158" y="3025128"/>
            <a:ext cx="350808" cy="32984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7242098" y="3025127"/>
            <a:ext cx="350808" cy="3298411"/>
          </a:xfrm>
          <a:prstGeom prst="rect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9846108" y="3203159"/>
            <a:ext cx="15824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parvalbumin</a:t>
            </a:r>
            <a:endParaRPr lang="it-IT" sz="2000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ttangolo 12"/>
          <p:cNvSpPr/>
          <p:nvPr/>
        </p:nvSpPr>
        <p:spPr>
          <a:xfrm>
            <a:off x="9846108" y="4932615"/>
            <a:ext cx="14125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endParaRPr lang="it-IT" sz="20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ttangolo 14"/>
          <p:cNvSpPr/>
          <p:nvPr/>
        </p:nvSpPr>
        <p:spPr>
          <a:xfrm>
            <a:off x="1245079" y="1742173"/>
            <a:ext cx="9012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These residues bind to the calcium via side-chain carboxylate, alcohol, </a:t>
            </a:r>
            <a:r>
              <a:rPr lang="en-US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it-IT" dirty="0" err="1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carboxamide</a:t>
            </a:r>
            <a:r>
              <a:rPr lang="it-IT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oxygens</a:t>
            </a:r>
            <a:r>
              <a:rPr lang="it-IT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or via </a:t>
            </a:r>
            <a:r>
              <a:rPr lang="it-IT" dirty="0" err="1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backbone</a:t>
            </a:r>
            <a:r>
              <a:rPr lang="it-IT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carbonyl</a:t>
            </a:r>
            <a:r>
              <a:rPr lang="it-IT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groups</a:t>
            </a:r>
            <a:endParaRPr lang="it-IT" dirty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Parentesi quadra chiusa 1"/>
          <p:cNvSpPr/>
          <p:nvPr/>
        </p:nvSpPr>
        <p:spPr>
          <a:xfrm>
            <a:off x="9531626" y="3101012"/>
            <a:ext cx="150536" cy="604405"/>
          </a:xfrm>
          <a:prstGeom prst="rightBracket">
            <a:avLst/>
          </a:prstGeom>
          <a:noFill/>
          <a:ln w="19050">
            <a:solidFill>
              <a:srgbClr val="FF33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Parentesi quadra chiusa 15"/>
          <p:cNvSpPr/>
          <p:nvPr/>
        </p:nvSpPr>
        <p:spPr>
          <a:xfrm>
            <a:off x="9528056" y="4383160"/>
            <a:ext cx="154106" cy="1828799"/>
          </a:xfrm>
          <a:prstGeom prst="rightBracket">
            <a:avLst/>
          </a:prstGeom>
          <a:noFill/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128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5486" y="895256"/>
            <a:ext cx="6448177" cy="5821500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21" y="1734683"/>
            <a:ext cx="4216870" cy="4046706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127370" y="5614468"/>
            <a:ext cx="55975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FF3300"/>
                </a:solidFill>
                <a:latin typeface="Times-Roman"/>
              </a:rPr>
              <a:t>Parvalbumins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, which are present in smooth muscle and presumably assist in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muscle </a:t>
            </a:r>
            <a:r>
              <a:rPr lang="it-IT" dirty="0" err="1" smtClean="0">
                <a:solidFill>
                  <a:srgbClr val="FF3300"/>
                </a:solidFill>
                <a:latin typeface="Times-Roman"/>
              </a:rPr>
              <a:t>relaxation</a:t>
            </a:r>
            <a:endParaRPr lang="it-IT" dirty="0">
              <a:solidFill>
                <a:srgbClr val="FF33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77675" y="1814195"/>
            <a:ext cx="14991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>
                <a:solidFill>
                  <a:srgbClr val="333333"/>
                </a:solidFill>
                <a:latin typeface="Helvetica Neue"/>
              </a:rPr>
              <a:t>PDB = 1B8R</a:t>
            </a:r>
            <a:endParaRPr lang="it-IT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1772373" y="209169"/>
            <a:ext cx="10671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ypical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EF-hand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 structure (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letters </a:t>
            </a:r>
            <a:r>
              <a:rPr lang="en-US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it-IT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denote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alpha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helices</a:t>
            </a:r>
            <a:r>
              <a:rPr lang="it-IT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Recognized in about 200 known proteins</a:t>
            </a:r>
            <a:r>
              <a:rPr lang="it-IT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9889435" y="3985592"/>
            <a:ext cx="55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A242"/>
                </a:solidFill>
              </a:rPr>
              <a:t>Ca</a:t>
            </a:r>
            <a:endParaRPr lang="it-IT" sz="2400" b="1" dirty="0">
              <a:solidFill>
                <a:srgbClr val="00A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1471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0608" y="278301"/>
            <a:ext cx="62698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Each calcium is </a:t>
            </a:r>
            <a:r>
              <a:rPr lang="en-US" b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seven-coordinate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with three </a:t>
            </a:r>
            <a:r>
              <a:rPr lang="en-US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monodentate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aspartate </a:t>
            </a:r>
            <a:r>
              <a:rPr lang="en-US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it-IT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asparagine </a:t>
            </a:r>
            <a:r>
              <a:rPr lang="it-IT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residues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bidentate </a:t>
            </a:r>
            <a:r>
              <a:rPr lang="it-IT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glutamate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residue, </a:t>
            </a:r>
            <a:r>
              <a:rPr lang="it-IT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coordinated</a:t>
            </a:r>
            <a:r>
              <a:rPr lang="it-IT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peptide </a:t>
            </a:r>
            <a:r>
              <a:rPr lang="en-US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carbonyl 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group, </a:t>
            </a:r>
            <a:r>
              <a:rPr lang="en-US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in some cases 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 bound water molecule.</a:t>
            </a:r>
            <a:endParaRPr lang="it-IT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95847" y="2517052"/>
            <a:ext cx="57272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</a:t>
            </a:r>
            <a:r>
              <a:rPr lang="it-IT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-responsive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specifically recognize calcium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presence of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relatively </a:t>
            </a:r>
            <a:r>
              <a:rPr lang="en-US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concentrations of other metal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ions such as Mg</a:t>
            </a:r>
            <a:r>
              <a:rPr lang="en-US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coordination numbers favors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US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binding over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en-US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binding because the latter ion is smaller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1965621" y="4570309"/>
            <a:ext cx="319067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Dissociation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constant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it-IT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r>
              <a:rPr lang="it-IT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-7</a:t>
            </a:r>
          </a:p>
          <a:p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Mg</a:t>
            </a:r>
            <a:r>
              <a:rPr lang="it-IT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2+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r>
              <a:rPr lang="it-IT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-3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it-IT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" name="Gruppo 9"/>
          <p:cNvGrpSpPr/>
          <p:nvPr/>
        </p:nvGrpSpPr>
        <p:grpSpPr>
          <a:xfrm>
            <a:off x="6450496" y="278301"/>
            <a:ext cx="5663866" cy="6231829"/>
            <a:chOff x="6450496" y="278301"/>
            <a:chExt cx="5663866" cy="6231829"/>
          </a:xfrm>
        </p:grpSpPr>
        <p:pic>
          <p:nvPicPr>
            <p:cNvPr id="5" name="Immagine 4"/>
            <p:cNvPicPr>
              <a:picLocks noChangeAspect="1"/>
            </p:cNvPicPr>
            <p:nvPr/>
          </p:nvPicPr>
          <p:blipFill rotWithShape="1">
            <a:blip r:embed="rId2"/>
            <a:srcRect l="8933" t="5523"/>
            <a:stretch/>
          </p:blipFill>
          <p:spPr>
            <a:xfrm>
              <a:off x="6450496" y="278301"/>
              <a:ext cx="5663866" cy="6231829"/>
            </a:xfrm>
            <a:prstGeom prst="rect">
              <a:avLst/>
            </a:prstGeom>
          </p:spPr>
        </p:pic>
        <p:sp>
          <p:nvSpPr>
            <p:cNvPr id="2" name="Rettangolo 1"/>
            <p:cNvSpPr/>
            <p:nvPr/>
          </p:nvSpPr>
          <p:spPr>
            <a:xfrm>
              <a:off x="8663471" y="786132"/>
              <a:ext cx="119776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 err="1">
                  <a:latin typeface="Arial" panose="020B0604020202020204" pitchFamily="34" charset="0"/>
                  <a:cs typeface="Arial" panose="020B0604020202020204" pitchFamily="34" charset="0"/>
                </a:rPr>
                <a:t>glutamate</a:t>
              </a:r>
              <a:endParaRPr lang="it-IT" dirty="0"/>
            </a:p>
          </p:txBody>
        </p:sp>
        <p:sp>
          <p:nvSpPr>
            <p:cNvPr id="3" name="Rettangolo 2"/>
            <p:cNvSpPr/>
            <p:nvPr/>
          </p:nvSpPr>
          <p:spPr>
            <a:xfrm>
              <a:off x="6688886" y="3394215"/>
              <a:ext cx="151281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it-IT" dirty="0">
                  <a:latin typeface="Arial" panose="020B0604020202020204" pitchFamily="34" charset="0"/>
                  <a:cs typeface="Arial" panose="020B0604020202020204" pitchFamily="34" charset="0"/>
                </a:rPr>
                <a:t>peptide </a:t>
              </a:r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carbonyl group</a:t>
              </a:r>
              <a:endParaRPr lang="it-IT" dirty="0"/>
            </a:p>
          </p:txBody>
        </p:sp>
        <p:sp>
          <p:nvSpPr>
            <p:cNvPr id="8" name="Rettangolo 7"/>
            <p:cNvSpPr/>
            <p:nvPr/>
          </p:nvSpPr>
          <p:spPr>
            <a:xfrm>
              <a:off x="7161525" y="1847961"/>
              <a:ext cx="11464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>
                  <a:latin typeface="Arial" panose="020B0604020202020204" pitchFamily="34" charset="0"/>
                  <a:cs typeface="Arial" panose="020B0604020202020204" pitchFamily="34" charset="0"/>
                </a:rPr>
                <a:t>aspartate</a:t>
              </a:r>
              <a:endParaRPr lang="it-IT" dirty="0"/>
            </a:p>
          </p:txBody>
        </p:sp>
        <p:sp>
          <p:nvSpPr>
            <p:cNvPr id="9" name="Rettangolo 8"/>
            <p:cNvSpPr/>
            <p:nvPr/>
          </p:nvSpPr>
          <p:spPr>
            <a:xfrm>
              <a:off x="9080095" y="2737909"/>
              <a:ext cx="65434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t-IT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Ca</a:t>
              </a:r>
              <a:r>
                <a:rPr lang="it-IT" baseline="30000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2+</a:t>
              </a:r>
              <a:endParaRPr lang="it-IT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8814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7626" y="916"/>
            <a:ext cx="6426903" cy="6857084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8080513" y="3053202"/>
            <a:ext cx="36874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Model for the activation of enzymes by 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Times-Roman"/>
              </a:rPr>
              <a:t>-containing proteins of the </a:t>
            </a:r>
            <a:r>
              <a:rPr lang="en-US" dirty="0" err="1">
                <a:latin typeface="Times-Roman"/>
              </a:rPr>
              <a:t>calmodulin</a:t>
            </a:r>
            <a:r>
              <a:rPr lang="en-US" dirty="0">
                <a:latin typeface="Times-Roman"/>
              </a:rPr>
              <a:t> type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0457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641249" y="1012896"/>
            <a:ext cx="104706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almodulin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can modulate the activity of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many different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enzymes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Interestingly, however,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binds to its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targets quite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tightly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with dissociation constants generally 10-100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or less.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Contradiction</a:t>
            </a:r>
            <a:r>
              <a:rPr lang="en-US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it-IT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15619" y="3379274"/>
            <a:ext cx="10893286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r>
              <a:rPr lang="it-IT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binds</a:t>
            </a:r>
            <a:r>
              <a:rPr lang="it-IT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peptides</a:t>
            </a:r>
            <a:r>
              <a:rPr lang="it-IT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 capable of forming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basic, amphipathic, alpha-helical structures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high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affinity. Moreover, examination of the sequences of many </a:t>
            </a:r>
            <a:r>
              <a:rPr lang="en-US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targets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mapping of the sites by mutagenesis and chemical methods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 revealed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regions that are responsible for </a:t>
            </a:r>
            <a:r>
              <a:rPr lang="en-US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binding are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small, approximately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amino-acid, stretches that are positively charged </a:t>
            </a:r>
            <a:r>
              <a:rPr lang="en-US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capable </a:t>
            </a:r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forming amphipathic helical structures.</a:t>
            </a:r>
            <a:endParaRPr lang="it-IT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0200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37098" y="706026"/>
            <a:ext cx="103736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suggested </a:t>
            </a:r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that the </a:t>
            </a:r>
            <a:r>
              <a:rPr lang="en-US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connecting helix</a:t>
            </a:r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structurally </a:t>
            </a:r>
            <a:r>
              <a:rPr lang="en-US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flexible</a:t>
            </a:r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that the two </a:t>
            </a:r>
            <a:r>
              <a:rPr lang="en-US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lobes of </a:t>
            </a:r>
            <a:r>
              <a:rPr lang="en-US" b="1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r>
              <a:rPr lang="en-US" b="1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clamp down </a:t>
            </a:r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</a:t>
            </a:r>
            <a:r>
              <a:rPr lang="en-US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</a:t>
            </a:r>
            <a:r>
              <a:rPr lang="it-IT" dirty="0" err="1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amphipathic</a:t>
            </a:r>
            <a:r>
              <a:rPr lang="it-IT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peptide</a:t>
            </a:r>
            <a:r>
              <a:rPr lang="it-IT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it-IT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it-IT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6504" y="2083726"/>
            <a:ext cx="9281909" cy="407153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422750" y="2339874"/>
            <a:ext cx="1694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hydrophobic surfaces </a:t>
            </a:r>
            <a:endParaRPr lang="it-IT" dirty="0">
              <a:solidFill>
                <a:srgbClr val="002060"/>
              </a:solidFill>
            </a:endParaRPr>
          </a:p>
        </p:txBody>
      </p:sp>
      <p:cxnSp>
        <p:nvCxnSpPr>
          <p:cNvPr id="6" name="Connettore 2 5"/>
          <p:cNvCxnSpPr/>
          <p:nvPr/>
        </p:nvCxnSpPr>
        <p:spPr>
          <a:xfrm>
            <a:off x="1709531" y="2822713"/>
            <a:ext cx="566530" cy="163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2 6"/>
          <p:cNvCxnSpPr/>
          <p:nvPr/>
        </p:nvCxnSpPr>
        <p:spPr>
          <a:xfrm>
            <a:off x="1336813" y="2986205"/>
            <a:ext cx="780222" cy="15027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76735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74435" y="844404"/>
            <a:ext cx="8444948" cy="491875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38112" y="402404"/>
            <a:ext cx="446370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hypothesized that 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hydrophobic surfaces 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discussed above are </a:t>
            </a:r>
            <a:r>
              <a:rPr lang="en-US" sz="2000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probably </a:t>
            </a:r>
            <a:r>
              <a:rPr lang="en-US" sz="2000" b="1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</a:t>
            </a:r>
            <a:r>
              <a:rPr lang="en-US" sz="20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well established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prior to the binding of calcium, precluding their </a:t>
            </a:r>
            <a:r>
              <a:rPr lang="en-US" sz="2000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interactions with 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targets. In this way, an increase in the intracellular concentration </a:t>
            </a:r>
            <a:r>
              <a:rPr lang="en-US" sz="2000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calcium leads 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</a:t>
            </a:r>
            <a:r>
              <a:rPr lang="en-US" sz="20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binding of calcium 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the protein, the </a:t>
            </a:r>
            <a:r>
              <a:rPr lang="en-US" sz="2000" b="1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concomitant </a:t>
            </a:r>
            <a:r>
              <a:rPr lang="en-US" sz="2000" b="1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conformational changes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the binding of the calcium-containing protein to target </a:t>
            </a:r>
            <a:r>
              <a:rPr lang="en-US" sz="2000" dirty="0" smtClean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proteins, and</a:t>
            </a:r>
            <a:r>
              <a:rPr lang="en-US" sz="2000" dirty="0">
                <a:solidFill>
                  <a:srgbClr val="0080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hence, to target activation.</a:t>
            </a:r>
            <a:endParaRPr lang="it-IT" sz="2000" dirty="0">
              <a:solidFill>
                <a:srgbClr val="00808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33749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592541" y="377053"/>
            <a:ext cx="531130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Role</a:t>
            </a:r>
            <a:r>
              <a:rPr lang="it-IT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Ca</a:t>
            </a:r>
            <a:r>
              <a:rPr lang="it-IT" sz="2200" b="1" baseline="30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it-IT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muscle</a:t>
            </a:r>
            <a:r>
              <a:rPr lang="it-IT" sz="2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contraction</a:t>
            </a:r>
            <a:endParaRPr lang="it-IT" sz="2200" b="1" baseline="30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121464" y="1518810"/>
            <a:ext cx="1058683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latin typeface="Times-Roman"/>
                <a:cs typeface="Times" panose="02020603050405020304" pitchFamily="18" charset="0"/>
              </a:rPr>
              <a:t>Ca</a:t>
            </a:r>
            <a:r>
              <a:rPr lang="it-IT" baseline="30000" dirty="0">
                <a:latin typeface="Times-Roman"/>
                <a:cs typeface="Times" panose="02020603050405020304" pitchFamily="18" charset="0"/>
              </a:rPr>
              <a:t>2+</a:t>
            </a:r>
            <a:r>
              <a:rPr lang="it-IT" dirty="0">
                <a:latin typeface="Times-Roman"/>
                <a:cs typeface="Times" panose="02020603050405020304" pitchFamily="18" charset="0"/>
              </a:rPr>
              <a:t>-</a:t>
            </a:r>
            <a:r>
              <a:rPr lang="it-IT" dirty="0" err="1">
                <a:latin typeface="Times-Roman"/>
                <a:cs typeface="Times" panose="02020603050405020304" pitchFamily="18" charset="0"/>
              </a:rPr>
              <a:t>triggered</a:t>
            </a:r>
            <a:r>
              <a:rPr lang="it-IT" dirty="0">
                <a:latin typeface="Times-Roman"/>
                <a:cs typeface="Times" panose="02020603050405020304" pitchFamily="18" charset="0"/>
              </a:rPr>
              <a:t> release </a:t>
            </a:r>
            <a:r>
              <a:rPr lang="it-IT" dirty="0" smtClean="0">
                <a:latin typeface="Times-Roman"/>
                <a:cs typeface="Times" panose="02020603050405020304" pitchFamily="18" charset="0"/>
              </a:rPr>
              <a:t>of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a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neurotransmitter from a nerve cell leads to an opening of K</a:t>
            </a:r>
            <a:r>
              <a:rPr lang="en-US" baseline="30000" dirty="0">
                <a:latin typeface="Times-Roman"/>
                <a:cs typeface="Times" panose="02020603050405020304" pitchFamily="18" charset="0"/>
              </a:rPr>
              <a:t>+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channels 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-Roman"/>
                <a:cs typeface="Times" panose="02020603050405020304" pitchFamily="18" charset="0"/>
              </a:rPr>
              <a:t>generating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depolarization of the normally polarized biological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membrane</a:t>
            </a:r>
          </a:p>
          <a:p>
            <a:pPr>
              <a:lnSpc>
                <a:spcPct val="150000"/>
              </a:lnSpc>
            </a:pPr>
            <a:endParaRPr lang="en-US" dirty="0" smtClean="0">
              <a:latin typeface="Times-Roman"/>
              <a:cs typeface="Times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en-US" dirty="0">
                <a:latin typeface="Times-Roman"/>
                <a:cs typeface="Times" panose="02020603050405020304" pitchFamily="18" charset="0"/>
              </a:rPr>
              <a:t>T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he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release of Ca</a:t>
            </a:r>
            <a:r>
              <a:rPr lang="en-US" baseline="30000" dirty="0">
                <a:latin typeface="Times-Roman"/>
                <a:cs typeface="Times" panose="02020603050405020304" pitchFamily="18" charset="0"/>
              </a:rPr>
              <a:t>2+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from the storage proteins in the sarcoplasmic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reticulum is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effected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via: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  <a:cs typeface="Times" panose="02020603050405020304" pitchFamily="18" charset="0"/>
              </a:rPr>
              <a:t>activation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of voltage-controlled Na</a:t>
            </a:r>
            <a:r>
              <a:rPr lang="en-US" baseline="30000" dirty="0">
                <a:latin typeface="Times-Roman"/>
                <a:cs typeface="Times" panose="02020603050405020304" pitchFamily="18" charset="0"/>
              </a:rPr>
              <a:t>+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channels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  <a:cs typeface="Times" panose="02020603050405020304" pitchFamily="18" charset="0"/>
              </a:rPr>
              <a:t>opening of voltage-sensitive Ca</a:t>
            </a:r>
            <a:r>
              <a:rPr lang="en-US" baseline="30000" dirty="0" smtClean="0">
                <a:latin typeface="Times-Roman"/>
                <a:cs typeface="Times" panose="02020603050405020304" pitchFamily="18" charset="0"/>
              </a:rPr>
              <a:t>2+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 channels (controlled by nucleotides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such as </a:t>
            </a:r>
            <a:r>
              <a:rPr lang="en-US" dirty="0" err="1">
                <a:latin typeface="Times-Roman"/>
                <a:cs typeface="Times" panose="02020603050405020304" pitchFamily="18" charset="0"/>
              </a:rPr>
              <a:t>cGMP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or inositol-1,4,5-triphosphate (IP3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)) Blocking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of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these channels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is caused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also 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by other metal </a:t>
            </a:r>
            <a:r>
              <a:rPr lang="en-US" dirty="0" err="1">
                <a:latin typeface="Times-Roman"/>
                <a:cs typeface="Times" panose="02020603050405020304" pitchFamily="18" charset="0"/>
              </a:rPr>
              <a:t>cations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such as Co</a:t>
            </a:r>
            <a:r>
              <a:rPr lang="en-US" baseline="30000" dirty="0">
                <a:latin typeface="Times-Roman"/>
                <a:cs typeface="Times" panose="02020603050405020304" pitchFamily="18" charset="0"/>
              </a:rPr>
              <a:t>2+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and the series of </a:t>
            </a:r>
            <a:r>
              <a:rPr lang="en-US" dirty="0" err="1">
                <a:latin typeface="Times-Roman"/>
                <a:cs typeface="Times" panose="02020603050405020304" pitchFamily="18" charset="0"/>
              </a:rPr>
              <a:t>lanthanoid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 ions La</a:t>
            </a:r>
            <a:r>
              <a:rPr lang="en-US" baseline="30000" dirty="0">
                <a:latin typeface="Times-Roman"/>
                <a:cs typeface="Times" panose="02020603050405020304" pitchFamily="18" charset="0"/>
              </a:rPr>
              <a:t>3+</a:t>
            </a:r>
            <a:r>
              <a:rPr lang="en-US" dirty="0">
                <a:latin typeface="Times-Roman"/>
                <a:cs typeface="Times" panose="02020603050405020304" pitchFamily="18" charset="0"/>
              </a:rPr>
              <a:t>–Lu</a:t>
            </a:r>
            <a:r>
              <a:rPr lang="en-US" baseline="30000" dirty="0">
                <a:latin typeface="Times-Roman"/>
                <a:cs typeface="Times" panose="02020603050405020304" pitchFamily="18" charset="0"/>
              </a:rPr>
              <a:t>3</a:t>
            </a:r>
            <a:r>
              <a:rPr lang="en-US" baseline="30000" dirty="0" smtClean="0">
                <a:latin typeface="Times-Roman"/>
                <a:cs typeface="Times" panose="02020603050405020304" pitchFamily="18" charset="0"/>
              </a:rPr>
              <a:t>+ 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(similar to Ca</a:t>
            </a:r>
            <a:r>
              <a:rPr lang="en-US" baseline="30000" dirty="0" smtClean="0">
                <a:latin typeface="Times-Roman"/>
                <a:cs typeface="Times" panose="02020603050405020304" pitchFamily="18" charset="0"/>
              </a:rPr>
              <a:t>2+</a:t>
            </a:r>
            <a:r>
              <a:rPr lang="en-US" dirty="0" smtClean="0">
                <a:latin typeface="Times-Roman"/>
                <a:cs typeface="Times" panose="02020603050405020304" pitchFamily="18" charset="0"/>
              </a:rPr>
              <a:t> =&gt; negative feedback effect?)</a:t>
            </a:r>
            <a:endParaRPr lang="it-IT" baseline="30000" dirty="0">
              <a:latin typeface="Times-Roman"/>
              <a:cs typeface="Times" panose="02020603050405020304" pitchFamily="18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824454" y="1149478"/>
            <a:ext cx="53113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Preliminary </a:t>
            </a:r>
            <a:r>
              <a:rPr lang="it-IT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step</a:t>
            </a:r>
            <a:endParaRPr lang="it-IT" b="1" baseline="30000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648238" y="5859623"/>
            <a:ext cx="897503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Times-Roman"/>
              </a:rPr>
              <a:t>The large increase in the concentration of Ca</a:t>
            </a:r>
            <a:r>
              <a:rPr lang="en-US" baseline="30000" dirty="0">
                <a:solidFill>
                  <a:srgbClr val="0070C0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70C0"/>
                </a:solidFill>
                <a:latin typeface="MTSY"/>
              </a:rPr>
              <a:t>+</a:t>
            </a:r>
            <a:r>
              <a:rPr lang="en-US" dirty="0">
                <a:solidFill>
                  <a:srgbClr val="0070C0"/>
                </a:solidFill>
                <a:latin typeface="MTSY"/>
              </a:rPr>
              <a:t>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ions after their release from the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sarcoplasmic reticulum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leads to the binding of these ions by </a:t>
            </a:r>
            <a:r>
              <a:rPr lang="en-US" b="1" dirty="0">
                <a:solidFill>
                  <a:srgbClr val="0070C0"/>
                </a:solidFill>
                <a:latin typeface="Times-Roman"/>
              </a:rPr>
              <a:t>troponin C</a:t>
            </a:r>
            <a:endParaRPr lang="it-IT" b="1" dirty="0">
              <a:solidFill>
                <a:srgbClr val="0070C0"/>
              </a:solidFill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5337313" y="5009322"/>
            <a:ext cx="884583" cy="695739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78237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86" y="1062848"/>
            <a:ext cx="3191785" cy="4902269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8875" y="954156"/>
            <a:ext cx="3525154" cy="4944924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490875" y="29500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Times-Roman"/>
              </a:rPr>
              <a:t>Structural change of the </a:t>
            </a:r>
            <a:r>
              <a:rPr lang="en-US" dirty="0" err="1">
                <a:solidFill>
                  <a:srgbClr val="FF3300"/>
                </a:solidFill>
                <a:latin typeface="Times-Roman"/>
              </a:rPr>
              <a:t>dicalcium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/troponin C complex (left) after additional Ca</a:t>
            </a:r>
            <a:r>
              <a:rPr lang="en-US" sz="800" dirty="0">
                <a:solidFill>
                  <a:srgbClr val="FF3300"/>
                </a:solidFill>
                <a:latin typeface="Times-Roman"/>
              </a:rPr>
              <a:t>2</a:t>
            </a:r>
            <a:r>
              <a:rPr lang="en-US" sz="800" dirty="0">
                <a:solidFill>
                  <a:srgbClr val="FF3300"/>
                </a:solidFill>
                <a:latin typeface="MTSY"/>
              </a:rPr>
              <a:t>+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binding (right).</a:t>
            </a:r>
          </a:p>
          <a:p>
            <a:endParaRPr lang="en-US" dirty="0" smtClean="0">
              <a:solidFill>
                <a:srgbClr val="FF3300"/>
              </a:solidFill>
              <a:latin typeface="Times-Roman"/>
            </a:endParaRPr>
          </a:p>
        </p:txBody>
      </p:sp>
      <p:sp>
        <p:nvSpPr>
          <p:cNvPr id="8" name="Rettangolo 7"/>
          <p:cNvSpPr/>
          <p:nvPr/>
        </p:nvSpPr>
        <p:spPr>
          <a:xfrm>
            <a:off x="2264709" y="6188898"/>
            <a:ext cx="32496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-Roman"/>
              </a:rPr>
              <a:t>(PDB codes 4TNC and </a:t>
            </a:r>
            <a:r>
              <a:rPr lang="it-IT" dirty="0">
                <a:latin typeface="Times-Roman"/>
              </a:rPr>
              <a:t>1TCF)</a:t>
            </a:r>
            <a:endParaRPr lang="it-IT" dirty="0"/>
          </a:p>
        </p:txBody>
      </p:sp>
      <p:sp>
        <p:nvSpPr>
          <p:cNvPr id="9" name="Freccia a destra 8"/>
          <p:cNvSpPr/>
          <p:nvPr/>
        </p:nvSpPr>
        <p:spPr>
          <a:xfrm>
            <a:off x="2882348" y="3230217"/>
            <a:ext cx="1709530" cy="377687"/>
          </a:xfrm>
          <a:prstGeom prst="right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7343415" y="148576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Times-Roman"/>
              </a:rPr>
              <a:t>Troponin C:</a:t>
            </a:r>
          </a:p>
          <a:p>
            <a:r>
              <a:rPr lang="en-US" dirty="0">
                <a:latin typeface="Times-Roman"/>
              </a:rPr>
              <a:t>molecular mass of ca. 18 </a:t>
            </a:r>
            <a:r>
              <a:rPr lang="en-US" dirty="0" err="1">
                <a:latin typeface="Times-Roman"/>
              </a:rPr>
              <a:t>kDa</a:t>
            </a:r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“EF-hand” binding sites similar to </a:t>
            </a:r>
            <a:r>
              <a:rPr lang="en-US" dirty="0" err="1">
                <a:latin typeface="Times-Roman"/>
              </a:rPr>
              <a:t>calmodulin</a:t>
            </a:r>
            <a:r>
              <a:rPr lang="en-US" dirty="0">
                <a:latin typeface="Times-Roman"/>
              </a:rPr>
              <a:t>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7343415" y="3607904"/>
            <a:ext cx="46031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imes-Roman"/>
              </a:rPr>
              <a:t>It can adopt various conformations with different Ca</a:t>
            </a:r>
            <a:r>
              <a:rPr lang="en-US" b="1" baseline="30000" dirty="0">
                <a:solidFill>
                  <a:srgbClr val="FF0000"/>
                </a:solidFill>
                <a:latin typeface="Times-Roman"/>
              </a:rPr>
              <a:t>2</a:t>
            </a:r>
            <a:r>
              <a:rPr lang="en-US" b="1" baseline="30000" dirty="0">
                <a:solidFill>
                  <a:srgbClr val="FF0000"/>
                </a:solidFill>
                <a:latin typeface="MTSY"/>
              </a:rPr>
              <a:t>+</a:t>
            </a:r>
            <a:r>
              <a:rPr lang="en-US" b="1" dirty="0">
                <a:solidFill>
                  <a:srgbClr val="FF0000"/>
                </a:solidFill>
                <a:latin typeface="MTSY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Times-Roman"/>
              </a:rPr>
              <a:t>affinities.</a:t>
            </a:r>
            <a:endParaRPr lang="it-IT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0335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778933" y="458170"/>
            <a:ext cx="106115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0" i="0" u="none" strike="noStrike" baseline="0" dirty="0" smtClean="0">
                <a:solidFill>
                  <a:srgbClr val="FF0000"/>
                </a:solidFill>
                <a:latin typeface="Times-Roman"/>
              </a:rPr>
              <a:t>The </a:t>
            </a:r>
            <a:r>
              <a:rPr lang="it-IT" b="0" i="0" u="none" strike="noStrike" baseline="0" dirty="0" err="1" smtClean="0">
                <a:solidFill>
                  <a:srgbClr val="FF0000"/>
                </a:solidFill>
                <a:latin typeface="Times-Roman"/>
              </a:rPr>
              <a:t>uptake</a:t>
            </a:r>
            <a:r>
              <a:rPr lang="it-IT" b="0" i="0" u="none" strike="noStrike" baseline="0" dirty="0" smtClean="0">
                <a:solidFill>
                  <a:srgbClr val="FF0000"/>
                </a:solidFill>
                <a:latin typeface="Times-Roman"/>
              </a:rPr>
              <a:t>, </a:t>
            </a:r>
            <a:r>
              <a:rPr lang="it-IT" b="0" i="0" u="none" strike="noStrike" baseline="0" dirty="0" err="1" smtClean="0">
                <a:solidFill>
                  <a:srgbClr val="FF0000"/>
                </a:solidFill>
                <a:latin typeface="Times-Roman"/>
              </a:rPr>
              <a:t>storage</a:t>
            </a:r>
            <a:r>
              <a:rPr lang="it-IT" b="0" i="0" u="none" strike="noStrike" baseline="0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en-US" b="0" i="0" u="none" strike="noStrike" baseline="0" dirty="0" smtClean="0">
                <a:solidFill>
                  <a:srgbClr val="FF0000"/>
                </a:solidFill>
                <a:latin typeface="Times-Roman"/>
              </a:rPr>
              <a:t>and release processes of calcium are regulated through hormonally influenced control circuits via </a:t>
            </a:r>
            <a:r>
              <a:rPr lang="en-US" b="1" i="0" u="none" strike="noStrike" baseline="0" dirty="0" smtClean="0">
                <a:solidFill>
                  <a:srgbClr val="FF0000"/>
                </a:solidFill>
                <a:latin typeface="Times-Roman"/>
              </a:rPr>
              <a:t>complex feedback mechanisms</a:t>
            </a:r>
            <a:endParaRPr lang="it-IT" b="1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637822" y="1867090"/>
            <a:ext cx="1089377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0" u="none" strike="noStrike" baseline="0" dirty="0" smtClean="0">
                <a:latin typeface="Times-Roman"/>
              </a:rPr>
              <a:t>Disorders of regulatory mechanisms:</a:t>
            </a:r>
          </a:p>
          <a:p>
            <a:endParaRPr lang="en-US" b="0" i="0" u="none" strike="noStrike" baseline="0" dirty="0" smtClean="0">
              <a:latin typeface="Times-Roman"/>
            </a:endParaRPr>
          </a:p>
          <a:p>
            <a:r>
              <a:rPr lang="en-US" b="0" i="0" u="none" strike="noStrike" baseline="0" dirty="0" smtClean="0">
                <a:solidFill>
                  <a:srgbClr val="339966"/>
                </a:solidFill>
                <a:latin typeface="Times-Roman"/>
              </a:rPr>
              <a:t>The necessary activation of Ca</a:t>
            </a:r>
            <a:r>
              <a:rPr lang="en-US" b="0" i="0" u="none" strike="noStrike" baseline="30000" dirty="0" smtClean="0">
                <a:solidFill>
                  <a:srgbClr val="339966"/>
                </a:solidFill>
                <a:latin typeface="Times-Roman"/>
              </a:rPr>
              <a:t>2</a:t>
            </a:r>
            <a:r>
              <a:rPr lang="en-US" b="0" i="0" u="none" strike="noStrike" baseline="30000" dirty="0" smtClean="0">
                <a:solidFill>
                  <a:srgbClr val="339966"/>
                </a:solidFill>
                <a:latin typeface="MTSY"/>
              </a:rPr>
              <a:t>+</a:t>
            </a:r>
            <a:r>
              <a:rPr lang="en-US" b="0" i="0" u="none" strike="noStrike" baseline="0" dirty="0" smtClean="0">
                <a:solidFill>
                  <a:srgbClr val="339966"/>
                </a:solidFill>
                <a:latin typeface="MTSY"/>
              </a:rPr>
              <a:t> </a:t>
            </a:r>
            <a:r>
              <a:rPr lang="en-US" b="0" i="0" u="none" strike="noStrike" baseline="0" dirty="0" err="1" smtClean="0">
                <a:solidFill>
                  <a:srgbClr val="339966"/>
                </a:solidFill>
                <a:latin typeface="Times-Roman"/>
              </a:rPr>
              <a:t>resorption</a:t>
            </a:r>
            <a:r>
              <a:rPr lang="en-US" b="0" i="0" u="none" strike="noStrike" baseline="0" dirty="0" smtClean="0">
                <a:solidFill>
                  <a:srgbClr val="339966"/>
                </a:solidFill>
                <a:latin typeface="Times-Roman"/>
              </a:rPr>
              <a:t> via specific calcium-binding proteins in  the intestinal tissue through 1,25-dihydroxy-cholecalciferol (</a:t>
            </a:r>
            <a:r>
              <a:rPr lang="en-US" b="0" i="0" u="none" strike="noStrike" baseline="0" dirty="0" err="1" smtClean="0">
                <a:solidFill>
                  <a:srgbClr val="339966"/>
                </a:solidFill>
                <a:latin typeface="Times-Roman"/>
              </a:rPr>
              <a:t>Calcitriol</a:t>
            </a:r>
            <a:r>
              <a:rPr lang="en-US" b="0" i="0" u="none" strike="noStrike" baseline="0" dirty="0" smtClean="0">
                <a:solidFill>
                  <a:srgbClr val="339966"/>
                </a:solidFill>
                <a:latin typeface="Times-Roman"/>
              </a:rPr>
              <a:t> or 1,25-dihydroxyvitamin D3), the physiologically active metabolite of vitamin D formed by P-450 catalyzed oxidation.</a:t>
            </a:r>
          </a:p>
          <a:p>
            <a:endParaRPr lang="en-US" b="0" i="0" u="none" strike="noStrike" baseline="0" dirty="0" smtClean="0">
              <a:latin typeface="Times-Roman"/>
            </a:endParaRPr>
          </a:p>
          <a:p>
            <a:r>
              <a:rPr lang="en-US" b="0" i="0" u="none" strike="noStrike" baseline="0" dirty="0" smtClean="0">
                <a:solidFill>
                  <a:srgbClr val="008080"/>
                </a:solidFill>
                <a:latin typeface="Times-Roman"/>
              </a:rPr>
              <a:t>The unwelcome deposition of calcium salts, such as oxalates, phosphates and steroids, in blood vessels or in excretory organs (formation of “stones”) due to </a:t>
            </a:r>
            <a:r>
              <a:rPr lang="it-IT" b="0" i="0" u="none" strike="noStrike" baseline="0" dirty="0" err="1" smtClean="0">
                <a:solidFill>
                  <a:srgbClr val="008080"/>
                </a:solidFill>
                <a:latin typeface="Times-Roman"/>
              </a:rPr>
              <a:t>malfunctioning</a:t>
            </a:r>
            <a:r>
              <a:rPr lang="it-IT" b="0" i="0" u="none" strike="noStrike" baseline="0" dirty="0" smtClean="0">
                <a:solidFill>
                  <a:srgbClr val="008080"/>
                </a:solidFill>
                <a:latin typeface="Times-Roman"/>
              </a:rPr>
              <a:t> control </a:t>
            </a:r>
            <a:r>
              <a:rPr lang="it-IT" b="0" i="0" u="none" strike="noStrike" baseline="0" dirty="0" err="1" smtClean="0">
                <a:solidFill>
                  <a:srgbClr val="008080"/>
                </a:solidFill>
                <a:latin typeface="Times-Roman"/>
              </a:rPr>
              <a:t>mechanisms</a:t>
            </a:r>
            <a:r>
              <a:rPr lang="it-IT" b="0" i="0" u="none" strike="noStrike" baseline="0" dirty="0" smtClean="0">
                <a:solidFill>
                  <a:srgbClr val="008080"/>
                </a:solidFill>
                <a:latin typeface="Times-Roman"/>
              </a:rPr>
              <a:t>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0984" y="4574185"/>
            <a:ext cx="3183983" cy="2052393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1789015" y="4379097"/>
            <a:ext cx="66048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0" i="0" u="none" strike="noStrike" baseline="0" dirty="0" smtClean="0">
                <a:solidFill>
                  <a:srgbClr val="006666"/>
                </a:solidFill>
                <a:latin typeface="Times-Roman"/>
              </a:rPr>
              <a:t>The excessive excitation of heart muscle tissue through Ca</a:t>
            </a:r>
            <a:r>
              <a:rPr lang="en-US" b="0" i="0" u="none" strike="noStrike" baseline="30000" dirty="0" smtClean="0">
                <a:solidFill>
                  <a:srgbClr val="006666"/>
                </a:solidFill>
                <a:latin typeface="Times-Roman"/>
              </a:rPr>
              <a:t>2</a:t>
            </a:r>
            <a:r>
              <a:rPr lang="en-US" b="0" i="0" u="none" strike="noStrike" baseline="30000" dirty="0" smtClean="0">
                <a:solidFill>
                  <a:srgbClr val="006666"/>
                </a:solidFill>
                <a:latin typeface="MTSY"/>
              </a:rPr>
              <a:t>+</a:t>
            </a:r>
            <a:r>
              <a:rPr lang="en-US" b="0" i="0" u="none" strike="noStrike" baseline="0" dirty="0" smtClean="0">
                <a:solidFill>
                  <a:srgbClr val="006666"/>
                </a:solidFill>
                <a:latin typeface="MTSY"/>
              </a:rPr>
              <a:t> </a:t>
            </a:r>
            <a:r>
              <a:rPr lang="en-US" b="0" i="0" u="none" strike="noStrike" baseline="0" dirty="0" smtClean="0">
                <a:solidFill>
                  <a:srgbClr val="006666"/>
                </a:solidFill>
                <a:latin typeface="Times-Roman"/>
              </a:rPr>
              <a:t>ions permeating too easily into the cells; Ca</a:t>
            </a:r>
            <a:r>
              <a:rPr lang="en-US" b="0" i="0" u="none" strike="noStrike" baseline="30000" dirty="0" smtClean="0">
                <a:solidFill>
                  <a:srgbClr val="006666"/>
                </a:solidFill>
                <a:latin typeface="Times-Roman"/>
              </a:rPr>
              <a:t>2</a:t>
            </a:r>
            <a:r>
              <a:rPr lang="en-US" b="0" i="0" u="none" strike="noStrike" baseline="30000" dirty="0" smtClean="0">
                <a:solidFill>
                  <a:srgbClr val="006666"/>
                </a:solidFill>
                <a:latin typeface="MTSY"/>
              </a:rPr>
              <a:t>+</a:t>
            </a:r>
            <a:r>
              <a:rPr lang="en-US" b="0" i="0" u="none" strike="noStrike" baseline="0" dirty="0" smtClean="0">
                <a:solidFill>
                  <a:srgbClr val="006666"/>
                </a:solidFill>
                <a:latin typeface="Times-Roman"/>
              </a:rPr>
              <a:t>-channel-blocking “calcium antagonists” of the 1,4-dihydropyridine type are therefore used on a large scale in the therapy of cardiovascular diseases</a:t>
            </a:r>
            <a:endParaRPr lang="it-IT" dirty="0">
              <a:solidFill>
                <a:srgbClr val="006666"/>
              </a:solidFill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468702" y="6060108"/>
            <a:ext cx="83474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3366"/>
                </a:solidFill>
                <a:latin typeface="Times-Roman"/>
              </a:rPr>
              <a:t>Several neuronal diseases are also believed to be caused by an endogenously </a:t>
            </a:r>
            <a:r>
              <a:rPr lang="en-US" dirty="0" smtClean="0">
                <a:solidFill>
                  <a:srgbClr val="003366"/>
                </a:solidFill>
                <a:latin typeface="Times-Roman"/>
              </a:rPr>
              <a:t>disturbed calcium </a:t>
            </a:r>
            <a:r>
              <a:rPr lang="en-US" dirty="0">
                <a:solidFill>
                  <a:srgbClr val="003366"/>
                </a:solidFill>
                <a:latin typeface="Times-Roman"/>
              </a:rPr>
              <a:t>metabolism or through exogenous toxic substances.</a:t>
            </a:r>
            <a:endParaRPr lang="it-IT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50748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36548" y="683118"/>
            <a:ext cx="1193888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Through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deblocking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of the initial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entatic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-state situation, Ca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-activated troponin C causes an interaction of the thin, also 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-binding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actin fiber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with the thick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myosin fiber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the muscle cell, combined with a spatial displacement.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simultaneous displacement of the fibers triggered by Ca</a:t>
            </a:r>
            <a:r>
              <a:rPr lang="en-US" baseline="30000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binding creates a </a:t>
            </a:r>
            <a:r>
              <a:rPr lang="en-US" b="1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macroscopic contraction </a:t>
            </a:r>
            <a:r>
              <a:rPr lang="en-US" dirty="0">
                <a:solidFill>
                  <a:srgbClr val="0066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muscle fiber, followed by the release of bound ADP and phosphate.</a:t>
            </a:r>
            <a:endParaRPr lang="it-IT" dirty="0">
              <a:solidFill>
                <a:srgbClr val="00666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Animated 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576" y="2622616"/>
            <a:ext cx="6140831" cy="3658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2355575" y="5819359"/>
            <a:ext cx="7504044" cy="9243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3840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477078" y="1124492"/>
            <a:ext cx="1115170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simple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terms, chemical energy in the form of ATP is thus transformed into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mechanical energy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through an electric impulse (membrane depolarization), using Ca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rapid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amplification and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transformation into a specific chemical signal.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Only after Mg</a:t>
            </a:r>
            <a:r>
              <a:rPr lang="en-US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dependent binding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hydrolysis of ATP is Ca</a:t>
            </a:r>
            <a:r>
              <a:rPr lang="en-US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released and pumped back to the storage </a:t>
            </a:r>
            <a:r>
              <a:rPr lang="en-US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This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energy-consuming process leads to a separation of myosin and actin fibers; that is, to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 lifting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rigor state and thus to a restoration of the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entatically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blocked starting situation.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77078" y="3432315"/>
            <a:ext cx="114929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longer-lasting muscle contraction, a continuous generation of ATP for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myosin ATPase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rapid pumping of Ca2+ by the membrane pumps are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necessary .A constant cyclic Ca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flow has been established as prerequisite for continuous contraction in the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smooth muscle system.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triggers of reaction “cascades”, Ca2+ ions and their </a:t>
            </a:r>
            <a:r>
              <a:rPr lang="en-US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calmodulin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complexes are also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 for the generation of ATP through the degradation of </a:t>
            </a:r>
            <a:r>
              <a:rPr lang="en-US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glycogen, for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coagulation and for other secretory processes.</a:t>
            </a:r>
            <a:endParaRPr lang="it-IT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91581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1467556" y="282221"/>
            <a:ext cx="9144000" cy="992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it-IT" sz="4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few</a:t>
            </a:r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words</a:t>
            </a:r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about</a:t>
            </a:r>
            <a:r>
              <a:rPr lang="it-IT" sz="40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40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biomineralization</a:t>
            </a:r>
            <a:endParaRPr lang="it-IT" sz="4000" b="1" baseline="30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67748" y="1571889"/>
            <a:ext cx="109760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latin typeface="Times-Roman"/>
              </a:rPr>
              <a:t>Biomineralization</a:t>
            </a:r>
            <a:r>
              <a:rPr lang="en-US" sz="2000" dirty="0" smtClean="0">
                <a:latin typeface="Times-Roman"/>
              </a:rPr>
              <a:t>: an overlooked topic?</a:t>
            </a:r>
          </a:p>
          <a:p>
            <a:pPr algn="ctr"/>
            <a:r>
              <a:rPr lang="en-US" sz="2000" dirty="0" smtClean="0">
                <a:solidFill>
                  <a:srgbClr val="339966"/>
                </a:solidFill>
                <a:latin typeface="Times-Roman"/>
              </a:rPr>
              <a:t>many </a:t>
            </a:r>
            <a:r>
              <a:rPr lang="en-US" sz="2000" dirty="0">
                <a:solidFill>
                  <a:srgbClr val="339966"/>
                </a:solidFill>
                <a:latin typeface="Times-Roman"/>
              </a:rPr>
              <a:t>mountain ranges, islands and coral reefs consist of </a:t>
            </a:r>
            <a:r>
              <a:rPr lang="en-US" sz="2000" dirty="0" smtClean="0">
                <a:solidFill>
                  <a:srgbClr val="339966"/>
                </a:solidFill>
                <a:latin typeface="Times-Roman"/>
              </a:rPr>
              <a:t>biogenic </a:t>
            </a:r>
            <a:r>
              <a:rPr lang="it-IT" sz="2000" dirty="0" err="1" smtClean="0">
                <a:solidFill>
                  <a:srgbClr val="339966"/>
                </a:solidFill>
                <a:latin typeface="Times-Roman"/>
              </a:rPr>
              <a:t>material</a:t>
            </a:r>
            <a:r>
              <a:rPr lang="it-IT" sz="2000" dirty="0" smtClean="0">
                <a:solidFill>
                  <a:srgbClr val="339966"/>
                </a:solidFill>
                <a:latin typeface="Times-Roman"/>
              </a:rPr>
              <a:t> </a:t>
            </a:r>
            <a:r>
              <a:rPr lang="it-IT" sz="2000" dirty="0" err="1">
                <a:solidFill>
                  <a:srgbClr val="339966"/>
                </a:solidFill>
                <a:latin typeface="Times-Roman"/>
              </a:rPr>
              <a:t>such</a:t>
            </a:r>
            <a:r>
              <a:rPr lang="it-IT" sz="2000" dirty="0">
                <a:solidFill>
                  <a:srgbClr val="339966"/>
                </a:solidFill>
                <a:latin typeface="Times-Roman"/>
              </a:rPr>
              <a:t> </a:t>
            </a:r>
            <a:r>
              <a:rPr lang="it-IT" sz="2000" dirty="0" err="1">
                <a:solidFill>
                  <a:srgbClr val="339966"/>
                </a:solidFill>
                <a:latin typeface="Times-Roman"/>
              </a:rPr>
              <a:t>as</a:t>
            </a:r>
            <a:r>
              <a:rPr lang="it-IT" sz="2000" dirty="0">
                <a:solidFill>
                  <a:srgbClr val="339966"/>
                </a:solidFill>
                <a:latin typeface="Times-Roman"/>
              </a:rPr>
              <a:t> </a:t>
            </a:r>
            <a:r>
              <a:rPr lang="it-IT" sz="2000" dirty="0" err="1" smtClean="0">
                <a:solidFill>
                  <a:srgbClr val="339966"/>
                </a:solidFill>
                <a:latin typeface="Times-Roman"/>
              </a:rPr>
              <a:t>limestone</a:t>
            </a:r>
            <a:endParaRPr lang="it-IT" sz="2000" dirty="0">
              <a:solidFill>
                <a:srgbClr val="339966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733868" y="2984406"/>
            <a:ext cx="1024380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Times-Roman"/>
              </a:rPr>
              <a:t>In addition to the well-known </a:t>
            </a:r>
            <a:r>
              <a:rPr lang="en-US" b="1" dirty="0">
                <a:solidFill>
                  <a:srgbClr val="FF3300"/>
                </a:solidFill>
                <a:latin typeface="Times-Roman"/>
              </a:rPr>
              <a:t>calcium-containing shells, teeth </a:t>
            </a:r>
            <a:r>
              <a:rPr lang="en-US" b="1" dirty="0" smtClean="0">
                <a:solidFill>
                  <a:srgbClr val="FF3300"/>
                </a:solidFill>
                <a:latin typeface="Times-Roman"/>
              </a:rPr>
              <a:t>and skeletons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, a variety of other materials and objects can be classified as </a:t>
            </a:r>
            <a:r>
              <a:rPr lang="en-US" dirty="0" err="1" smtClean="0">
                <a:solidFill>
                  <a:srgbClr val="FF3300"/>
                </a:solidFill>
                <a:latin typeface="Times-Roman"/>
              </a:rPr>
              <a:t>biominerals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>
              <a:latin typeface="Times-Roman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latin typeface="Times-Roman"/>
              </a:rPr>
              <a:t>aragonite </a:t>
            </a:r>
            <a:r>
              <a:rPr lang="en-US" b="1" dirty="0">
                <a:latin typeface="Times-Roman"/>
              </a:rPr>
              <a:t>pearls </a:t>
            </a:r>
            <a:r>
              <a:rPr lang="en-US" dirty="0">
                <a:latin typeface="Times-Roman"/>
              </a:rPr>
              <a:t>produced by </a:t>
            </a:r>
            <a:r>
              <a:rPr lang="en-US" dirty="0" smtClean="0">
                <a:latin typeface="Times-Roman"/>
              </a:rPr>
              <a:t>mollusks,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the </a:t>
            </a:r>
            <a:r>
              <a:rPr lang="en-US" b="1" dirty="0">
                <a:latin typeface="Times-Roman"/>
              </a:rPr>
              <a:t>hulls</a:t>
            </a:r>
            <a:r>
              <a:rPr lang="en-US" dirty="0">
                <a:latin typeface="Times-Roman"/>
              </a:rPr>
              <a:t> and </a:t>
            </a:r>
            <a:r>
              <a:rPr lang="en-US" b="1" dirty="0">
                <a:latin typeface="Times-Roman"/>
              </a:rPr>
              <a:t>spicules</a:t>
            </a:r>
            <a:r>
              <a:rPr lang="en-US" dirty="0">
                <a:latin typeface="Times-Roman"/>
              </a:rPr>
              <a:t> of </a:t>
            </a:r>
            <a:r>
              <a:rPr lang="en-US" dirty="0" smtClean="0">
                <a:latin typeface="Times-Roman"/>
              </a:rPr>
              <a:t>diatoms, </a:t>
            </a:r>
            <a:r>
              <a:rPr lang="en-US" dirty="0" err="1" smtClean="0">
                <a:latin typeface="Times-Roman"/>
              </a:rPr>
              <a:t>radiolaria</a:t>
            </a:r>
            <a:r>
              <a:rPr lang="en-US" dirty="0" smtClean="0">
                <a:latin typeface="Times-Roman"/>
              </a:rPr>
              <a:t> </a:t>
            </a:r>
            <a:r>
              <a:rPr lang="en-US" dirty="0">
                <a:latin typeface="Times-Roman"/>
              </a:rPr>
              <a:t>and certain plants</a:t>
            </a:r>
            <a:r>
              <a:rPr lang="en-US" dirty="0" smtClean="0">
                <a:latin typeface="Times-Roman"/>
              </a:rPr>
              <a:t>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the </a:t>
            </a:r>
            <a:r>
              <a:rPr lang="en-US" b="1" dirty="0" err="1">
                <a:latin typeface="Times-Roman"/>
              </a:rPr>
              <a:t>Ca</a:t>
            </a:r>
            <a:r>
              <a:rPr lang="en-US" b="1" dirty="0">
                <a:latin typeface="Times-Roman"/>
              </a:rPr>
              <a:t>-, Ba- and Fe-containing crystallites</a:t>
            </a:r>
            <a:r>
              <a:rPr lang="en-US" dirty="0">
                <a:latin typeface="Times-Roman"/>
              </a:rPr>
              <a:t> of gravity </a:t>
            </a:r>
            <a:r>
              <a:rPr lang="en-US" dirty="0" smtClean="0">
                <a:latin typeface="Times-Roman"/>
              </a:rPr>
              <a:t>and magnetic </a:t>
            </a:r>
            <a:r>
              <a:rPr lang="en-US" dirty="0">
                <a:latin typeface="Times-Roman"/>
              </a:rPr>
              <a:t>field </a:t>
            </a:r>
            <a:r>
              <a:rPr lang="en-US" b="1" dirty="0" smtClean="0">
                <a:latin typeface="Times-Roman"/>
              </a:rPr>
              <a:t>sensors</a:t>
            </a:r>
            <a:r>
              <a:rPr lang="en-US" dirty="0" smtClean="0">
                <a:latin typeface="Times-Roman"/>
              </a:rPr>
              <a:t>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some </a:t>
            </a:r>
            <a:r>
              <a:rPr lang="en-US" dirty="0">
                <a:latin typeface="Times-Roman"/>
              </a:rPr>
              <a:t>of the </a:t>
            </a:r>
            <a:r>
              <a:rPr lang="en-US" b="1" dirty="0">
                <a:latin typeface="Times-Roman"/>
              </a:rPr>
              <a:t>pathological “stones” </a:t>
            </a:r>
            <a:r>
              <a:rPr lang="en-US" dirty="0">
                <a:latin typeface="Times-Roman"/>
              </a:rPr>
              <a:t>(calculi) formed in the </a:t>
            </a:r>
            <a:r>
              <a:rPr lang="en-US" dirty="0" smtClean="0">
                <a:latin typeface="Times-Roman"/>
              </a:rPr>
              <a:t>kidney and </a:t>
            </a:r>
            <a:r>
              <a:rPr lang="en-US" dirty="0">
                <a:latin typeface="Times-Roman"/>
              </a:rPr>
              <a:t>urinary </a:t>
            </a:r>
            <a:r>
              <a:rPr lang="en-US" dirty="0" smtClean="0">
                <a:latin typeface="Times-Roman"/>
              </a:rPr>
              <a:t>tract,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the </a:t>
            </a:r>
            <a:r>
              <a:rPr lang="en-US" dirty="0">
                <a:latin typeface="Times-Roman"/>
              </a:rPr>
              <a:t>iron storage protein </a:t>
            </a:r>
            <a:r>
              <a:rPr lang="en-US" b="1" dirty="0" smtClean="0">
                <a:latin typeface="Times-Roman"/>
              </a:rPr>
              <a:t>ferritin</a:t>
            </a:r>
            <a:r>
              <a:rPr lang="en-US" dirty="0" smtClean="0">
                <a:latin typeface="Times-Roman"/>
              </a:rPr>
              <a:t> </a:t>
            </a:r>
            <a:r>
              <a:rPr lang="en-US" dirty="0">
                <a:latin typeface="Times-Roman"/>
              </a:rPr>
              <a:t>can </a:t>
            </a:r>
            <a:r>
              <a:rPr lang="en-US" dirty="0" smtClean="0">
                <a:latin typeface="Times-Roman"/>
              </a:rPr>
              <a:t>based </a:t>
            </a:r>
            <a:r>
              <a:rPr lang="en-US" dirty="0">
                <a:latin typeface="Times-Roman"/>
              </a:rPr>
              <a:t>on its structure and its content of inorganic material.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6505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78297" y="1728186"/>
            <a:ext cx="490993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-Roman"/>
              </a:rPr>
              <a:t>Molecular </a:t>
            </a:r>
            <a:r>
              <a:rPr lang="en-US" dirty="0">
                <a:latin typeface="Times-Roman"/>
              </a:rPr>
              <a:t>control mechanisms that operate in </a:t>
            </a:r>
            <a:r>
              <a:rPr lang="en-US" dirty="0" smtClean="0">
                <a:latin typeface="Times-Roman"/>
              </a:rPr>
              <a:t>biological systems permits </a:t>
            </a:r>
            <a:r>
              <a:rPr lang="en-US" dirty="0">
                <a:latin typeface="Times-Roman"/>
              </a:rPr>
              <a:t>to achieve the formation of </a:t>
            </a:r>
            <a:r>
              <a:rPr lang="en-US" b="1" dirty="0">
                <a:latin typeface="Times-Roman"/>
              </a:rPr>
              <a:t>well-defined inorganic solid-state materials</a:t>
            </a:r>
            <a:r>
              <a:rPr lang="en-US" dirty="0">
                <a:latin typeface="Times-Roman"/>
              </a:rPr>
              <a:t>. </a:t>
            </a:r>
            <a:endParaRPr lang="en-U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latin typeface="Times-Roman"/>
              </a:rPr>
              <a:t>For example from </a:t>
            </a:r>
            <a:r>
              <a:rPr lang="en-US" dirty="0">
                <a:latin typeface="Times-Roman"/>
              </a:rPr>
              <a:t>the necessity for robust support and defense </a:t>
            </a:r>
            <a:r>
              <a:rPr lang="en-US" dirty="0" smtClean="0">
                <a:latin typeface="Times-Roman"/>
              </a:rPr>
              <a:t>structures </a:t>
            </a:r>
          </a:p>
          <a:p>
            <a:endParaRPr lang="en-U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pPr algn="ctr"/>
            <a:r>
              <a:rPr lang="en-US" b="1" dirty="0" smtClean="0">
                <a:solidFill>
                  <a:schemeClr val="bg2">
                    <a:lumMod val="50000"/>
                  </a:schemeClr>
                </a:solidFill>
                <a:latin typeface="Times-Roman"/>
              </a:rPr>
              <a:t>huge morphology variability</a:t>
            </a:r>
            <a:endParaRPr lang="it-IT" b="1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383" y="234307"/>
            <a:ext cx="7206490" cy="6309989"/>
          </a:xfrm>
          <a:prstGeom prst="rect">
            <a:avLst/>
          </a:prstGeom>
        </p:spPr>
      </p:pic>
      <p:sp>
        <p:nvSpPr>
          <p:cNvPr id="7" name="Freccia in giù 6"/>
          <p:cNvSpPr/>
          <p:nvPr/>
        </p:nvSpPr>
        <p:spPr>
          <a:xfrm>
            <a:off x="2544418" y="3756990"/>
            <a:ext cx="298174" cy="447261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16875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82488" y="1975220"/>
            <a:ext cx="4167808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latin typeface="Times-Roman"/>
              </a:rPr>
              <a:t>The </a:t>
            </a:r>
            <a:r>
              <a:rPr lang="it-IT" dirty="0" err="1">
                <a:latin typeface="Times-Roman"/>
              </a:rPr>
              <a:t>morphology</a:t>
            </a:r>
            <a:r>
              <a:rPr lang="it-IT" dirty="0">
                <a:latin typeface="Times-Roman"/>
              </a:rPr>
              <a:t> </a:t>
            </a:r>
            <a:r>
              <a:rPr lang="it-IT" dirty="0" smtClean="0">
                <a:latin typeface="Times-Roman"/>
              </a:rPr>
              <a:t>of </a:t>
            </a:r>
            <a:r>
              <a:rPr lang="en-US" dirty="0" smtClean="0">
                <a:latin typeface="Times-Roman"/>
              </a:rPr>
              <a:t>biogenic </a:t>
            </a:r>
            <a:r>
              <a:rPr lang="en-US" dirty="0">
                <a:latin typeface="Times-Roman"/>
              </a:rPr>
              <a:t>silica is determined by membrane proteins in which nucleation can take </a:t>
            </a:r>
            <a:r>
              <a:rPr lang="en-US" dirty="0" smtClean="0">
                <a:latin typeface="Times-Roman"/>
              </a:rPr>
              <a:t>place through </a:t>
            </a:r>
            <a:r>
              <a:rPr lang="en-US" b="1" dirty="0">
                <a:latin typeface="Times-Roman"/>
              </a:rPr>
              <a:t>condensation</a:t>
            </a:r>
            <a:r>
              <a:rPr lang="en-US" dirty="0">
                <a:latin typeface="Times-Roman"/>
              </a:rPr>
              <a:t> (</a:t>
            </a:r>
            <a:r>
              <a:rPr lang="en-US" dirty="0" smtClean="0">
                <a:latin typeface="Times-Roman"/>
              </a:rPr>
              <a:t>H</a:t>
            </a:r>
            <a:r>
              <a:rPr lang="en-US" baseline="-25000" dirty="0" smtClean="0">
                <a:latin typeface="Times-Roman"/>
              </a:rPr>
              <a:t>2</a:t>
            </a:r>
            <a:r>
              <a:rPr lang="en-US" dirty="0" smtClean="0">
                <a:latin typeface="Times-Roman"/>
              </a:rPr>
              <a:t>O elimination</a:t>
            </a:r>
            <a:r>
              <a:rPr lang="en-US" dirty="0">
                <a:latin typeface="Times-Roman"/>
              </a:rPr>
              <a:t>) between </a:t>
            </a:r>
            <a:r>
              <a:rPr lang="en-US" b="1" dirty="0">
                <a:latin typeface="Times-Roman"/>
              </a:rPr>
              <a:t>silicic acid or its derivatives</a:t>
            </a:r>
            <a:r>
              <a:rPr lang="en-US" dirty="0">
                <a:latin typeface="Times-Roman"/>
              </a:rPr>
              <a:t> and </a:t>
            </a:r>
            <a:r>
              <a:rPr lang="en-US" dirty="0" smtClean="0">
                <a:latin typeface="Times-Roman"/>
              </a:rPr>
              <a:t>the </a:t>
            </a:r>
            <a:r>
              <a:rPr lang="en-US" b="1" dirty="0" smtClean="0">
                <a:latin typeface="Times-Roman"/>
              </a:rPr>
              <a:t>hydroxyl </a:t>
            </a:r>
            <a:r>
              <a:rPr lang="en-US" b="1" dirty="0">
                <a:latin typeface="Times-Roman"/>
              </a:rPr>
              <a:t>groups of the organic matrix.</a:t>
            </a:r>
            <a:endParaRPr lang="it-IT" b="1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9687" y="1441173"/>
            <a:ext cx="6547962" cy="435996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9273209" y="1311965"/>
            <a:ext cx="25742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err="1" smtClean="0">
                <a:solidFill>
                  <a:srgbClr val="FF3300"/>
                </a:solidFill>
              </a:rPr>
              <a:t>Amorphous</a:t>
            </a:r>
            <a:endParaRPr lang="it-IT" b="1" dirty="0" smtClean="0">
              <a:solidFill>
                <a:srgbClr val="FF3300"/>
              </a:solidFill>
            </a:endParaRPr>
          </a:p>
          <a:p>
            <a:r>
              <a:rPr lang="it-IT" b="1" dirty="0" err="1" smtClean="0">
                <a:solidFill>
                  <a:srgbClr val="FF3300"/>
                </a:solidFill>
              </a:rPr>
              <a:t>silica</a:t>
            </a:r>
            <a:endParaRPr lang="it-IT" b="1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375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09258" y="1653862"/>
            <a:ext cx="10180985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principle, there is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no natural preference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 inorganic or organic support materials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endo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exoskeletons</a:t>
            </a:r>
          </a:p>
          <a:p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 material example: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relatively rapidly assembled chitin (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polysaccharide) structures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invertebrates and the skeletons of 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sharks =&gt; largely organic-chemical material.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Most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biomineral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constructions feature an organic/inorganic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composite texture:</a:t>
            </a:r>
          </a:p>
          <a:p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bones of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vertebrates, the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calcium “mineral” hydroxyapatite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an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organic 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matrix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advantage of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inorganic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component is its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hardness and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pressure resistance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which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allows for the existence of larger land-living creatures;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organic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matrix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consisting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collagen fibers, glycoproteins and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mucopolysaccharides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guarantees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elasticity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 well as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tensile, bending and breaking strength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6713" y="646044"/>
            <a:ext cx="656976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err="1" smtClean="0">
                <a:solidFill>
                  <a:srgbClr val="FF3300"/>
                </a:solidFill>
              </a:rPr>
              <a:t>Why</a:t>
            </a:r>
            <a:r>
              <a:rPr lang="it-IT" sz="2600" b="1" dirty="0" smtClean="0">
                <a:solidFill>
                  <a:srgbClr val="FF3300"/>
                </a:solidFill>
              </a:rPr>
              <a:t> </a:t>
            </a:r>
            <a:r>
              <a:rPr lang="it-IT" sz="2600" b="1" dirty="0" err="1" smtClean="0">
                <a:solidFill>
                  <a:srgbClr val="FF3300"/>
                </a:solidFill>
              </a:rPr>
              <a:t>inorganic</a:t>
            </a:r>
            <a:r>
              <a:rPr lang="it-IT" sz="2600" b="1" dirty="0" smtClean="0">
                <a:solidFill>
                  <a:srgbClr val="FF3300"/>
                </a:solidFill>
              </a:rPr>
              <a:t> </a:t>
            </a:r>
            <a:r>
              <a:rPr lang="it-IT" sz="2600" b="1" dirty="0" err="1" smtClean="0">
                <a:solidFill>
                  <a:srgbClr val="FF3300"/>
                </a:solidFill>
              </a:rPr>
              <a:t>elements</a:t>
            </a:r>
            <a:r>
              <a:rPr lang="it-IT" sz="2600" b="1" dirty="0" smtClean="0">
                <a:solidFill>
                  <a:srgbClr val="FF3300"/>
                </a:solidFill>
              </a:rPr>
              <a:t> in </a:t>
            </a:r>
            <a:r>
              <a:rPr lang="it-IT" sz="2600" b="1" dirty="0" err="1" smtClean="0">
                <a:solidFill>
                  <a:srgbClr val="FF3300"/>
                </a:solidFill>
              </a:rPr>
              <a:t>biomaterial</a:t>
            </a:r>
            <a:r>
              <a:rPr lang="it-IT" sz="2600" b="1" dirty="0" smtClean="0">
                <a:solidFill>
                  <a:srgbClr val="FF3300"/>
                </a:solidFill>
              </a:rPr>
              <a:t>?</a:t>
            </a:r>
            <a:endParaRPr lang="it-IT" sz="2600" b="1" dirty="0">
              <a:solidFill>
                <a:srgbClr val="FF33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3858036" y="5624017"/>
            <a:ext cx="4883427" cy="646331"/>
          </a:xfrm>
          <a:prstGeom prst="rect">
            <a:avLst/>
          </a:prstGeom>
          <a:ln w="28575">
            <a:solidFill>
              <a:srgbClr val="00808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8080"/>
                </a:solidFill>
                <a:latin typeface="Times-Roman"/>
              </a:rPr>
              <a:t>modern material sciences </a:t>
            </a:r>
            <a:r>
              <a:rPr lang="en-US" dirty="0" smtClean="0">
                <a:solidFill>
                  <a:srgbClr val="008080"/>
                </a:solidFill>
                <a:latin typeface="Times-Roman"/>
              </a:rPr>
              <a:t>has 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focused on the development of composite materials</a:t>
            </a:r>
            <a:endParaRPr lang="it-IT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512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848677" y="1140480"/>
            <a:ext cx="89253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rgbClr val="FF0000"/>
                </a:solidFill>
                <a:latin typeface="Times-Roman"/>
              </a:rPr>
              <a:t>An essential requirement for a </a:t>
            </a:r>
            <a:r>
              <a:rPr lang="en-US" sz="2200" dirty="0" err="1">
                <a:solidFill>
                  <a:srgbClr val="FF0000"/>
                </a:solidFill>
                <a:latin typeface="Times-Roman"/>
              </a:rPr>
              <a:t>biomineral</a:t>
            </a:r>
            <a:r>
              <a:rPr lang="en-US" sz="2200" dirty="0">
                <a:solidFill>
                  <a:srgbClr val="FF0000"/>
                </a:solidFill>
                <a:latin typeface="Times-Roman"/>
              </a:rPr>
              <a:t> is its low solubility under normal </a:t>
            </a:r>
            <a:r>
              <a:rPr lang="en-US" sz="2200" dirty="0" smtClean="0">
                <a:solidFill>
                  <a:srgbClr val="FF0000"/>
                </a:solidFill>
                <a:latin typeface="Times-Roman"/>
              </a:rPr>
              <a:t>physiological conditions</a:t>
            </a:r>
            <a:r>
              <a:rPr lang="en-US" sz="2200" dirty="0">
                <a:solidFill>
                  <a:srgbClr val="FF0000"/>
                </a:solidFill>
                <a:latin typeface="Times-Roman"/>
              </a:rPr>
              <a:t>. </a:t>
            </a:r>
            <a:r>
              <a:rPr lang="en-US" sz="2200" dirty="0" smtClean="0">
                <a:solidFill>
                  <a:srgbClr val="FF0000"/>
                </a:solidFill>
                <a:latin typeface="Times-Roman"/>
              </a:rPr>
              <a:t> </a:t>
            </a:r>
            <a:endParaRPr lang="it-IT" sz="2200" dirty="0">
              <a:solidFill>
                <a:srgbClr val="FF000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262" y="2818365"/>
            <a:ext cx="7490170" cy="1555467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582479" y="475775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-Roman"/>
              </a:rPr>
              <a:t>valid only for heterogeneous </a:t>
            </a:r>
            <a:r>
              <a:rPr lang="en-US" dirty="0" err="1">
                <a:solidFill>
                  <a:srgbClr val="002060"/>
                </a:solidFill>
                <a:latin typeface="Times-Roman"/>
              </a:rPr>
              <a:t>equilibria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 with unhindered exchange 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between </a:t>
            </a:r>
            <a:r>
              <a:rPr lang="it-IT" dirty="0" err="1" smtClean="0">
                <a:solidFill>
                  <a:srgbClr val="002060"/>
                </a:solidFill>
                <a:latin typeface="Times-Roman"/>
              </a:rPr>
              <a:t>solid</a:t>
            </a:r>
            <a:r>
              <a:rPr lang="it-IT" dirty="0" smtClean="0">
                <a:solidFill>
                  <a:srgbClr val="002060"/>
                </a:solidFill>
                <a:latin typeface="Times-Roman"/>
              </a:rPr>
              <a:t> </a:t>
            </a:r>
            <a:r>
              <a:rPr lang="it-IT" dirty="0">
                <a:solidFill>
                  <a:srgbClr val="002060"/>
                </a:solidFill>
                <a:latin typeface="Times-Roman"/>
              </a:rPr>
              <a:t>and </a:t>
            </a:r>
            <a:r>
              <a:rPr lang="it-IT" dirty="0" err="1">
                <a:solidFill>
                  <a:srgbClr val="002060"/>
                </a:solidFill>
                <a:latin typeface="Times-Roman"/>
              </a:rPr>
              <a:t>solution</a:t>
            </a:r>
            <a:r>
              <a:rPr lang="it-IT" dirty="0">
                <a:solidFill>
                  <a:srgbClr val="00206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2060"/>
                </a:solidFill>
                <a:latin typeface="Times-Roman"/>
              </a:rPr>
              <a:t>phases</a:t>
            </a:r>
            <a:endParaRPr lang="it-IT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8402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538" y="202308"/>
            <a:ext cx="7214773" cy="636766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7550945" y="1480930"/>
            <a:ext cx="461838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</a:t>
            </a:r>
            <a:r>
              <a:rPr lang="en-US" dirty="0" err="1">
                <a:latin typeface="Times-Roman"/>
              </a:rPr>
              <a:t>biominerals</a:t>
            </a:r>
            <a:r>
              <a:rPr lang="en-US" dirty="0">
                <a:latin typeface="Times-Roman"/>
              </a:rPr>
              <a:t> can occur </a:t>
            </a:r>
            <a:r>
              <a:rPr lang="en-US" dirty="0" smtClean="0">
                <a:latin typeface="Times-Roman"/>
              </a:rPr>
              <a:t>as: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pure </a:t>
            </a:r>
            <a:r>
              <a:rPr lang="en-US" dirty="0">
                <a:latin typeface="Times-Roman"/>
              </a:rPr>
              <a:t>or mixed </a:t>
            </a:r>
            <a:r>
              <a:rPr lang="en-US" dirty="0" smtClean="0">
                <a:latin typeface="Times-Roman"/>
              </a:rPr>
              <a:t>phases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in </a:t>
            </a:r>
            <a:r>
              <a:rPr lang="en-US" dirty="0">
                <a:latin typeface="Times-Roman"/>
              </a:rPr>
              <a:t>amorphous or (</a:t>
            </a:r>
            <a:r>
              <a:rPr lang="en-US" dirty="0" smtClean="0">
                <a:latin typeface="Times-Roman"/>
              </a:rPr>
              <a:t>micro)crystalline form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as </a:t>
            </a:r>
            <a:r>
              <a:rPr lang="en-US" dirty="0">
                <a:latin typeface="Times-Roman"/>
              </a:rPr>
              <a:t>composites with polymeric organic “matrix” materials such as proteins, </a:t>
            </a:r>
            <a:r>
              <a:rPr lang="en-US" dirty="0" smtClean="0">
                <a:latin typeface="Times-Roman"/>
              </a:rPr>
              <a:t>lipids and </a:t>
            </a:r>
            <a:r>
              <a:rPr lang="en-US" dirty="0">
                <a:latin typeface="Times-Roman"/>
              </a:rPr>
              <a:t>polysaccharides</a:t>
            </a:r>
            <a:r>
              <a:rPr lang="en-US" dirty="0" smtClean="0">
                <a:latin typeface="Times-Roman"/>
              </a:rPr>
              <a:t>.</a:t>
            </a: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latin typeface="Times-Roman"/>
              </a:rPr>
              <a:t>They </a:t>
            </a:r>
            <a:r>
              <a:rPr lang="en-US" dirty="0">
                <a:latin typeface="Times-Roman"/>
              </a:rPr>
              <a:t>can be formed </a:t>
            </a:r>
            <a:r>
              <a:rPr lang="en-US" dirty="0" err="1">
                <a:latin typeface="Times-Roman"/>
              </a:rPr>
              <a:t>intracellularly</a:t>
            </a:r>
            <a:r>
              <a:rPr lang="en-US" dirty="0">
                <a:latin typeface="Times-Roman"/>
              </a:rPr>
              <a:t>, at the cell surface (</a:t>
            </a:r>
            <a:r>
              <a:rPr lang="en-US" dirty="0" err="1" smtClean="0">
                <a:latin typeface="Times-Roman"/>
              </a:rPr>
              <a:t>epicellularly</a:t>
            </a:r>
            <a:r>
              <a:rPr lang="en-US" dirty="0" smtClean="0">
                <a:latin typeface="Times-Roman"/>
              </a:rPr>
              <a:t>) or </a:t>
            </a:r>
            <a:r>
              <a:rPr lang="en-US" dirty="0">
                <a:latin typeface="Times-Roman"/>
              </a:rPr>
              <a:t>in the extracellular space.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6993835" y="6161974"/>
            <a:ext cx="40684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-Roman"/>
              </a:rPr>
              <a:t>the more exotic fluoride and sulfide </a:t>
            </a:r>
            <a:r>
              <a:rPr lang="en-US" dirty="0" err="1">
                <a:solidFill>
                  <a:srgbClr val="FF0000"/>
                </a:solidFill>
                <a:latin typeface="Times-Roman"/>
              </a:rPr>
              <a:t>biominerals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 have not 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been </a:t>
            </a:r>
            <a:r>
              <a:rPr lang="it-IT" dirty="0" err="1" smtClean="0">
                <a:solidFill>
                  <a:srgbClr val="FF0000"/>
                </a:solidFill>
                <a:latin typeface="Times-Roman"/>
              </a:rPr>
              <a:t>included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238538" y="1063487"/>
            <a:ext cx="4263888" cy="417443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Rettangolo 9"/>
          <p:cNvSpPr/>
          <p:nvPr/>
        </p:nvSpPr>
        <p:spPr>
          <a:xfrm>
            <a:off x="238538" y="2063815"/>
            <a:ext cx="4263888" cy="278294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Rettangolo 10"/>
          <p:cNvSpPr/>
          <p:nvPr/>
        </p:nvSpPr>
        <p:spPr>
          <a:xfrm>
            <a:off x="238538" y="5009111"/>
            <a:ext cx="4263888" cy="298172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/>
        </p:nvSpPr>
        <p:spPr>
          <a:xfrm>
            <a:off x="238538" y="5610639"/>
            <a:ext cx="4263888" cy="298172"/>
          </a:xfrm>
          <a:prstGeom prst="rect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Rettangolo 12"/>
          <p:cNvSpPr/>
          <p:nvPr/>
        </p:nvSpPr>
        <p:spPr>
          <a:xfrm>
            <a:off x="3916017" y="1760609"/>
            <a:ext cx="33268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dirty="0" smtClean="0">
                <a:solidFill>
                  <a:srgbClr val="FF0000"/>
                </a:solidFill>
                <a:latin typeface="Times-Roman"/>
              </a:rPr>
              <a:t>Mg</a:t>
            </a:r>
            <a:r>
              <a:rPr lang="it-IT" sz="1600" baseline="30000" dirty="0" smtClean="0">
                <a:solidFill>
                  <a:srgbClr val="FF0000"/>
                </a:solidFill>
                <a:latin typeface="Times-Roman"/>
              </a:rPr>
              <a:t>2+</a:t>
            </a:r>
            <a:r>
              <a:rPr lang="it-IT" sz="1600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  <a:latin typeface="Times-Roman"/>
              </a:rPr>
              <a:t>may</a:t>
            </a:r>
            <a:r>
              <a:rPr lang="it-IT" sz="1600" dirty="0" smtClean="0">
                <a:solidFill>
                  <a:srgbClr val="FF0000"/>
                </a:solidFill>
                <a:latin typeface="Times-Roman"/>
              </a:rPr>
              <a:t> </a:t>
            </a:r>
            <a:r>
              <a:rPr lang="it-IT" sz="1600" dirty="0" err="1" smtClean="0">
                <a:solidFill>
                  <a:srgbClr val="FF0000"/>
                </a:solidFill>
                <a:latin typeface="Times-Roman"/>
              </a:rPr>
              <a:t>substitute</a:t>
            </a:r>
            <a:r>
              <a:rPr lang="it-IT" sz="1600" dirty="0" smtClean="0">
                <a:solidFill>
                  <a:srgbClr val="FF0000"/>
                </a:solidFill>
                <a:latin typeface="Times-Roman"/>
              </a:rPr>
              <a:t> Ca</a:t>
            </a:r>
            <a:r>
              <a:rPr lang="it-IT" sz="1600" baseline="30000" dirty="0" smtClean="0">
                <a:solidFill>
                  <a:srgbClr val="FF0000"/>
                </a:solidFill>
                <a:latin typeface="Times-Roman"/>
              </a:rPr>
              <a:t>2+ </a:t>
            </a:r>
            <a:r>
              <a:rPr lang="it-IT" sz="1600" dirty="0" smtClean="0">
                <a:solidFill>
                  <a:srgbClr val="FF0000"/>
                </a:solidFill>
                <a:latin typeface="Times-Roman"/>
              </a:rPr>
              <a:t>in </a:t>
            </a:r>
            <a:r>
              <a:rPr lang="it-IT" sz="1600" dirty="0" err="1" smtClean="0">
                <a:solidFill>
                  <a:srgbClr val="FF0000"/>
                </a:solidFill>
                <a:latin typeface="Times-Roman"/>
              </a:rPr>
              <a:t>bones</a:t>
            </a:r>
            <a:endParaRPr lang="it-IT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0720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871328" y="554720"/>
            <a:ext cx="1090654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In addition to their already mentioned </a:t>
            </a:r>
            <a:r>
              <a:rPr lang="en-US" b="1" dirty="0">
                <a:latin typeface="Times-Bold"/>
              </a:rPr>
              <a:t>mechanical support function</a:t>
            </a:r>
            <a:r>
              <a:rPr lang="en-US" dirty="0">
                <a:latin typeface="Times-Roman"/>
              </a:rPr>
              <a:t>, the </a:t>
            </a:r>
            <a:r>
              <a:rPr lang="en-US" dirty="0" err="1" smtClean="0">
                <a:latin typeface="Times-Roman"/>
              </a:rPr>
              <a:t>biominerals</a:t>
            </a:r>
            <a:r>
              <a:rPr lang="en-US" dirty="0" smtClean="0">
                <a:latin typeface="Times-Roman"/>
              </a:rPr>
              <a:t> also </a:t>
            </a:r>
            <a:r>
              <a:rPr lang="en-US" dirty="0">
                <a:latin typeface="Times-Roman"/>
              </a:rPr>
              <a:t>assume a </a:t>
            </a:r>
            <a:r>
              <a:rPr lang="en-US" b="1" dirty="0">
                <a:latin typeface="Times-Bold"/>
              </a:rPr>
              <a:t>storage function</a:t>
            </a:r>
            <a:r>
              <a:rPr lang="en-US" dirty="0">
                <a:latin typeface="Times-Roman"/>
              </a:rPr>
              <a:t>, due to the large amounts usually present. On the </a:t>
            </a:r>
            <a:r>
              <a:rPr lang="en-US" dirty="0" smtClean="0">
                <a:latin typeface="Times-Roman"/>
              </a:rPr>
              <a:t>other hand</a:t>
            </a:r>
            <a:r>
              <a:rPr lang="en-US" dirty="0">
                <a:latin typeface="Times-Roman"/>
              </a:rPr>
              <a:t>, the formation of </a:t>
            </a:r>
            <a:r>
              <a:rPr lang="en-US" dirty="0" err="1">
                <a:latin typeface="Times-Roman"/>
              </a:rPr>
              <a:t>biominerals</a:t>
            </a:r>
            <a:r>
              <a:rPr lang="en-US" dirty="0">
                <a:latin typeface="Times-Roman"/>
              </a:rPr>
              <a:t> can have a </a:t>
            </a:r>
            <a:r>
              <a:rPr lang="en-US" b="1" dirty="0">
                <a:latin typeface="Times-Bold"/>
              </a:rPr>
              <a:t>deposition </a:t>
            </a:r>
            <a:r>
              <a:rPr lang="en-US" dirty="0">
                <a:latin typeface="Times-Roman"/>
              </a:rPr>
              <a:t>character (placer </a:t>
            </a:r>
            <a:r>
              <a:rPr lang="en-US" dirty="0" smtClean="0">
                <a:latin typeface="Times-Roman"/>
              </a:rPr>
              <a:t>gold) or even </a:t>
            </a:r>
            <a:r>
              <a:rPr lang="en-US" dirty="0">
                <a:latin typeface="Times-Roman"/>
              </a:rPr>
              <a:t>a </a:t>
            </a:r>
            <a:r>
              <a:rPr lang="en-US" b="1" dirty="0">
                <a:latin typeface="Times-Bold"/>
              </a:rPr>
              <a:t>detoxification function </a:t>
            </a:r>
            <a:r>
              <a:rPr lang="en-US" dirty="0">
                <a:latin typeface="Times-Roman"/>
              </a:rPr>
              <a:t>(e.g. </a:t>
            </a:r>
            <a:r>
              <a:rPr lang="en-US" dirty="0" err="1" smtClean="0">
                <a:latin typeface="Times-Roman"/>
              </a:rPr>
              <a:t>CdS</a:t>
            </a:r>
            <a:r>
              <a:rPr lang="en-US" dirty="0" smtClean="0">
                <a:latin typeface="Times-Roman"/>
              </a:rPr>
              <a:t>)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2461590" y="1795166"/>
            <a:ext cx="77260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Times-Roman"/>
              </a:rPr>
              <a:t>This implies the existence of active </a:t>
            </a:r>
            <a:r>
              <a:rPr lang="en-US" b="1" dirty="0">
                <a:solidFill>
                  <a:srgbClr val="FF3300"/>
                </a:solidFill>
                <a:latin typeface="Times-Roman"/>
              </a:rPr>
              <a:t>regulatory and transport systems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which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control (de)mineralization and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regeneration (see ferritin).</a:t>
            </a:r>
            <a:endParaRPr lang="it-IT" dirty="0">
              <a:solidFill>
                <a:srgbClr val="FF33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1721125" y="3333548"/>
            <a:ext cx="9206948" cy="27238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en-US" b="1" dirty="0" smtClean="0">
                <a:latin typeface="Times-Roman"/>
              </a:rPr>
              <a:t>Other uses of </a:t>
            </a:r>
            <a:r>
              <a:rPr lang="en-US" b="1" dirty="0" err="1" smtClean="0">
                <a:latin typeface="Times-Roman"/>
              </a:rPr>
              <a:t>biominerals</a:t>
            </a:r>
            <a:r>
              <a:rPr lang="en-US" b="1" dirty="0" smtClean="0">
                <a:latin typeface="Times-Roman"/>
              </a:rPr>
              <a:t>: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essential </a:t>
            </a:r>
            <a:r>
              <a:rPr lang="en-US" dirty="0">
                <a:latin typeface="Times-Roman"/>
              </a:rPr>
              <a:t>constituents of mechanically robust </a:t>
            </a:r>
            <a:r>
              <a:rPr lang="en-US" b="1" dirty="0">
                <a:latin typeface="Times-Bold"/>
              </a:rPr>
              <a:t>instruments </a:t>
            </a:r>
            <a:r>
              <a:rPr lang="en-US" dirty="0">
                <a:latin typeface="Times-Roman"/>
              </a:rPr>
              <a:t>and </a:t>
            </a:r>
            <a:r>
              <a:rPr lang="en-US" b="1" dirty="0">
                <a:latin typeface="Times-Bold"/>
              </a:rPr>
              <a:t>weapons </a:t>
            </a:r>
            <a:r>
              <a:rPr lang="en-US" dirty="0">
                <a:latin typeface="Times-Roman"/>
              </a:rPr>
              <a:t>(</a:t>
            </a:r>
            <a:r>
              <a:rPr lang="en-US" dirty="0" smtClean="0">
                <a:latin typeface="Times-Roman"/>
              </a:rPr>
              <a:t>e.g. of </a:t>
            </a:r>
            <a:r>
              <a:rPr lang="en-US" dirty="0">
                <a:latin typeface="Times-Roman"/>
              </a:rPr>
              <a:t>teeth, for the killing and processing of food);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formation </a:t>
            </a:r>
            <a:r>
              <a:rPr lang="en-US" dirty="0">
                <a:latin typeface="Times-Roman"/>
              </a:rPr>
              <a:t>of </a:t>
            </a:r>
            <a:r>
              <a:rPr lang="en-US" b="1" dirty="0">
                <a:latin typeface="Times-Bold"/>
              </a:rPr>
              <a:t>sensor components </a:t>
            </a:r>
            <a:r>
              <a:rPr lang="en-US" dirty="0">
                <a:latin typeface="Times-Roman"/>
              </a:rPr>
              <a:t>(e.g. of specifically heavy crystallites in </a:t>
            </a:r>
            <a:r>
              <a:rPr lang="en-US" dirty="0" err="1" smtClean="0">
                <a:latin typeface="Times-Roman"/>
              </a:rPr>
              <a:t>gravitysensitive</a:t>
            </a:r>
            <a:r>
              <a:rPr lang="en-US" dirty="0" smtClean="0">
                <a:latin typeface="Times-Roman"/>
              </a:rPr>
              <a:t> organs </a:t>
            </a:r>
            <a:r>
              <a:rPr lang="en-US" dirty="0">
                <a:latin typeface="Times-Roman"/>
              </a:rPr>
              <a:t>or of magnetic </a:t>
            </a:r>
            <a:r>
              <a:rPr lang="en-US" dirty="0" err="1">
                <a:latin typeface="Times-Roman"/>
              </a:rPr>
              <a:t>microcrystallites</a:t>
            </a:r>
            <a:r>
              <a:rPr lang="en-US" dirty="0">
                <a:latin typeface="Times-Roman"/>
              </a:rPr>
              <a:t> in </a:t>
            </a:r>
            <a:r>
              <a:rPr lang="en-US" dirty="0" err="1">
                <a:latin typeface="Times-Roman"/>
              </a:rPr>
              <a:t>magnetotactic</a:t>
            </a:r>
            <a:r>
              <a:rPr lang="en-US" dirty="0">
                <a:latin typeface="Times-Roman"/>
              </a:rPr>
              <a:t> bacteria);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latin typeface="Times-Roman"/>
              </a:rPr>
              <a:t>passive </a:t>
            </a:r>
            <a:r>
              <a:rPr lang="en-US" b="1" dirty="0">
                <a:latin typeface="Times-Bold"/>
              </a:rPr>
              <a:t>mechanical protection </a:t>
            </a:r>
            <a:r>
              <a:rPr lang="en-US" dirty="0">
                <a:latin typeface="Times-Roman"/>
              </a:rPr>
              <a:t>of animals (e.g. the shells of mollusks) and </a:t>
            </a:r>
            <a:r>
              <a:rPr lang="en-US" dirty="0" smtClean="0">
                <a:latin typeface="Times-Roman"/>
              </a:rPr>
              <a:t>plants (e.g</a:t>
            </a:r>
            <a:r>
              <a:rPr lang="en-US" dirty="0">
                <a:latin typeface="Times-Roman"/>
              </a:rPr>
              <a:t>. silica-containing spikes) against predators or climatic effects.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715554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88773" y="873421"/>
            <a:ext cx="9564757" cy="1709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-Roman"/>
              </a:rPr>
              <a:t>the chemical composition of </a:t>
            </a:r>
            <a:r>
              <a:rPr lang="en-US" dirty="0" smtClean="0">
                <a:latin typeface="Times-Roman"/>
              </a:rPr>
              <a:t>a </a:t>
            </a:r>
            <a:r>
              <a:rPr lang="en-US" dirty="0" err="1" smtClean="0">
                <a:latin typeface="Times-Roman"/>
              </a:rPr>
              <a:t>biomineral</a:t>
            </a:r>
            <a:r>
              <a:rPr lang="en-US" dirty="0" smtClean="0">
                <a:latin typeface="Times-Roman"/>
              </a:rPr>
              <a:t> </a:t>
            </a:r>
            <a:r>
              <a:rPr lang="en-US" dirty="0">
                <a:latin typeface="Times-Roman"/>
              </a:rPr>
              <a:t>is determined mainly by the </a:t>
            </a:r>
            <a:r>
              <a:rPr lang="en-US" b="1" dirty="0">
                <a:latin typeface="Times-Roman"/>
              </a:rPr>
              <a:t>availability of the components</a:t>
            </a:r>
            <a:r>
              <a:rPr lang="en-US" dirty="0">
                <a:latin typeface="Times-Roman"/>
              </a:rPr>
              <a:t>, which is also </a:t>
            </a:r>
            <a:r>
              <a:rPr lang="en-US" dirty="0" smtClean="0">
                <a:latin typeface="Times-Roman"/>
              </a:rPr>
              <a:t>true for </a:t>
            </a:r>
            <a:r>
              <a:rPr lang="en-US" dirty="0">
                <a:latin typeface="Times-Roman"/>
              </a:rPr>
              <a:t>“geological” mineral formation. The difference, however, is that the </a:t>
            </a:r>
            <a:r>
              <a:rPr lang="en-US" b="1" dirty="0">
                <a:solidFill>
                  <a:srgbClr val="FF3300"/>
                </a:solidFill>
                <a:latin typeface="Times-Roman"/>
              </a:rPr>
              <a:t>material </a:t>
            </a:r>
            <a:r>
              <a:rPr lang="en-US" b="1" dirty="0" smtClean="0">
                <a:solidFill>
                  <a:srgbClr val="FF3300"/>
                </a:solidFill>
                <a:latin typeface="Times-Roman"/>
              </a:rPr>
              <a:t>properties in </a:t>
            </a:r>
            <a:r>
              <a:rPr lang="en-US" b="1" dirty="0">
                <a:solidFill>
                  <a:srgbClr val="FF3300"/>
                </a:solidFill>
                <a:latin typeface="Times-Roman"/>
              </a:rPr>
              <a:t>the biological realm are determined by the chemical composition and by the </a:t>
            </a:r>
            <a:r>
              <a:rPr lang="en-US" b="1" dirty="0" smtClean="0">
                <a:solidFill>
                  <a:srgbClr val="FF3300"/>
                </a:solidFill>
                <a:latin typeface="Times-Roman"/>
              </a:rPr>
              <a:t>carefully </a:t>
            </a:r>
            <a:r>
              <a:rPr lang="it-IT" b="1" dirty="0" err="1" smtClean="0">
                <a:solidFill>
                  <a:srgbClr val="FF3300"/>
                </a:solidFill>
                <a:latin typeface="Times-Roman"/>
              </a:rPr>
              <a:t>controlled</a:t>
            </a:r>
            <a:r>
              <a:rPr lang="it-IT" b="1" dirty="0" smtClean="0">
                <a:solidFill>
                  <a:srgbClr val="FF3300"/>
                </a:solidFill>
                <a:latin typeface="Times-Roman"/>
              </a:rPr>
              <a:t> </a:t>
            </a:r>
            <a:r>
              <a:rPr lang="it-IT" b="1" dirty="0">
                <a:solidFill>
                  <a:srgbClr val="FF3300"/>
                </a:solidFill>
                <a:latin typeface="Times-Roman"/>
              </a:rPr>
              <a:t>(“</a:t>
            </a:r>
            <a:r>
              <a:rPr lang="it-IT" b="1" dirty="0" err="1">
                <a:solidFill>
                  <a:srgbClr val="FF3300"/>
                </a:solidFill>
                <a:latin typeface="Times-Roman"/>
              </a:rPr>
              <a:t>enforced</a:t>
            </a:r>
            <a:r>
              <a:rPr lang="it-IT" b="1" dirty="0">
                <a:solidFill>
                  <a:srgbClr val="FF3300"/>
                </a:solidFill>
                <a:latin typeface="Times-Roman"/>
              </a:rPr>
              <a:t>”) </a:t>
            </a:r>
            <a:r>
              <a:rPr lang="it-IT" b="1" dirty="0" err="1">
                <a:solidFill>
                  <a:srgbClr val="FF3300"/>
                </a:solidFill>
                <a:latin typeface="Times-Roman"/>
              </a:rPr>
              <a:t>morphology</a:t>
            </a:r>
            <a:endParaRPr lang="it-IT" b="1" dirty="0">
              <a:solidFill>
                <a:srgbClr val="FF33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61390" y="3924734"/>
            <a:ext cx="1055866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</a:t>
            </a:r>
            <a:r>
              <a:rPr lang="en-US" b="1" dirty="0">
                <a:latin typeface="Times-Roman"/>
              </a:rPr>
              <a:t>organic components </a:t>
            </a:r>
            <a:r>
              <a:rPr lang="en-US" dirty="0">
                <a:latin typeface="Times-Roman"/>
              </a:rPr>
              <a:t>in particular can have a </a:t>
            </a:r>
            <a:r>
              <a:rPr lang="en-US" b="1" dirty="0">
                <a:latin typeface="Times-Roman"/>
              </a:rPr>
              <a:t>“</a:t>
            </a:r>
            <a:r>
              <a:rPr lang="en-US" b="1" dirty="0" smtClean="0">
                <a:latin typeface="Times-Roman"/>
              </a:rPr>
              <a:t>matrix” or </a:t>
            </a:r>
            <a:r>
              <a:rPr lang="en-US" b="1" dirty="0">
                <a:latin typeface="Times-Roman"/>
              </a:rPr>
              <a:t>“template” function </a:t>
            </a:r>
            <a:r>
              <a:rPr lang="en-US" dirty="0">
                <a:latin typeface="Times-Roman"/>
              </a:rPr>
              <a:t>with regard to </a:t>
            </a:r>
            <a:r>
              <a:rPr lang="en-US" dirty="0" err="1">
                <a:latin typeface="Times-Roman"/>
              </a:rPr>
              <a:t>vectorial</a:t>
            </a:r>
            <a:r>
              <a:rPr lang="en-US" dirty="0">
                <a:latin typeface="Times-Roman"/>
              </a:rPr>
              <a:t> (i.e. directly phase-dependent) </a:t>
            </a:r>
            <a:r>
              <a:rPr lang="en-US" dirty="0" smtClean="0">
                <a:latin typeface="Times-Roman"/>
              </a:rPr>
              <a:t>crystal growth </a:t>
            </a:r>
            <a:r>
              <a:rPr lang="en-US" dirty="0">
                <a:latin typeface="Times-Roman"/>
              </a:rPr>
              <a:t>via specific catalysis and control of nucleation. </a:t>
            </a:r>
            <a:endParaRPr lang="en-U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Times-Roman"/>
              </a:rPr>
              <a:t>Example: Biological calcite, which usually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does not form rhomboid crystals, as is the case for the unrestrained system,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but is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synthesized in functionally much more useful forms.</a:t>
            </a:r>
            <a:endParaRPr lang="it-IT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88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69343" y="440538"/>
            <a:ext cx="10800272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control of the 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concentration in body fluids is crucial </a:t>
            </a:r>
            <a:endParaRPr lang="en-U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solidFill>
                  <a:srgbClr val="C00000"/>
                </a:solidFill>
                <a:latin typeface="Times-Roman"/>
              </a:rPr>
              <a:t>!!extremely </a:t>
            </a:r>
            <a:r>
              <a:rPr lang="en-US" dirty="0">
                <a:solidFill>
                  <a:srgbClr val="C00000"/>
                </a:solidFill>
                <a:latin typeface="Times-Roman"/>
              </a:rPr>
              <a:t>high concentration </a:t>
            </a:r>
            <a:r>
              <a:rPr lang="en-US" dirty="0" smtClean="0">
                <a:solidFill>
                  <a:srgbClr val="C00000"/>
                </a:solidFill>
                <a:latin typeface="Times-Roman"/>
              </a:rPr>
              <a:t>differences -  four </a:t>
            </a:r>
            <a:r>
              <a:rPr lang="en-US" dirty="0">
                <a:solidFill>
                  <a:srgbClr val="C00000"/>
                </a:solidFill>
                <a:latin typeface="Times-Roman"/>
              </a:rPr>
              <a:t>orders of </a:t>
            </a:r>
            <a:r>
              <a:rPr lang="en-US" dirty="0" smtClean="0">
                <a:solidFill>
                  <a:srgbClr val="C00000"/>
                </a:solidFill>
                <a:latin typeface="Times-Roman"/>
              </a:rPr>
              <a:t>magnitude!!</a:t>
            </a: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latin typeface="Times-Roman"/>
              </a:rPr>
              <a:t>Within </a:t>
            </a:r>
            <a:r>
              <a:rPr lang="en-US" dirty="0">
                <a:latin typeface="Times-Roman"/>
              </a:rPr>
              <a:t>the cell (in the cytosol), the </a:t>
            </a:r>
            <a:r>
              <a:rPr lang="en-US" dirty="0" smtClean="0">
                <a:latin typeface="Times-Roman"/>
              </a:rPr>
              <a:t>concentration of </a:t>
            </a:r>
            <a:r>
              <a:rPr lang="en-US" dirty="0">
                <a:latin typeface="Times-Roman"/>
              </a:rPr>
              <a:t>“free” calcium is </a:t>
            </a:r>
            <a:r>
              <a:rPr lang="en-US" dirty="0" smtClean="0">
                <a:latin typeface="Times-Roman"/>
              </a:rPr>
              <a:t>about </a:t>
            </a:r>
            <a:r>
              <a:rPr lang="en-US" dirty="0">
                <a:latin typeface="Times-Roman"/>
              </a:rPr>
              <a:t>10</a:t>
            </a:r>
            <a:r>
              <a:rPr lang="en-US" baseline="30000" dirty="0">
                <a:latin typeface="MTSY"/>
              </a:rPr>
              <a:t>−</a:t>
            </a:r>
            <a:r>
              <a:rPr lang="en-US" baseline="30000" dirty="0">
                <a:latin typeface="Times-Roman"/>
              </a:rPr>
              <a:t>7</a:t>
            </a:r>
            <a:r>
              <a:rPr lang="en-US" dirty="0">
                <a:latin typeface="Times-Roman"/>
              </a:rPr>
              <a:t> </a:t>
            </a:r>
            <a:r>
              <a:rPr lang="en-US" dirty="0" smtClean="0">
                <a:latin typeface="Times-Roman"/>
              </a:rPr>
              <a:t>M, </a:t>
            </a:r>
            <a:r>
              <a:rPr lang="en-US" dirty="0">
                <a:latin typeface="Times-Roman"/>
              </a:rPr>
              <a:t>while the extracellular </a:t>
            </a:r>
            <a:r>
              <a:rPr lang="en-US" dirty="0" smtClean="0">
                <a:latin typeface="Times-Roman"/>
              </a:rPr>
              <a:t>value is </a:t>
            </a:r>
            <a:r>
              <a:rPr lang="en-US" dirty="0">
                <a:latin typeface="Times-Roman"/>
              </a:rPr>
              <a:t>approximately 10</a:t>
            </a:r>
            <a:r>
              <a:rPr lang="en-US" baseline="30000" dirty="0">
                <a:latin typeface="MTSY"/>
              </a:rPr>
              <a:t>−</a:t>
            </a:r>
            <a:r>
              <a:rPr lang="en-US" baseline="30000" dirty="0">
                <a:latin typeface="Times-Roman"/>
              </a:rPr>
              <a:t>3</a:t>
            </a:r>
            <a:r>
              <a:rPr lang="en-US" dirty="0">
                <a:latin typeface="Times-Roman"/>
              </a:rPr>
              <a:t> M. </a:t>
            </a:r>
            <a:endParaRPr lang="en-U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latin typeface="Times-Roman"/>
              </a:rPr>
              <a:t>Ca</a:t>
            </a:r>
            <a:r>
              <a:rPr lang="en-US" baseline="30000" dirty="0" smtClean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concentration gradients do not exist only between </a:t>
            </a:r>
            <a:r>
              <a:rPr lang="en-US" dirty="0" smtClean="0">
                <a:latin typeface="Times-Roman"/>
              </a:rPr>
              <a:t>the inside </a:t>
            </a:r>
            <a:r>
              <a:rPr lang="en-US" dirty="0">
                <a:latin typeface="Times-Roman"/>
              </a:rPr>
              <a:t>and outside of cells but also between </a:t>
            </a:r>
            <a:r>
              <a:rPr lang="en-US" b="1" dirty="0">
                <a:latin typeface="Times-Roman"/>
              </a:rPr>
              <a:t>compartments</a:t>
            </a:r>
            <a:r>
              <a:rPr lang="en-US" dirty="0">
                <a:latin typeface="Times-Roman"/>
              </a:rPr>
              <a:t> of more complex cells, </a:t>
            </a:r>
            <a:r>
              <a:rPr lang="en-US" dirty="0" smtClean="0">
                <a:latin typeface="Times-Roman"/>
              </a:rPr>
              <a:t>such as </a:t>
            </a:r>
            <a:r>
              <a:rPr lang="en-US" dirty="0">
                <a:latin typeface="Times-Roman"/>
              </a:rPr>
              <a:t>the </a:t>
            </a:r>
            <a:r>
              <a:rPr lang="en-US" b="1" dirty="0">
                <a:latin typeface="Times-Roman"/>
              </a:rPr>
              <a:t>mitochondria </a:t>
            </a:r>
            <a:r>
              <a:rPr lang="en-US" dirty="0">
                <a:latin typeface="Times-Roman"/>
              </a:rPr>
              <a:t>and the </a:t>
            </a:r>
            <a:r>
              <a:rPr lang="en-US" b="1" dirty="0">
                <a:latin typeface="Times-Roman"/>
              </a:rPr>
              <a:t>cell </a:t>
            </a:r>
            <a:r>
              <a:rPr lang="en-US" b="1" dirty="0" smtClean="0">
                <a:latin typeface="Times-Roman"/>
              </a:rPr>
              <a:t>nucleus</a:t>
            </a:r>
            <a:r>
              <a:rPr lang="en-US" dirty="0" smtClean="0">
                <a:latin typeface="Times-Roman"/>
              </a:rPr>
              <a:t>. </a:t>
            </a:r>
          </a:p>
          <a:p>
            <a:endParaRPr lang="en-US" dirty="0">
              <a:latin typeface="Times-Roman"/>
            </a:endParaRPr>
          </a:p>
          <a:p>
            <a:pPr algn="ctr"/>
            <a:r>
              <a:rPr lang="en-US" dirty="0" smtClean="0">
                <a:latin typeface="Times-Roman"/>
              </a:rPr>
              <a:t>The </a:t>
            </a:r>
            <a:r>
              <a:rPr lang="en-US" dirty="0">
                <a:latin typeface="Times-Roman"/>
              </a:rPr>
              <a:t>pH-dependent anion </a:t>
            </a:r>
            <a:r>
              <a:rPr lang="en-US" dirty="0" smtClean="0">
                <a:latin typeface="Times-Roman"/>
              </a:rPr>
              <a:t>concentrations of </a:t>
            </a:r>
            <a:r>
              <a:rPr lang="en-US" dirty="0">
                <a:latin typeface="Times-Roman"/>
              </a:rPr>
              <a:t>phosphates and carbonates have to be </a:t>
            </a:r>
            <a:r>
              <a:rPr lang="en-US" dirty="0" smtClean="0">
                <a:latin typeface="Times-Roman"/>
              </a:rPr>
              <a:t>considered</a:t>
            </a:r>
          </a:p>
          <a:p>
            <a:pPr algn="ctr"/>
            <a:endParaRPr lang="en-US" dirty="0">
              <a:latin typeface="Times-Roman"/>
            </a:endParaRPr>
          </a:p>
          <a:p>
            <a:pPr algn="ctr"/>
            <a:r>
              <a:rPr lang="en-US" dirty="0" smtClean="0">
                <a:solidFill>
                  <a:srgbClr val="FF0000"/>
                </a:solidFill>
                <a:latin typeface="Times-Roman"/>
              </a:rPr>
              <a:t>undesired precipitation</a:t>
            </a:r>
            <a:r>
              <a:rPr lang="en-US" dirty="0" smtClean="0">
                <a:latin typeface="Times-Roman"/>
              </a:rPr>
              <a:t>. </a:t>
            </a:r>
          </a:p>
          <a:p>
            <a:pPr algn="ctr"/>
            <a:endParaRPr lang="en-US" dirty="0" smtClean="0">
              <a:latin typeface="Times-Roman"/>
            </a:endParaRPr>
          </a:p>
          <a:p>
            <a:pPr algn="ctr"/>
            <a:endParaRPr lang="en-US" dirty="0" smtClean="0">
              <a:latin typeface="Times-Roman"/>
            </a:endParaRPr>
          </a:p>
          <a:p>
            <a:pPr algn="ctr"/>
            <a:r>
              <a:rPr lang="en-US" dirty="0" smtClean="0">
                <a:latin typeface="Times-Roman"/>
              </a:rPr>
              <a:t>Only the extremely </a:t>
            </a:r>
            <a:r>
              <a:rPr lang="en-US" dirty="0">
                <a:latin typeface="Times-Roman"/>
              </a:rPr>
              <a:t>low intracellular 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concentration maintained by the continuously operating</a:t>
            </a:r>
          </a:p>
          <a:p>
            <a:pPr algn="ctr"/>
            <a:r>
              <a:rPr lang="en-US" dirty="0">
                <a:latin typeface="Times-Roman"/>
              </a:rPr>
              <a:t>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pumps allows for the diverse control functions, and in particular the amplification of</a:t>
            </a:r>
          </a:p>
          <a:p>
            <a:pPr algn="ctr"/>
            <a:r>
              <a:rPr lang="it-IT" dirty="0" err="1">
                <a:latin typeface="Times-Roman"/>
              </a:rPr>
              <a:t>protein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activity</a:t>
            </a:r>
            <a:r>
              <a:rPr lang="it-IT" dirty="0">
                <a:latin typeface="Times-Roman"/>
              </a:rPr>
              <a:t>.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862213" y="5884642"/>
            <a:ext cx="105074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3300"/>
                </a:solidFill>
                <a:latin typeface="Times-Roman"/>
              </a:rPr>
              <a:t>Presence of various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Ca</a:t>
            </a:r>
            <a:r>
              <a:rPr lang="en-US" baseline="30000" dirty="0">
                <a:solidFill>
                  <a:srgbClr val="FF3300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FF3300"/>
                </a:solidFill>
                <a:latin typeface="MTSY"/>
              </a:rPr>
              <a:t>+</a:t>
            </a:r>
            <a:r>
              <a:rPr lang="en-US" dirty="0">
                <a:solidFill>
                  <a:srgbClr val="FF3300"/>
                </a:solidFill>
                <a:latin typeface="MTSY"/>
              </a:rPr>
              <a:t>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pumps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(main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constituents of the sarcoplasmic reticulum of muscle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cells)</a:t>
            </a:r>
          </a:p>
          <a:p>
            <a:pPr algn="ctr"/>
            <a:r>
              <a:rPr lang="en-US" dirty="0" smtClean="0">
                <a:solidFill>
                  <a:srgbClr val="FF3300"/>
                </a:solidFill>
                <a:latin typeface="Times-Roman"/>
              </a:rPr>
              <a:t>Ex. Ca</a:t>
            </a:r>
            <a:r>
              <a:rPr lang="en-US" baseline="30000" dirty="0" smtClean="0">
                <a:solidFill>
                  <a:srgbClr val="FF3300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FF3300"/>
                </a:solidFill>
                <a:latin typeface="MTSY"/>
              </a:rPr>
              <a:t>+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-dependent ATPase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and </a:t>
            </a:r>
            <a:r>
              <a:rPr lang="it-IT" dirty="0" smtClean="0">
                <a:solidFill>
                  <a:srgbClr val="FF3300"/>
                </a:solidFill>
                <a:latin typeface="Times-Roman"/>
              </a:rPr>
              <a:t>Na</a:t>
            </a:r>
            <a:r>
              <a:rPr lang="it-IT" baseline="30000" dirty="0">
                <a:solidFill>
                  <a:srgbClr val="FF3300"/>
                </a:solidFill>
                <a:latin typeface="MTSY"/>
              </a:rPr>
              <a:t>+</a:t>
            </a:r>
            <a:r>
              <a:rPr lang="it-IT" dirty="0">
                <a:solidFill>
                  <a:srgbClr val="FF3300"/>
                </a:solidFill>
                <a:latin typeface="Times-Roman"/>
              </a:rPr>
              <a:t>/Ca</a:t>
            </a:r>
            <a:r>
              <a:rPr lang="it-IT" baseline="30000" dirty="0">
                <a:solidFill>
                  <a:srgbClr val="FF3300"/>
                </a:solidFill>
                <a:latin typeface="Times-Roman"/>
              </a:rPr>
              <a:t>2</a:t>
            </a:r>
            <a:r>
              <a:rPr lang="it-IT" baseline="30000" dirty="0">
                <a:solidFill>
                  <a:srgbClr val="FF3300"/>
                </a:solidFill>
                <a:latin typeface="MTSY"/>
              </a:rPr>
              <a:t>+</a:t>
            </a:r>
            <a:r>
              <a:rPr lang="it-IT" dirty="0">
                <a:solidFill>
                  <a:srgbClr val="FF3300"/>
                </a:solidFill>
                <a:latin typeface="MTSY"/>
              </a:rPr>
              <a:t> </a:t>
            </a:r>
            <a:r>
              <a:rPr lang="it-IT" dirty="0" err="1">
                <a:solidFill>
                  <a:srgbClr val="FF3300"/>
                </a:solidFill>
                <a:latin typeface="Times-Roman"/>
              </a:rPr>
              <a:t>antiport</a:t>
            </a:r>
            <a:r>
              <a:rPr lang="it-IT" dirty="0">
                <a:solidFill>
                  <a:srgbClr val="FF330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FF3300"/>
                </a:solidFill>
                <a:latin typeface="Times-Roman"/>
              </a:rPr>
              <a:t>system</a:t>
            </a:r>
            <a:endParaRPr lang="it-IT" dirty="0">
              <a:solidFill>
                <a:srgbClr val="FF3300"/>
              </a:solidFill>
            </a:endParaRPr>
          </a:p>
        </p:txBody>
      </p:sp>
      <p:sp>
        <p:nvSpPr>
          <p:cNvPr id="6" name="Freccia in giù 5"/>
          <p:cNvSpPr/>
          <p:nvPr/>
        </p:nvSpPr>
        <p:spPr>
          <a:xfrm>
            <a:off x="5856052" y="3531140"/>
            <a:ext cx="262647" cy="24319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in giù 6"/>
          <p:cNvSpPr/>
          <p:nvPr/>
        </p:nvSpPr>
        <p:spPr>
          <a:xfrm>
            <a:off x="5856052" y="5518851"/>
            <a:ext cx="262647" cy="24319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88018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344556" y="804497"/>
            <a:ext cx="114034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Different degrees of </a:t>
            </a:r>
            <a:r>
              <a:rPr lang="en-US" dirty="0" smtClean="0">
                <a:latin typeface="Times-Roman"/>
              </a:rPr>
              <a:t>(depending </a:t>
            </a:r>
            <a:r>
              <a:rPr lang="en-US" dirty="0">
                <a:latin typeface="Times-Roman"/>
              </a:rPr>
              <a:t>on the </a:t>
            </a:r>
            <a:r>
              <a:rPr lang="en-US" dirty="0" smtClean="0">
                <a:latin typeface="Times-Roman"/>
              </a:rPr>
              <a:t>type and </a:t>
            </a:r>
            <a:r>
              <a:rPr lang="en-US" dirty="0">
                <a:latin typeface="Times-Roman"/>
              </a:rPr>
              <a:t>complexity </a:t>
            </a:r>
            <a:r>
              <a:rPr lang="en-US" dirty="0" smtClean="0">
                <a:latin typeface="Times-Roman"/>
              </a:rPr>
              <a:t>of control mechanisms):</a:t>
            </a:r>
          </a:p>
          <a:p>
            <a:endParaRPr lang="en-US" dirty="0">
              <a:latin typeface="Times-Roman"/>
            </a:endParaRPr>
          </a:p>
          <a:p>
            <a:pPr algn="ctr"/>
            <a:r>
              <a:rPr lang="en-US" dirty="0" smtClean="0">
                <a:solidFill>
                  <a:srgbClr val="0070C0"/>
                </a:solidFill>
                <a:latin typeface="Times-Roman"/>
              </a:rPr>
              <a:t>The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most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primitive type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is biologically induced mineralization, which occurs mainly in bacteria and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algae</a:t>
            </a:r>
          </a:p>
          <a:p>
            <a:pPr algn="ctr"/>
            <a:endParaRPr lang="en-US" dirty="0" smtClean="0">
              <a:solidFill>
                <a:srgbClr val="0070C0"/>
              </a:solidFill>
              <a:latin typeface="Times-Roman"/>
            </a:endParaRPr>
          </a:p>
          <a:p>
            <a:pPr algn="ctr"/>
            <a:endParaRPr lang="en-US" dirty="0">
              <a:solidFill>
                <a:srgbClr val="0070C0"/>
              </a:solidFill>
              <a:latin typeface="Times-Roman"/>
            </a:endParaRPr>
          </a:p>
          <a:p>
            <a:pPr algn="ctr"/>
            <a:r>
              <a:rPr lang="en-US" dirty="0" smtClean="0">
                <a:solidFill>
                  <a:srgbClr val="0070C0"/>
                </a:solidFill>
                <a:latin typeface="Times-Roman"/>
              </a:rPr>
              <a:t>the </a:t>
            </a:r>
            <a:r>
              <a:rPr lang="en-US" dirty="0" err="1">
                <a:solidFill>
                  <a:srgbClr val="0070C0"/>
                </a:solidFill>
                <a:latin typeface="Times-Roman"/>
              </a:rPr>
              <a:t>biominerals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 are formed by spontaneous crystallization, via </a:t>
            </a:r>
            <a:r>
              <a:rPr lang="en-US" dirty="0" err="1" smtClean="0">
                <a:solidFill>
                  <a:srgbClr val="0070C0"/>
                </a:solidFill>
                <a:latin typeface="Times-Roman"/>
              </a:rPr>
              <a:t>supersaturation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 through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the action of ion pumps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2014330" y="4786844"/>
            <a:ext cx="80639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example, </a:t>
            </a:r>
            <a:r>
              <a:rPr lang="en-US" dirty="0" err="1">
                <a:latin typeface="Times-Roman"/>
              </a:rPr>
              <a:t>biomineralization</a:t>
            </a:r>
            <a:r>
              <a:rPr lang="en-US" dirty="0">
                <a:latin typeface="Times-Roman"/>
              </a:rPr>
              <a:t> results from the decreasing </a:t>
            </a:r>
            <a:r>
              <a:rPr lang="en-US" dirty="0" smtClean="0">
                <a:latin typeface="Times-Roman"/>
              </a:rPr>
              <a:t>CO</a:t>
            </a:r>
            <a:r>
              <a:rPr lang="en-US" baseline="-25000" dirty="0" smtClean="0">
                <a:latin typeface="Times-Roman"/>
              </a:rPr>
              <a:t>2</a:t>
            </a:r>
            <a:r>
              <a:rPr lang="en-US" dirty="0" smtClean="0">
                <a:latin typeface="Times-Roman"/>
              </a:rPr>
              <a:t> content </a:t>
            </a:r>
            <a:r>
              <a:rPr lang="en-US" dirty="0">
                <a:latin typeface="Times-Roman"/>
              </a:rPr>
              <a:t>in water as caused by </a:t>
            </a:r>
            <a:r>
              <a:rPr lang="en-US" dirty="0" err="1">
                <a:latin typeface="Times-Roman"/>
              </a:rPr>
              <a:t>photosynthetically</a:t>
            </a:r>
            <a:r>
              <a:rPr lang="en-US" dirty="0">
                <a:latin typeface="Times-Roman"/>
              </a:rPr>
              <a:t> active algae</a:t>
            </a:r>
            <a:endParaRPr lang="it-IT" dirty="0"/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172" y="3198240"/>
            <a:ext cx="10086975" cy="1028700"/>
          </a:xfrm>
          <a:prstGeom prst="rect">
            <a:avLst/>
          </a:prstGeom>
        </p:spPr>
      </p:pic>
      <p:sp>
        <p:nvSpPr>
          <p:cNvPr id="7" name="Freccia in giù 6"/>
          <p:cNvSpPr/>
          <p:nvPr/>
        </p:nvSpPr>
        <p:spPr>
          <a:xfrm>
            <a:off x="5993296" y="1759227"/>
            <a:ext cx="321364" cy="407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751544" y="5993079"/>
            <a:ext cx="108048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Times-Roman"/>
              </a:rPr>
              <a:t>The limestone deposits in corals reefs, which display a highly species-specific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architecture, are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thus a direct consequence of the symbiosis of polyps with </a:t>
            </a:r>
            <a:r>
              <a:rPr lang="en-US" dirty="0" err="1" smtClean="0">
                <a:solidFill>
                  <a:srgbClr val="FF3300"/>
                </a:solidFill>
                <a:latin typeface="Times-Roman"/>
              </a:rPr>
              <a:t>photosynthetically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 </a:t>
            </a:r>
            <a:r>
              <a:rPr lang="it-IT" dirty="0" err="1" smtClean="0">
                <a:solidFill>
                  <a:srgbClr val="FF3300"/>
                </a:solidFill>
                <a:latin typeface="Times-Roman"/>
              </a:rPr>
              <a:t>active</a:t>
            </a:r>
            <a:r>
              <a:rPr lang="it-IT" dirty="0" smtClean="0">
                <a:solidFill>
                  <a:srgbClr val="FF330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FF3300"/>
                </a:solidFill>
                <a:latin typeface="Times-Roman"/>
              </a:rPr>
              <a:t>algae</a:t>
            </a:r>
            <a:r>
              <a:rPr lang="it-IT" dirty="0">
                <a:solidFill>
                  <a:srgbClr val="FF3300"/>
                </a:solidFill>
                <a:latin typeface="Times-Roman"/>
              </a:rPr>
              <a:t>.</a:t>
            </a:r>
            <a:endParaRPr lang="it-IT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1081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179444" y="344702"/>
            <a:ext cx="9703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solidFill>
                  <a:srgbClr val="FF3300"/>
                </a:solidFill>
                <a:latin typeface="Times-Roman"/>
              </a:rPr>
              <a:t>“Advanced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” bioinorganic solid materials are mostly formed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as defined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composites from inorganic and organic matter.</a:t>
            </a:r>
            <a:endParaRPr lang="it-IT" dirty="0">
              <a:solidFill>
                <a:srgbClr val="FF33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47799" y="1801199"/>
            <a:ext cx="966414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latin typeface="Times-Roman"/>
              </a:rPr>
              <a:t>Four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types</a:t>
            </a:r>
            <a:r>
              <a:rPr lang="it-IT" dirty="0">
                <a:latin typeface="Times-Roman"/>
              </a:rPr>
              <a:t> of </a:t>
            </a:r>
            <a:r>
              <a:rPr lang="it-IT" dirty="0" err="1" smtClean="0">
                <a:latin typeface="Times-Roman"/>
              </a:rPr>
              <a:t>biocomposite</a:t>
            </a:r>
            <a:r>
              <a:rPr lang="it-IT" dirty="0" smtClean="0">
                <a:latin typeface="Times-Roman"/>
              </a:rPr>
              <a:t> </a:t>
            </a:r>
            <a:r>
              <a:rPr lang="en-US" dirty="0" smtClean="0">
                <a:latin typeface="Times-Roman"/>
              </a:rPr>
              <a:t>can </a:t>
            </a:r>
            <a:r>
              <a:rPr lang="en-US" dirty="0">
                <a:latin typeface="Times-Roman"/>
              </a:rPr>
              <a:t>be distinguished, according to the degree of participation of the organic phase:</a:t>
            </a:r>
          </a:p>
          <a:p>
            <a:r>
              <a:rPr lang="en-US" sz="3200" dirty="0">
                <a:latin typeface="LCIRCLE10"/>
              </a:rPr>
              <a:t> </a:t>
            </a:r>
            <a:r>
              <a:rPr lang="en-US" b="1" dirty="0">
                <a:solidFill>
                  <a:srgbClr val="006666"/>
                </a:solidFill>
                <a:latin typeface="Times-Roman"/>
              </a:rPr>
              <a:t>Type I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 (example: iron oxide-containing teeth of </a:t>
            </a:r>
            <a:r>
              <a:rPr lang="en-US" dirty="0" err="1">
                <a:solidFill>
                  <a:srgbClr val="006666"/>
                </a:solidFill>
                <a:latin typeface="Times-Roman"/>
              </a:rPr>
              <a:t>chiton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 mollusks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): randomly</a:t>
            </a:r>
            <a:endParaRPr lang="en-US" dirty="0">
              <a:solidFill>
                <a:srgbClr val="006666"/>
              </a:solidFill>
              <a:latin typeface="Times-Roman"/>
            </a:endParaRPr>
          </a:p>
          <a:p>
            <a:r>
              <a:rPr lang="en-US" dirty="0">
                <a:solidFill>
                  <a:srgbClr val="006666"/>
                </a:solidFill>
                <a:latin typeface="Times-Roman"/>
              </a:rPr>
              <a:t>arranged crystallites, the structures of which are determined by the physicochemical</a:t>
            </a:r>
          </a:p>
          <a:p>
            <a:r>
              <a:rPr lang="en-US" dirty="0">
                <a:solidFill>
                  <a:srgbClr val="006666"/>
                </a:solidFill>
                <a:latin typeface="Times-Roman"/>
              </a:rPr>
              <a:t>properties of the mineralization zone. The organic matrix confers only mechanical stability.</a:t>
            </a:r>
          </a:p>
          <a:p>
            <a:r>
              <a:rPr lang="en-US" sz="3200" dirty="0">
                <a:solidFill>
                  <a:srgbClr val="006666"/>
                </a:solidFill>
                <a:latin typeface="LCIRCLE10"/>
              </a:rPr>
              <a:t> </a:t>
            </a:r>
            <a:r>
              <a:rPr lang="en-US" b="1" dirty="0">
                <a:solidFill>
                  <a:srgbClr val="006666"/>
                </a:solidFill>
                <a:latin typeface="Times-Roman"/>
              </a:rPr>
              <a:t>Type II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 (e.g. avian egg 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shells):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matrix-supported crystal formation at predetermined</a:t>
            </a:r>
          </a:p>
          <a:p>
            <a:r>
              <a:rPr lang="en-US" dirty="0">
                <a:solidFill>
                  <a:srgbClr val="006666"/>
                </a:solidFill>
                <a:latin typeface="Times-Roman"/>
              </a:rPr>
              <a:t>sites but little control over the actual crystal growth.</a:t>
            </a:r>
          </a:p>
          <a:p>
            <a:r>
              <a:rPr lang="en-US" sz="3200" dirty="0">
                <a:solidFill>
                  <a:srgbClr val="006666"/>
                </a:solidFill>
                <a:latin typeface="LCIRCLE10"/>
              </a:rPr>
              <a:t> </a:t>
            </a:r>
            <a:r>
              <a:rPr lang="en-US" b="1" dirty="0">
                <a:solidFill>
                  <a:srgbClr val="006666"/>
                </a:solidFill>
                <a:latin typeface="Times-Roman"/>
              </a:rPr>
              <a:t>Type III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(silica deposits in plants or the valves of diatoms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):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features an amorphous mineral</a:t>
            </a:r>
          </a:p>
          <a:p>
            <a:r>
              <a:rPr lang="en-US" dirty="0">
                <a:solidFill>
                  <a:srgbClr val="006666"/>
                </a:solidFill>
                <a:latin typeface="Times-Roman"/>
              </a:rPr>
              <a:t>phase, the organic matrix directing nucleation and </a:t>
            </a:r>
            <a:r>
              <a:rPr lang="en-US" dirty="0" err="1">
                <a:solidFill>
                  <a:srgbClr val="006666"/>
                </a:solidFill>
                <a:latin typeface="Times-Roman"/>
              </a:rPr>
              <a:t>vectorial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 growth of the inorganic phase.</a:t>
            </a:r>
          </a:p>
          <a:p>
            <a:r>
              <a:rPr lang="en-US" sz="3200" dirty="0">
                <a:solidFill>
                  <a:srgbClr val="006666"/>
                </a:solidFill>
                <a:latin typeface="LCIRCLE10"/>
              </a:rPr>
              <a:t> </a:t>
            </a:r>
            <a:r>
              <a:rPr lang="en-US" b="1" dirty="0">
                <a:solidFill>
                  <a:srgbClr val="006666"/>
                </a:solidFill>
                <a:latin typeface="Times-Roman"/>
              </a:rPr>
              <a:t>Type IV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(bones, teeth, shells of mollusks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): high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degree of control through the</a:t>
            </a:r>
          </a:p>
          <a:p>
            <a:r>
              <a:rPr lang="en-US" dirty="0">
                <a:solidFill>
                  <a:srgbClr val="006666"/>
                </a:solidFill>
                <a:latin typeface="Times-Roman"/>
              </a:rPr>
              <a:t>organization of the matrix with regard to nucleation as well as oriented (e.g. epitaxial)</a:t>
            </a:r>
          </a:p>
          <a:p>
            <a:r>
              <a:rPr lang="it-IT" dirty="0" err="1">
                <a:solidFill>
                  <a:srgbClr val="006666"/>
                </a:solidFill>
                <a:latin typeface="Times-Roman"/>
              </a:rPr>
              <a:t>crystal</a:t>
            </a:r>
            <a:r>
              <a:rPr lang="it-IT" dirty="0">
                <a:solidFill>
                  <a:srgbClr val="006666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6666"/>
                </a:solidFill>
                <a:latin typeface="Times-Roman"/>
              </a:rPr>
              <a:t>growth</a:t>
            </a:r>
            <a:r>
              <a:rPr lang="it-IT" dirty="0">
                <a:solidFill>
                  <a:srgbClr val="006666"/>
                </a:solidFill>
                <a:latin typeface="Times-Roman"/>
              </a:rPr>
              <a:t>.</a:t>
            </a:r>
            <a:endParaRPr lang="it-IT" dirty="0">
              <a:solidFill>
                <a:srgbClr val="00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10908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791695" y="471065"/>
            <a:ext cx="9144000" cy="9925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6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Nucleation</a:t>
            </a:r>
            <a:r>
              <a:rPr lang="it-IT" sz="2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6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crystal</a:t>
            </a:r>
            <a:r>
              <a:rPr lang="it-IT" sz="2600" b="1" dirty="0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600" b="1" dirty="0" err="1" smtClean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growth</a:t>
            </a:r>
            <a:endParaRPr lang="it-IT" sz="2600" b="1" baseline="30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924340" y="2049480"/>
            <a:ext cx="106448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-Roman"/>
              </a:rPr>
              <a:t>Nucleation and crystal growth are processes that occur in supersaturated media and </a:t>
            </a:r>
            <a:r>
              <a:rPr lang="en-US" dirty="0" smtClean="0">
                <a:latin typeface="Times-Roman"/>
              </a:rPr>
              <a:t>have to </a:t>
            </a:r>
            <a:r>
              <a:rPr lang="en-US" dirty="0">
                <a:latin typeface="Times-Roman"/>
              </a:rPr>
              <a:t>be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carefully controlled in a directed mineralization process</a:t>
            </a:r>
            <a:r>
              <a:rPr lang="en-US" dirty="0">
                <a:latin typeface="Times-Roman"/>
              </a:rPr>
              <a:t>. These requirements </a:t>
            </a:r>
            <a:r>
              <a:rPr lang="en-US" dirty="0" smtClean="0">
                <a:latin typeface="Times-Roman"/>
              </a:rPr>
              <a:t>can be </a:t>
            </a:r>
            <a:r>
              <a:rPr lang="en-US" dirty="0">
                <a:latin typeface="Times-Roman"/>
              </a:rPr>
              <a:t>met in an organism through </a:t>
            </a:r>
            <a:r>
              <a:rPr lang="en-US" b="1" dirty="0">
                <a:latin typeface="Times-Roman"/>
              </a:rPr>
              <a:t>highly regulated active transport </a:t>
            </a:r>
            <a:r>
              <a:rPr lang="en-US" dirty="0">
                <a:latin typeface="Times-Roman"/>
              </a:rPr>
              <a:t>mechanisms and </a:t>
            </a:r>
            <a:r>
              <a:rPr lang="en-US" dirty="0" smtClean="0">
                <a:latin typeface="Times-Roman"/>
              </a:rPr>
              <a:t>through </a:t>
            </a:r>
            <a:r>
              <a:rPr lang="en-US" b="1" dirty="0" smtClean="0">
                <a:latin typeface="Times-Roman"/>
              </a:rPr>
              <a:t>specific </a:t>
            </a:r>
            <a:r>
              <a:rPr lang="en-US" b="1" dirty="0">
                <a:latin typeface="Times-Roman"/>
              </a:rPr>
              <a:t>modulation of the surface reactivity</a:t>
            </a:r>
            <a:r>
              <a:rPr lang="en-US" dirty="0">
                <a:latin typeface="Times-Roman"/>
              </a:rPr>
              <a:t>. </a:t>
            </a:r>
            <a:endParaRPr lang="en-US" dirty="0" smtClean="0">
              <a:latin typeface="Times-Roman"/>
            </a:endParaRPr>
          </a:p>
          <a:p>
            <a:pPr>
              <a:lnSpc>
                <a:spcPct val="150000"/>
              </a:lnSpc>
            </a:pPr>
            <a:endParaRPr lang="en-US" dirty="0">
              <a:latin typeface="Times-Roman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-Roman"/>
              </a:rPr>
              <a:t>The </a:t>
            </a:r>
            <a:r>
              <a:rPr lang="en-US" dirty="0">
                <a:latin typeface="Times-Roman"/>
              </a:rPr>
              <a:t>transport mechanisms may </a:t>
            </a:r>
            <a:r>
              <a:rPr lang="en-US" dirty="0" smtClean="0">
                <a:latin typeface="Times-Roman"/>
              </a:rPr>
              <a:t>include:</a:t>
            </a:r>
          </a:p>
          <a:p>
            <a:pPr>
              <a:lnSpc>
                <a:spcPct val="150000"/>
              </a:lnSpc>
            </a:pPr>
            <a:r>
              <a:rPr lang="en-US" dirty="0" err="1" smtClean="0">
                <a:solidFill>
                  <a:srgbClr val="008080"/>
                </a:solidFill>
                <a:latin typeface="Times-Roman"/>
              </a:rPr>
              <a:t>transmembrane</a:t>
            </a:r>
            <a:r>
              <a:rPr lang="en-US" dirty="0" smtClean="0">
                <a:solidFill>
                  <a:srgbClr val="008080"/>
                </a:solidFill>
                <a:latin typeface="Times-Roman"/>
              </a:rPr>
              <a:t> ion, 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ion (de)</a:t>
            </a:r>
            <a:r>
              <a:rPr lang="en-US" dirty="0" err="1">
                <a:solidFill>
                  <a:srgbClr val="008080"/>
                </a:solidFill>
                <a:latin typeface="Times-Roman"/>
              </a:rPr>
              <a:t>complexation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, enzymatically catalyzed </a:t>
            </a:r>
            <a:r>
              <a:rPr lang="en-US" dirty="0" smtClean="0">
                <a:solidFill>
                  <a:srgbClr val="008080"/>
                </a:solidFill>
                <a:latin typeface="Times-Roman"/>
              </a:rPr>
              <a:t>gas exchange 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(CO</a:t>
            </a:r>
            <a:r>
              <a:rPr lang="en-US" baseline="-25000" dirty="0">
                <a:solidFill>
                  <a:srgbClr val="008080"/>
                </a:solidFill>
                <a:latin typeface="Times-Roman"/>
              </a:rPr>
              <a:t>2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, O</a:t>
            </a:r>
            <a:r>
              <a:rPr lang="en-US" baseline="-25000" dirty="0">
                <a:solidFill>
                  <a:srgbClr val="008080"/>
                </a:solidFill>
                <a:latin typeface="Times-Roman"/>
              </a:rPr>
              <a:t>2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 or H</a:t>
            </a:r>
            <a:r>
              <a:rPr lang="en-US" baseline="-25000" dirty="0">
                <a:solidFill>
                  <a:srgbClr val="008080"/>
                </a:solidFill>
                <a:latin typeface="Times-Roman"/>
              </a:rPr>
              <a:t>2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S), local changes in redox potential (e.g. </a:t>
            </a:r>
            <a:r>
              <a:rPr lang="en-US" dirty="0" err="1">
                <a:solidFill>
                  <a:srgbClr val="008080"/>
                </a:solidFill>
                <a:latin typeface="Times-Roman"/>
              </a:rPr>
              <a:t>Fe</a:t>
            </a:r>
            <a:r>
              <a:rPr lang="en-US" baseline="30000" dirty="0" err="1">
                <a:solidFill>
                  <a:srgbClr val="008080"/>
                </a:solidFill>
                <a:latin typeface="Times-Roman"/>
              </a:rPr>
              <a:t>II</a:t>
            </a:r>
            <a:r>
              <a:rPr lang="en-US" baseline="30000" dirty="0">
                <a:solidFill>
                  <a:srgbClr val="008080"/>
                </a:solidFill>
                <a:latin typeface="Times-Roman"/>
              </a:rPr>
              <a:t>/III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) or pH </a:t>
            </a:r>
            <a:r>
              <a:rPr lang="en-US" dirty="0" smtClean="0">
                <a:solidFill>
                  <a:srgbClr val="008080"/>
                </a:solidFill>
                <a:latin typeface="Times-Roman"/>
              </a:rPr>
              <a:t>and variations </a:t>
            </a:r>
            <a:r>
              <a:rPr lang="en-US" dirty="0">
                <a:solidFill>
                  <a:srgbClr val="008080"/>
                </a:solidFill>
                <a:latin typeface="Times-Roman"/>
              </a:rPr>
              <a:t>in the ionic strength of the medium.</a:t>
            </a:r>
            <a:endParaRPr lang="it-IT" dirty="0">
              <a:solidFill>
                <a:srgbClr val="0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6312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9574" y="142639"/>
            <a:ext cx="6818243" cy="6615971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6208644" y="1545393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8080"/>
                </a:solidFill>
                <a:latin typeface="Times-Roman"/>
              </a:rPr>
              <a:t>Classical model representation of the nucleation and growth limitation of a </a:t>
            </a:r>
            <a:r>
              <a:rPr lang="en-US" dirty="0" err="1">
                <a:solidFill>
                  <a:srgbClr val="008080"/>
                </a:solidFill>
                <a:latin typeface="Times-Roman"/>
              </a:rPr>
              <a:t>microcrystallite</a:t>
            </a:r>
            <a:endParaRPr lang="it-IT" dirty="0">
              <a:solidFill>
                <a:srgbClr val="00808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6639132" y="4914108"/>
            <a:ext cx="54168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rgbClr val="003366"/>
                </a:solidFill>
                <a:latin typeface="Times-Roman"/>
              </a:rPr>
              <a:t>Nonclassical</a:t>
            </a:r>
            <a:r>
              <a:rPr lang="en-US" dirty="0">
                <a:solidFill>
                  <a:srgbClr val="003366"/>
                </a:solidFill>
                <a:latin typeface="Times-Roman"/>
              </a:rPr>
              <a:t>” involvement of </a:t>
            </a:r>
            <a:r>
              <a:rPr lang="en-US" dirty="0" err="1">
                <a:solidFill>
                  <a:srgbClr val="003366"/>
                </a:solidFill>
                <a:latin typeface="Times-Roman"/>
              </a:rPr>
              <a:t>prenucleation</a:t>
            </a:r>
            <a:r>
              <a:rPr lang="en-US" dirty="0">
                <a:solidFill>
                  <a:srgbClr val="003366"/>
                </a:solidFill>
                <a:latin typeface="Times-Roman"/>
              </a:rPr>
              <a:t> clusters</a:t>
            </a:r>
            <a:endParaRPr lang="it-IT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4969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74118" y="699917"/>
            <a:ext cx="654583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-Bold"/>
              </a:rPr>
              <a:t>Calcium Phosphate in the Bones of Vertebrates</a:t>
            </a:r>
            <a:endParaRPr lang="it-IT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076639" y="1537286"/>
            <a:ext cx="105620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dry support structure of vertebrate long bones consists of elastic fibrous proteins (</a:t>
            </a:r>
            <a:r>
              <a:rPr lang="en-US" dirty="0" smtClean="0">
                <a:latin typeface="Times-Roman"/>
              </a:rPr>
              <a:t>approximately 30</a:t>
            </a:r>
            <a:r>
              <a:rPr lang="en-US" dirty="0">
                <a:latin typeface="Times-Roman"/>
              </a:rPr>
              <a:t>%, mainly collagen) and the inorganic components which are </a:t>
            </a:r>
            <a:r>
              <a:rPr lang="en-US" dirty="0" smtClean="0">
                <a:latin typeface="Times-Roman"/>
              </a:rPr>
              <a:t>imbedded </a:t>
            </a:r>
            <a:r>
              <a:rPr lang="it-IT" dirty="0" smtClean="0">
                <a:latin typeface="Times-Roman"/>
              </a:rPr>
              <a:t>in </a:t>
            </a:r>
            <a:r>
              <a:rPr lang="it-IT" dirty="0">
                <a:latin typeface="Times-Roman"/>
              </a:rPr>
              <a:t>“</a:t>
            </a:r>
            <a:r>
              <a:rPr lang="it-IT" dirty="0" err="1">
                <a:latin typeface="Times-Roman"/>
              </a:rPr>
              <a:t>cementing</a:t>
            </a:r>
            <a:r>
              <a:rPr lang="it-IT" dirty="0">
                <a:latin typeface="Times-Roman"/>
              </a:rPr>
              <a:t>” </a:t>
            </a:r>
            <a:r>
              <a:rPr lang="it-IT" dirty="0" err="1">
                <a:latin typeface="Times-Roman"/>
              </a:rPr>
              <a:t>glycoproteins</a:t>
            </a:r>
            <a:r>
              <a:rPr lang="it-IT" dirty="0">
                <a:latin typeface="Times-Roman"/>
              </a:rPr>
              <a:t>: </a:t>
            </a:r>
            <a:r>
              <a:rPr lang="it-IT" dirty="0" err="1">
                <a:latin typeface="Times-Roman"/>
              </a:rPr>
              <a:t>calcium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phosphate</a:t>
            </a:r>
            <a:r>
              <a:rPr lang="it-IT" dirty="0">
                <a:latin typeface="Times-Roman"/>
              </a:rPr>
              <a:t>, </a:t>
            </a:r>
            <a:r>
              <a:rPr lang="it-IT" dirty="0" err="1">
                <a:latin typeface="Times-Roman"/>
              </a:rPr>
              <a:t>microcrystallized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mainly</a:t>
            </a:r>
            <a:r>
              <a:rPr lang="it-IT" dirty="0">
                <a:latin typeface="Times-Roman"/>
              </a:rPr>
              <a:t> </a:t>
            </a:r>
            <a:r>
              <a:rPr lang="it-IT" dirty="0" err="1">
                <a:latin typeface="Times-Roman"/>
              </a:rPr>
              <a:t>as</a:t>
            </a:r>
            <a:r>
              <a:rPr lang="it-IT" dirty="0">
                <a:latin typeface="Times-Roman"/>
              </a:rPr>
              <a:t> </a:t>
            </a:r>
            <a:r>
              <a:rPr lang="it-IT" dirty="0" err="1" smtClean="0">
                <a:latin typeface="Times-Roman"/>
              </a:rPr>
              <a:t>hydroxyapatite</a:t>
            </a:r>
            <a:r>
              <a:rPr lang="it-IT" dirty="0" smtClean="0">
                <a:latin typeface="Times-Roman"/>
              </a:rPr>
              <a:t> </a:t>
            </a:r>
            <a:r>
              <a:rPr lang="en-US" dirty="0" smtClean="0">
                <a:latin typeface="Times-Roman"/>
              </a:rPr>
              <a:t>(approximately </a:t>
            </a:r>
            <a:r>
              <a:rPr lang="en-US" dirty="0">
                <a:latin typeface="Times-Roman"/>
              </a:rPr>
              <a:t>55%), and small amounts of calcium carbonate, silica, </a:t>
            </a:r>
            <a:r>
              <a:rPr lang="en-US" dirty="0" smtClean="0">
                <a:latin typeface="Times-Roman"/>
              </a:rPr>
              <a:t>magnesium carbonate</a:t>
            </a:r>
            <a:r>
              <a:rPr lang="en-US" dirty="0">
                <a:latin typeface="Times-Roman"/>
              </a:rPr>
              <a:t>, other metal ions and citrate (remaining 15%)</a:t>
            </a:r>
            <a:endParaRPr lang="it-IT" dirty="0"/>
          </a:p>
        </p:txBody>
      </p:sp>
      <p:pic>
        <p:nvPicPr>
          <p:cNvPr id="6" name="Picture 4" descr="Risultati immagini per collagens structur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796"/>
          <a:stretch/>
        </p:blipFill>
        <p:spPr bwMode="auto">
          <a:xfrm>
            <a:off x="377492" y="3899179"/>
            <a:ext cx="10359885" cy="1883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tangolo 6"/>
          <p:cNvSpPr/>
          <p:nvPr/>
        </p:nvSpPr>
        <p:spPr>
          <a:xfrm>
            <a:off x="3612535" y="5782989"/>
            <a:ext cx="857946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3300"/>
                </a:solidFill>
                <a:latin typeface="Times-Roman"/>
              </a:rPr>
              <a:t>Collagen:</a:t>
            </a:r>
            <a:r>
              <a:rPr lang="it-IT" dirty="0" smtClean="0"/>
              <a:t> </a:t>
            </a:r>
            <a:r>
              <a:rPr lang="it-IT" dirty="0" err="1"/>
              <a:t>fibrous</a:t>
            </a:r>
            <a:r>
              <a:rPr lang="it-IT" dirty="0"/>
              <a:t> </a:t>
            </a:r>
            <a:r>
              <a:rPr lang="it-IT" dirty="0" err="1"/>
              <a:t>proteins</a:t>
            </a:r>
            <a:endParaRPr lang="it-IT" dirty="0"/>
          </a:p>
          <a:p>
            <a:r>
              <a:rPr lang="en-US" dirty="0"/>
              <a:t>with a molecular mass of about 300 </a:t>
            </a:r>
            <a:r>
              <a:rPr lang="en-US" dirty="0" err="1"/>
              <a:t>kDa</a:t>
            </a:r>
            <a:r>
              <a:rPr lang="en-US" dirty="0"/>
              <a:t>. Three polypeptide chains are wound together in</a:t>
            </a:r>
          </a:p>
          <a:p>
            <a:r>
              <a:rPr lang="en-US" dirty="0"/>
              <a:t>the fibrils as a </a:t>
            </a:r>
            <a:r>
              <a:rPr lang="en-US" dirty="0" err="1"/>
              <a:t>superhelix</a:t>
            </a:r>
            <a:r>
              <a:rPr lang="en-US" dirty="0"/>
              <a:t> (dimensions approximately 2 × 300 nm)</a:t>
            </a:r>
            <a:endParaRPr lang="it-IT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03649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6983896" y="2253664"/>
            <a:ext cx="457531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err="1">
                <a:solidFill>
                  <a:srgbClr val="0070C0"/>
                </a:solidFill>
                <a:latin typeface="Times-Roman"/>
              </a:rPr>
              <a:t>During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 the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development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of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the bones, the crystallization of the solid calcium phosphate is thought to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occur at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collagen fibers covered with O-</a:t>
            </a:r>
            <a:r>
              <a:rPr lang="en-US" dirty="0" err="1">
                <a:solidFill>
                  <a:srgbClr val="0070C0"/>
                </a:solidFill>
                <a:latin typeface="Times-Roman"/>
              </a:rPr>
              <a:t>phosphoserine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 and O-</a:t>
            </a:r>
            <a:r>
              <a:rPr lang="en-US" dirty="0" err="1">
                <a:solidFill>
                  <a:srgbClr val="0070C0"/>
                </a:solidFill>
                <a:latin typeface="Times-Roman"/>
              </a:rPr>
              <a:t>phosphothreonine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 groups,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which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provides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a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template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for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crystal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growth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.</a:t>
            </a:r>
            <a:endParaRPr lang="it-IT" dirty="0">
              <a:solidFill>
                <a:srgbClr val="0070C0"/>
              </a:solidFill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96" y="683027"/>
            <a:ext cx="6262596" cy="5687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946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950842" y="476504"/>
            <a:ext cx="104592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-Roman"/>
              </a:rPr>
              <a:t>Apatite </a:t>
            </a:r>
            <a:r>
              <a:rPr lang="en-US" dirty="0">
                <a:latin typeface="Times-Roman"/>
              </a:rPr>
              <a:t>is well known as a </a:t>
            </a:r>
            <a:r>
              <a:rPr lang="en-US" dirty="0" err="1">
                <a:latin typeface="Times-Roman"/>
              </a:rPr>
              <a:t>nonbiological</a:t>
            </a:r>
            <a:r>
              <a:rPr lang="en-US" dirty="0">
                <a:latin typeface="Times-Roman"/>
              </a:rPr>
              <a:t> mineral. It has assumed great importance as </a:t>
            </a:r>
            <a:r>
              <a:rPr lang="en-US" dirty="0" smtClean="0">
                <a:latin typeface="Times-Roman"/>
              </a:rPr>
              <a:t>a fertilizer</a:t>
            </a:r>
            <a:r>
              <a:rPr lang="en-US" dirty="0">
                <a:latin typeface="Times-Roman"/>
              </a:rPr>
              <a:t>, as a basic material for phosphorus chemistry and as an ion exchanger, and it </a:t>
            </a:r>
            <a:r>
              <a:rPr lang="en-US" dirty="0" smtClean="0">
                <a:latin typeface="Times-Roman"/>
              </a:rPr>
              <a:t>is nature’s </a:t>
            </a:r>
            <a:r>
              <a:rPr lang="en-US" dirty="0">
                <a:latin typeface="Times-Roman"/>
              </a:rPr>
              <a:t>key player in the global phosphorous cycle (P cycle). The inorganic material </a:t>
            </a:r>
            <a:r>
              <a:rPr lang="en-US" dirty="0" smtClean="0">
                <a:latin typeface="Times-Roman"/>
              </a:rPr>
              <a:t>of bones</a:t>
            </a:r>
            <a:r>
              <a:rPr lang="en-US" dirty="0">
                <a:latin typeface="Times-Roman"/>
              </a:rPr>
              <a:t>, the </a:t>
            </a:r>
            <a:r>
              <a:rPr lang="en-US" b="1" dirty="0">
                <a:latin typeface="Times-Roman"/>
              </a:rPr>
              <a:t>bone meal</a:t>
            </a:r>
            <a:r>
              <a:rPr lang="en-US" dirty="0">
                <a:latin typeface="Times-Roman"/>
              </a:rPr>
              <a:t>, is also used as a </a:t>
            </a:r>
            <a:r>
              <a:rPr lang="en-US" b="1" dirty="0">
                <a:latin typeface="Times-Roman"/>
              </a:rPr>
              <a:t>fertilizer</a:t>
            </a:r>
            <a:r>
              <a:rPr lang="en-US" dirty="0">
                <a:latin typeface="Times-Roman"/>
              </a:rPr>
              <a:t>, while the main organic component can </a:t>
            </a:r>
            <a:r>
              <a:rPr lang="en-US" dirty="0" smtClean="0">
                <a:latin typeface="Times-Roman"/>
              </a:rPr>
              <a:t>be </a:t>
            </a:r>
            <a:r>
              <a:rPr lang="it-IT" dirty="0" err="1" smtClean="0">
                <a:latin typeface="Times-Roman"/>
              </a:rPr>
              <a:t>converted</a:t>
            </a:r>
            <a:r>
              <a:rPr lang="it-IT" dirty="0" smtClean="0">
                <a:latin typeface="Times-Roman"/>
              </a:rPr>
              <a:t> </a:t>
            </a:r>
            <a:r>
              <a:rPr lang="it-IT" dirty="0">
                <a:latin typeface="Times-Roman"/>
              </a:rPr>
              <a:t>to </a:t>
            </a:r>
            <a:r>
              <a:rPr lang="it-IT" b="1" dirty="0" err="1">
                <a:latin typeface="Times-Roman"/>
              </a:rPr>
              <a:t>collagen</a:t>
            </a:r>
            <a:r>
              <a:rPr lang="it-IT" b="1" dirty="0">
                <a:latin typeface="Times-Roman"/>
              </a:rPr>
              <a:t> </a:t>
            </a:r>
            <a:r>
              <a:rPr lang="it-IT" b="1" dirty="0" err="1">
                <a:latin typeface="Times-Roman"/>
              </a:rPr>
              <a:t>glue</a:t>
            </a:r>
            <a:r>
              <a:rPr lang="it-IT" dirty="0">
                <a:latin typeface="Times-Roman"/>
              </a:rPr>
              <a:t>.</a:t>
            </a:r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6166" y="1939004"/>
            <a:ext cx="7648630" cy="3626909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696278" y="5728693"/>
            <a:ext cx="97138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hydroxyl ions are located on threefold axes. Phosphate oxygen atoms are arranged around these axes in such a way that the packing leaves holes for the Ca</a:t>
            </a:r>
            <a:r>
              <a:rPr lang="en-US" baseline="3000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ions. </a:t>
            </a:r>
            <a:endParaRPr lang="it-IT" dirty="0">
              <a:solidFill>
                <a:srgbClr val="FF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025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526773" y="1392202"/>
            <a:ext cx="11367053" cy="25340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Each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hydroxyl ion is then surrounded by a triangular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arrangement of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three calcium ions. </a:t>
            </a:r>
            <a:endParaRPr lang="en-US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However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the OH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−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groups are randomly distributed 30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pm above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or below the plane spanned by the Ca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ions. This hexagonal structure 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particularly susceptible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substitution and defect formation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(ion-exchange behavior, H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diffusion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), which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is very advantageous for a high metabolic rate (i.e. the (de)mineralization of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dirty="0" smtClean="0">
                <a:latin typeface="Arial" panose="020B0604020202020204" pitchFamily="34" charset="0"/>
                <a:cs typeface="Arial" panose="020B0604020202020204" pitchFamily="34" charset="0"/>
              </a:rPr>
              <a:t>“living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endoskeleton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5" name="Rettangolo 4"/>
          <p:cNvSpPr/>
          <p:nvPr/>
        </p:nvSpPr>
        <p:spPr>
          <a:xfrm>
            <a:off x="1298712" y="4611035"/>
            <a:ext cx="98231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0070C0"/>
                </a:solidFill>
                <a:latin typeface="Times-Roman"/>
              </a:rPr>
              <a:t>In human </a:t>
            </a:r>
            <a:r>
              <a:rPr lang="it-IT" dirty="0" err="1">
                <a:solidFill>
                  <a:srgbClr val="0070C0"/>
                </a:solidFill>
                <a:latin typeface="Times-Roman"/>
              </a:rPr>
              <a:t>tooth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enamel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,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F</a:t>
            </a:r>
            <a:r>
              <a:rPr lang="en-US" baseline="30000" dirty="0">
                <a:solidFill>
                  <a:srgbClr val="0070C0"/>
                </a:solidFill>
                <a:latin typeface="MTSY"/>
              </a:rPr>
              <a:t>−</a:t>
            </a:r>
            <a:r>
              <a:rPr lang="en-US" sz="800" dirty="0">
                <a:solidFill>
                  <a:srgbClr val="0070C0"/>
                </a:solidFill>
                <a:latin typeface="MTSY"/>
              </a:rPr>
              <a:t>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is thus present in amounts between 30 and 3000 ppm, and there is an established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but poorly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understood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F</a:t>
            </a:r>
            <a:r>
              <a:rPr lang="en-US" baseline="30000" dirty="0" smtClean="0">
                <a:solidFill>
                  <a:srgbClr val="0070C0"/>
                </a:solidFill>
                <a:latin typeface="Times-Roman"/>
              </a:rPr>
              <a:t>-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-</a:t>
            </a:r>
            <a:r>
              <a:rPr lang="en-US" b="1" dirty="0" smtClean="0">
                <a:solidFill>
                  <a:srgbClr val="0070C0"/>
                </a:solidFill>
                <a:latin typeface="Times-Roman"/>
              </a:rPr>
              <a:t>dependence </a:t>
            </a:r>
            <a:r>
              <a:rPr lang="en-US" b="1" dirty="0">
                <a:solidFill>
                  <a:srgbClr val="0070C0"/>
                </a:solidFill>
                <a:latin typeface="Times-Roman"/>
              </a:rPr>
              <a:t>of the resistance against dental caries</a:t>
            </a:r>
            <a:endParaRPr lang="it-IT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0127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90071" y="291912"/>
            <a:ext cx="710482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In addition to the </a:t>
            </a:r>
            <a:r>
              <a:rPr lang="en-US" b="1" dirty="0">
                <a:latin typeface="Times-Roman"/>
              </a:rPr>
              <a:t>microstructural composition</a:t>
            </a:r>
            <a:r>
              <a:rPr lang="en-US" dirty="0">
                <a:latin typeface="Times-Roman"/>
              </a:rPr>
              <a:t>, the </a:t>
            </a:r>
            <a:r>
              <a:rPr lang="en-US" b="1" dirty="0" smtClean="0">
                <a:latin typeface="Times-Roman"/>
              </a:rPr>
              <a:t>macroscopic architecture</a:t>
            </a:r>
            <a:r>
              <a:rPr lang="en-US" dirty="0" smtClean="0">
                <a:latin typeface="Times-Roman"/>
              </a:rPr>
              <a:t> </a:t>
            </a:r>
            <a:r>
              <a:rPr lang="en-US" dirty="0">
                <a:latin typeface="Times-Roman"/>
              </a:rPr>
              <a:t>(lightweight construction) determines the mechanical properties of a </a:t>
            </a:r>
            <a:r>
              <a:rPr lang="en-US" dirty="0" smtClean="0">
                <a:latin typeface="Times-Roman"/>
              </a:rPr>
              <a:t>bones</a:t>
            </a:r>
          </a:p>
          <a:p>
            <a:r>
              <a:rPr lang="en-US" dirty="0" smtClean="0">
                <a:latin typeface="Times-Roman"/>
              </a:rPr>
              <a:t>for instance</a:t>
            </a:r>
            <a:r>
              <a:rPr lang="en-US" dirty="0">
                <a:latin typeface="Times-Roman"/>
              </a:rPr>
              <a:t>, the human femur can tolerate loads of up to 1650 kg. </a:t>
            </a:r>
            <a:endParaRPr lang="en-US" dirty="0" smtClean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solidFill>
                  <a:srgbClr val="FF0000"/>
                </a:solidFill>
                <a:latin typeface="Times-Roman"/>
              </a:rPr>
              <a:t>“hierarchical structuring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” 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from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the </a:t>
            </a:r>
            <a:r>
              <a:rPr lang="en-US" dirty="0" err="1">
                <a:solidFill>
                  <a:srgbClr val="FF0000"/>
                </a:solidFill>
                <a:latin typeface="Times-Roman"/>
              </a:rPr>
              <a:t>nanoscale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 of the apatite crystals to the </a:t>
            </a:r>
            <a:r>
              <a:rPr lang="en-US" dirty="0" err="1" smtClean="0">
                <a:solidFill>
                  <a:srgbClr val="FF0000"/>
                </a:solidFill>
                <a:latin typeface="Times-Roman"/>
              </a:rPr>
              <a:t>macroscale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 of complete bones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79494" y="2762352"/>
            <a:ext cx="624509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err="1" smtClean="0">
                <a:solidFill>
                  <a:srgbClr val="0070C0"/>
                </a:solidFill>
                <a:latin typeface="Times-Roman"/>
              </a:rPr>
              <a:t>Osteoblasts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are the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cells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within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the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bones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 smtClean="0">
                <a:solidFill>
                  <a:srgbClr val="0070C0"/>
                </a:solidFill>
                <a:latin typeface="Times-Roman"/>
              </a:rPr>
              <a:t>formation</a:t>
            </a:r>
            <a:r>
              <a:rPr lang="it-IT" dirty="0" smtClean="0">
                <a:solidFill>
                  <a:srgbClr val="0070C0"/>
                </a:solidFill>
                <a:latin typeface="Times-Roman"/>
              </a:rPr>
              <a:t> start: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rich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in phosphatases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they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excrete a gelatinous substance, the </a:t>
            </a:r>
            <a:r>
              <a:rPr lang="en-US" b="1" dirty="0" smtClean="0">
                <a:solidFill>
                  <a:srgbClr val="0070C0"/>
                </a:solidFill>
                <a:latin typeface="Times-Roman"/>
              </a:rPr>
              <a:t>osteoid</a:t>
            </a:r>
          </a:p>
          <a:p>
            <a:endParaRPr lang="en-US" dirty="0" smtClean="0">
              <a:solidFill>
                <a:srgbClr val="0070C0"/>
              </a:solidFill>
              <a:latin typeface="Times-Roman"/>
            </a:endParaRPr>
          </a:p>
          <a:p>
            <a:r>
              <a:rPr lang="en-US" dirty="0" smtClean="0">
                <a:solidFill>
                  <a:srgbClr val="0070C0"/>
                </a:solidFill>
                <a:latin typeface="Times-Roman"/>
              </a:rPr>
              <a:t>Gradual deposition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of inorganic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material =&gt;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osteoid hardens and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the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walled-in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osteoblasts turn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into actual bone cells (</a:t>
            </a:r>
            <a:r>
              <a:rPr lang="en-US" b="1" dirty="0">
                <a:solidFill>
                  <a:srgbClr val="0070C0"/>
                </a:solidFill>
                <a:latin typeface="Times-Roman"/>
              </a:rPr>
              <a:t>osteocytes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).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5882" y="4938796"/>
            <a:ext cx="6553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2060"/>
                </a:solidFill>
                <a:latin typeface="Times-Roman"/>
              </a:rPr>
              <a:t>Multinucleate giant cells (the osteoclasts) catabolize bones</a:t>
            </a:r>
            <a:endParaRPr lang="it-IT" dirty="0">
              <a:solidFill>
                <a:srgbClr val="002060"/>
              </a:solidFill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581" y="0"/>
            <a:ext cx="4980489" cy="6876429"/>
          </a:xfrm>
          <a:prstGeom prst="rect">
            <a:avLst/>
          </a:prstGeom>
        </p:spPr>
      </p:pic>
      <p:sp>
        <p:nvSpPr>
          <p:cNvPr id="8" name="Rettangolo 7"/>
          <p:cNvSpPr/>
          <p:nvPr/>
        </p:nvSpPr>
        <p:spPr>
          <a:xfrm>
            <a:off x="694483" y="607368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-Roman"/>
              </a:rPr>
              <a:t>bone tissue is continuously remodeled by the activity of osteoblasts (formation</a:t>
            </a:r>
            <a:r>
              <a:rPr lang="en-US" dirty="0" smtClean="0">
                <a:solidFill>
                  <a:srgbClr val="FF0000"/>
                </a:solidFill>
                <a:latin typeface="Times-Roman"/>
              </a:rPr>
              <a:t>) </a:t>
            </a:r>
            <a:r>
              <a:rPr lang="it-IT" dirty="0" smtClean="0">
                <a:solidFill>
                  <a:srgbClr val="FF0000"/>
                </a:solidFill>
                <a:latin typeface="Times-Roman"/>
              </a:rPr>
              <a:t>and </a:t>
            </a:r>
            <a:r>
              <a:rPr lang="it-IT" dirty="0" err="1">
                <a:solidFill>
                  <a:srgbClr val="FF0000"/>
                </a:solidFill>
                <a:latin typeface="Times-Roman"/>
              </a:rPr>
              <a:t>osteoclasts</a:t>
            </a:r>
            <a:r>
              <a:rPr lang="it-IT" dirty="0">
                <a:solidFill>
                  <a:srgbClr val="FF0000"/>
                </a:solidFill>
                <a:latin typeface="Times-Roman"/>
              </a:rPr>
              <a:t> (</a:t>
            </a:r>
            <a:r>
              <a:rPr lang="it-IT" dirty="0" err="1">
                <a:solidFill>
                  <a:srgbClr val="FF0000"/>
                </a:solidFill>
                <a:latin typeface="Times-Roman"/>
              </a:rPr>
              <a:t>disintegration</a:t>
            </a:r>
            <a:r>
              <a:rPr lang="it-IT" dirty="0">
                <a:solidFill>
                  <a:srgbClr val="FF0000"/>
                </a:solidFill>
                <a:latin typeface="Times-Roman"/>
              </a:rPr>
              <a:t>),</a:t>
            </a:r>
            <a:endParaRPr lang="it-IT" dirty="0">
              <a:solidFill>
                <a:srgbClr val="FF0000"/>
              </a:solidFill>
            </a:endParaRPr>
          </a:p>
        </p:txBody>
      </p:sp>
      <p:sp>
        <p:nvSpPr>
          <p:cNvPr id="9" name="Freccia in giù 8"/>
          <p:cNvSpPr/>
          <p:nvPr/>
        </p:nvSpPr>
        <p:spPr>
          <a:xfrm>
            <a:off x="3240157" y="5308128"/>
            <a:ext cx="556591" cy="685168"/>
          </a:xfrm>
          <a:prstGeom prst="downArrow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31593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/>
          <a:srcRect r="52522" b="50692"/>
          <a:stretch/>
        </p:blipFill>
        <p:spPr>
          <a:xfrm>
            <a:off x="771971" y="1536970"/>
            <a:ext cx="4964123" cy="3584563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19052" y="488097"/>
            <a:ext cx="109440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quantitative assay of calcium </a:t>
            </a:r>
            <a:r>
              <a:rPr lang="en-US" dirty="0" smtClean="0">
                <a:latin typeface="Times-Roman"/>
              </a:rPr>
              <a:t>ions was allowed by the use of </a:t>
            </a:r>
            <a:r>
              <a:rPr lang="en-US" b="1" dirty="0" smtClean="0">
                <a:solidFill>
                  <a:srgbClr val="FF3300"/>
                </a:solidFill>
                <a:latin typeface="Times-Roman"/>
              </a:rPr>
              <a:t>Ca</a:t>
            </a:r>
            <a:r>
              <a:rPr lang="en-US" b="1" baseline="30000" dirty="0" smtClean="0">
                <a:solidFill>
                  <a:srgbClr val="FF3300"/>
                </a:solidFill>
                <a:latin typeface="Times-Roman"/>
              </a:rPr>
              <a:t>2</a:t>
            </a:r>
            <a:r>
              <a:rPr lang="en-US" b="1" baseline="30000" dirty="0">
                <a:solidFill>
                  <a:srgbClr val="FF3300"/>
                </a:solidFill>
                <a:latin typeface="MTSY"/>
              </a:rPr>
              <a:t>+</a:t>
            </a:r>
            <a:r>
              <a:rPr lang="en-US" b="1" dirty="0">
                <a:solidFill>
                  <a:srgbClr val="FF3300"/>
                </a:solidFill>
                <a:latin typeface="Times-Roman"/>
              </a:rPr>
              <a:t>-</a:t>
            </a:r>
            <a:r>
              <a:rPr lang="en-US" b="1" dirty="0" smtClean="0">
                <a:solidFill>
                  <a:srgbClr val="FF3300"/>
                </a:solidFill>
                <a:latin typeface="Times-Roman"/>
              </a:rPr>
              <a:t>specific coordination-dependent fluorescent ligands 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(e.g. </a:t>
            </a:r>
            <a:r>
              <a:rPr lang="en-US" dirty="0" err="1" smtClean="0">
                <a:solidFill>
                  <a:srgbClr val="FF3300"/>
                </a:solidFill>
                <a:latin typeface="Times-Roman"/>
              </a:rPr>
              <a:t>Quin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 2AM)</a:t>
            </a:r>
            <a:endParaRPr lang="it-IT" dirty="0">
              <a:solidFill>
                <a:srgbClr val="FF330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801748" y="3034032"/>
            <a:ext cx="4328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err="1">
                <a:solidFill>
                  <a:srgbClr val="339966"/>
                </a:solidFill>
                <a:latin typeface="Times-Roman"/>
              </a:rPr>
              <a:t>nonluminescent</a:t>
            </a:r>
            <a:r>
              <a:rPr lang="it-IT" dirty="0">
                <a:solidFill>
                  <a:srgbClr val="339966"/>
                </a:solidFill>
                <a:latin typeface="Times-Roman"/>
              </a:rPr>
              <a:t> Ca</a:t>
            </a:r>
            <a:r>
              <a:rPr lang="it-IT" baseline="30000" dirty="0">
                <a:solidFill>
                  <a:srgbClr val="339966"/>
                </a:solidFill>
                <a:latin typeface="Times-Roman"/>
              </a:rPr>
              <a:t>2</a:t>
            </a:r>
            <a:r>
              <a:rPr lang="it-IT" baseline="30000" dirty="0">
                <a:solidFill>
                  <a:srgbClr val="339966"/>
                </a:solidFill>
                <a:latin typeface="MTSY"/>
              </a:rPr>
              <a:t>+</a:t>
            </a:r>
            <a:r>
              <a:rPr lang="it-IT" dirty="0">
                <a:solidFill>
                  <a:srgbClr val="339966"/>
                </a:solidFill>
                <a:latin typeface="Times-Roman"/>
              </a:rPr>
              <a:t>-</a:t>
            </a:r>
            <a:r>
              <a:rPr lang="it-IT" dirty="0" err="1">
                <a:solidFill>
                  <a:srgbClr val="339966"/>
                </a:solidFill>
                <a:latin typeface="Times-Roman"/>
              </a:rPr>
              <a:t>specific</a:t>
            </a:r>
            <a:r>
              <a:rPr lang="it-IT" dirty="0">
                <a:solidFill>
                  <a:srgbClr val="339966"/>
                </a:solidFill>
                <a:latin typeface="Times-Roman"/>
              </a:rPr>
              <a:t> </a:t>
            </a:r>
            <a:r>
              <a:rPr lang="it-IT" dirty="0" err="1" smtClean="0">
                <a:solidFill>
                  <a:srgbClr val="339966"/>
                </a:solidFill>
                <a:latin typeface="Times-Roman"/>
              </a:rPr>
              <a:t>ionophore</a:t>
            </a:r>
            <a:endParaRPr lang="it-IT" dirty="0">
              <a:solidFill>
                <a:srgbClr val="339966"/>
              </a:solidFill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 rotWithShape="1">
          <a:blip r:embed="rId2"/>
          <a:srcRect l="61258" t="51716"/>
          <a:stretch/>
        </p:blipFill>
        <p:spPr>
          <a:xfrm>
            <a:off x="8099178" y="3337635"/>
            <a:ext cx="3733571" cy="3235312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519052" y="52009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3300"/>
                </a:solidFill>
                <a:latin typeface="Times-Roman"/>
              </a:rPr>
              <a:t>high temporal and spatial</a:t>
            </a:r>
          </a:p>
          <a:p>
            <a:r>
              <a:rPr lang="en-US" dirty="0">
                <a:solidFill>
                  <a:srgbClr val="FF3300"/>
                </a:solidFill>
                <a:latin typeface="Times-Roman"/>
              </a:rPr>
              <a:t>resolution in concentrations of 10</a:t>
            </a:r>
            <a:r>
              <a:rPr lang="en-US" baseline="30000" dirty="0">
                <a:solidFill>
                  <a:srgbClr val="FF3300"/>
                </a:solidFill>
                <a:latin typeface="MTSY"/>
              </a:rPr>
              <a:t>−</a:t>
            </a:r>
            <a:r>
              <a:rPr lang="en-US" baseline="30000" dirty="0">
                <a:solidFill>
                  <a:srgbClr val="FF3300"/>
                </a:solidFill>
                <a:latin typeface="Times-Roman"/>
              </a:rPr>
              <a:t>1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 to 10</a:t>
            </a:r>
            <a:r>
              <a:rPr lang="en-US" baseline="30000" dirty="0">
                <a:solidFill>
                  <a:srgbClr val="FF3300"/>
                </a:solidFill>
                <a:latin typeface="MTSY"/>
              </a:rPr>
              <a:t>−</a:t>
            </a:r>
            <a:r>
              <a:rPr lang="en-US" baseline="30000" dirty="0">
                <a:solidFill>
                  <a:srgbClr val="FF3300"/>
                </a:solidFill>
                <a:latin typeface="Times-Roman"/>
              </a:rPr>
              <a:t>5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 M Ca</a:t>
            </a:r>
            <a:r>
              <a:rPr lang="en-US" baseline="30000" dirty="0">
                <a:solidFill>
                  <a:srgbClr val="FF3300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FF3300"/>
                </a:solidFill>
                <a:latin typeface="MTSY"/>
              </a:rPr>
              <a:t>+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. </a:t>
            </a:r>
            <a:endParaRPr lang="it-IT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845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1235412" y="1431726"/>
            <a:ext cx="964011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it-IT" dirty="0">
                <a:latin typeface="Times-Roman"/>
              </a:rPr>
              <a:t>Ca</a:t>
            </a:r>
            <a:r>
              <a:rPr lang="it-IT" baseline="30000" dirty="0">
                <a:latin typeface="Times-Roman"/>
              </a:rPr>
              <a:t>2</a:t>
            </a:r>
            <a:r>
              <a:rPr lang="it-IT" baseline="30000" dirty="0">
                <a:latin typeface="MTSY"/>
              </a:rPr>
              <a:t>+</a:t>
            </a:r>
            <a:r>
              <a:rPr lang="it-IT" dirty="0">
                <a:latin typeface="MTSY"/>
              </a:rPr>
              <a:t> </a:t>
            </a:r>
            <a:r>
              <a:rPr lang="it-IT" dirty="0" err="1">
                <a:latin typeface="Times-Roman"/>
              </a:rPr>
              <a:t>is</a:t>
            </a:r>
            <a:r>
              <a:rPr lang="it-IT" dirty="0">
                <a:latin typeface="Times-Roman"/>
              </a:rPr>
              <a:t> a </a:t>
            </a:r>
            <a:r>
              <a:rPr lang="it-IT" dirty="0" err="1" smtClean="0">
                <a:latin typeface="Times-Roman"/>
              </a:rPr>
              <a:t>divalent</a:t>
            </a:r>
            <a:r>
              <a:rPr lang="it-IT" dirty="0" smtClean="0">
                <a:latin typeface="Times-Roman"/>
              </a:rPr>
              <a:t> </a:t>
            </a:r>
            <a:r>
              <a:rPr lang="it-IT" dirty="0" err="1" smtClean="0">
                <a:latin typeface="Times-Roman"/>
              </a:rPr>
              <a:t>cat</a:t>
            </a:r>
            <a:r>
              <a:rPr lang="en-US" dirty="0" smtClean="0">
                <a:latin typeface="Times-Roman"/>
              </a:rPr>
              <a:t>ion </a:t>
            </a:r>
            <a:r>
              <a:rPr lang="en-US" b="1" dirty="0">
                <a:latin typeface="Times-Roman"/>
              </a:rPr>
              <a:t>without redox </a:t>
            </a:r>
            <a:r>
              <a:rPr lang="en-US" b="1" dirty="0" smtClean="0">
                <a:latin typeface="Times-Roman"/>
              </a:rPr>
              <a:t>function</a:t>
            </a:r>
          </a:p>
          <a:p>
            <a:pPr>
              <a:lnSpc>
                <a:spcPct val="150000"/>
              </a:lnSpc>
            </a:pPr>
            <a:endParaRPr lang="en-US" b="1" dirty="0" smtClean="0">
              <a:latin typeface="Times-Roman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-Roman"/>
              </a:rPr>
              <a:t>it </a:t>
            </a:r>
            <a:r>
              <a:rPr lang="en-US" dirty="0">
                <a:latin typeface="Times-Roman"/>
              </a:rPr>
              <a:t>exhibits high coordination numbers and often </a:t>
            </a:r>
            <a:r>
              <a:rPr lang="en-US" b="1" dirty="0" smtClean="0">
                <a:latin typeface="Times-Roman"/>
              </a:rPr>
              <a:t>irregular coordination </a:t>
            </a:r>
            <a:r>
              <a:rPr lang="en-US" b="1" dirty="0">
                <a:latin typeface="Times-Roman"/>
              </a:rPr>
              <a:t>geometry </a:t>
            </a:r>
            <a:r>
              <a:rPr lang="en-US" dirty="0">
                <a:latin typeface="Times-Roman"/>
              </a:rPr>
              <a:t>in its complexes, due to its ionic radius of about 100–120 </a:t>
            </a:r>
            <a:r>
              <a:rPr lang="en-US" dirty="0" smtClean="0">
                <a:latin typeface="Times-Roman"/>
              </a:rPr>
              <a:t>pm.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-Roman"/>
              </a:rPr>
              <a:t>The </a:t>
            </a:r>
            <a:r>
              <a:rPr lang="en-US" dirty="0">
                <a:latin typeface="Times-Roman"/>
              </a:rPr>
              <a:t>Cd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(95 pm) and Pb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(119 pm) </a:t>
            </a:r>
            <a:r>
              <a:rPr lang="en-US" dirty="0" smtClean="0">
                <a:latin typeface="Times-Roman"/>
              </a:rPr>
              <a:t>ions </a:t>
            </a:r>
            <a:r>
              <a:rPr lang="en-US" dirty="0">
                <a:latin typeface="Times-Roman"/>
              </a:rPr>
              <a:t>are </a:t>
            </a:r>
            <a:r>
              <a:rPr lang="en-US" dirty="0" smtClean="0">
                <a:latin typeface="Times-Roman"/>
              </a:rPr>
              <a:t>similar to </a:t>
            </a:r>
            <a:r>
              <a:rPr lang="en-US" dirty="0">
                <a:latin typeface="Times-Roman"/>
              </a:rPr>
              <a:t>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 smtClean="0">
                <a:latin typeface="MTSY"/>
              </a:rPr>
              <a:t>+ </a:t>
            </a:r>
            <a:r>
              <a:rPr lang="en-US" dirty="0" smtClean="0">
                <a:latin typeface="MTSY"/>
              </a:rPr>
              <a:t>from this point of view</a:t>
            </a:r>
          </a:p>
          <a:p>
            <a:pPr algn="ctr">
              <a:lnSpc>
                <a:spcPct val="150000"/>
              </a:lnSpc>
            </a:pPr>
            <a:r>
              <a:rPr lang="en-US" dirty="0" smtClean="0">
                <a:solidFill>
                  <a:srgbClr val="006666"/>
                </a:solidFill>
                <a:latin typeface="MTSY"/>
              </a:rPr>
              <a:t>however</a:t>
            </a: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-Roman"/>
              </a:rPr>
              <a:t>are </a:t>
            </a:r>
            <a:r>
              <a:rPr lang="en-US" b="1" dirty="0">
                <a:latin typeface="Times-Roman"/>
              </a:rPr>
              <a:t>biologically harmful</a:t>
            </a:r>
            <a:r>
              <a:rPr lang="en-US" dirty="0">
                <a:latin typeface="Times-Roman"/>
              </a:rPr>
              <a:t>, due to their strong coordination with </a:t>
            </a:r>
            <a:r>
              <a:rPr lang="en-US" dirty="0" err="1">
                <a:latin typeface="Times-Roman"/>
              </a:rPr>
              <a:t>thiolates</a:t>
            </a:r>
            <a:r>
              <a:rPr lang="en-US" dirty="0">
                <a:latin typeface="Times-Roman"/>
              </a:rPr>
              <a:t> </a:t>
            </a:r>
            <a:r>
              <a:rPr lang="en-US" dirty="0" smtClean="0">
                <a:latin typeface="Times-Roman"/>
              </a:rPr>
              <a:t>(soft character)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1235412" y="5334020"/>
            <a:ext cx="101813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6666"/>
                </a:solidFill>
                <a:latin typeface="Times-Roman"/>
              </a:rPr>
              <a:t>Mn</a:t>
            </a:r>
            <a:r>
              <a:rPr lang="en-US" baseline="30000" dirty="0">
                <a:solidFill>
                  <a:srgbClr val="006666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6666"/>
                </a:solidFill>
                <a:latin typeface="MTSY"/>
              </a:rPr>
              <a:t>+</a:t>
            </a:r>
            <a:r>
              <a:rPr lang="en-US" dirty="0">
                <a:solidFill>
                  <a:srgbClr val="006666"/>
                </a:solidFill>
                <a:latin typeface="MTSY"/>
              </a:rPr>
              <a:t>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(83 pm) and the heavier homologue Sr</a:t>
            </a:r>
            <a:r>
              <a:rPr lang="en-US" baseline="30000" dirty="0">
                <a:solidFill>
                  <a:srgbClr val="006666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6666"/>
                </a:solidFill>
                <a:latin typeface="MTSY"/>
              </a:rPr>
              <a:t>+</a:t>
            </a:r>
            <a:r>
              <a:rPr lang="en-US" dirty="0">
                <a:solidFill>
                  <a:srgbClr val="006666"/>
                </a:solidFill>
                <a:latin typeface="MTSY"/>
              </a:rPr>
              <a:t>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(118 pm) are less toxic as calcium “substitutes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”, but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the possible biological importance of Sr</a:t>
            </a:r>
            <a:r>
              <a:rPr lang="en-US" baseline="30000" dirty="0">
                <a:solidFill>
                  <a:srgbClr val="006666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6666"/>
                </a:solidFill>
                <a:latin typeface="MTSY"/>
              </a:rPr>
              <a:t>+</a:t>
            </a:r>
            <a:r>
              <a:rPr lang="en-US" dirty="0">
                <a:solidFill>
                  <a:srgbClr val="006666"/>
                </a:solidFill>
                <a:latin typeface="MTSY"/>
              </a:rPr>
              <a:t>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is perhaps obscured by the 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much more </a:t>
            </a:r>
            <a:r>
              <a:rPr lang="en-US" dirty="0">
                <a:solidFill>
                  <a:srgbClr val="006666"/>
                </a:solidFill>
                <a:latin typeface="Times-Roman"/>
              </a:rPr>
              <a:t>abundant 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Ca</a:t>
            </a:r>
            <a:r>
              <a:rPr lang="en-US" baseline="30000" dirty="0" smtClean="0">
                <a:solidFill>
                  <a:srgbClr val="006666"/>
                </a:solidFill>
                <a:latin typeface="Times-Roman"/>
              </a:rPr>
              <a:t>2</a:t>
            </a:r>
            <a:r>
              <a:rPr lang="en-US" baseline="30000" dirty="0" smtClean="0">
                <a:solidFill>
                  <a:srgbClr val="006666"/>
                </a:solidFill>
                <a:latin typeface="MTSY"/>
              </a:rPr>
              <a:t>+</a:t>
            </a:r>
            <a:r>
              <a:rPr lang="en-US" dirty="0" smtClean="0">
                <a:solidFill>
                  <a:srgbClr val="006666"/>
                </a:solidFill>
                <a:latin typeface="Times-Roman"/>
              </a:rPr>
              <a:t>.</a:t>
            </a:r>
            <a:endParaRPr lang="it-IT" dirty="0">
              <a:solidFill>
                <a:srgbClr val="006666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3115" y="366762"/>
            <a:ext cx="67996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A242"/>
                </a:solidFill>
              </a:rPr>
              <a:t>An </a:t>
            </a:r>
            <a:r>
              <a:rPr lang="it-IT" sz="2400" b="1" dirty="0" err="1" smtClean="0">
                <a:solidFill>
                  <a:srgbClr val="00A242"/>
                </a:solidFill>
              </a:rPr>
              <a:t>outlook</a:t>
            </a:r>
            <a:r>
              <a:rPr lang="it-IT" sz="2400" b="1" dirty="0" smtClean="0">
                <a:solidFill>
                  <a:srgbClr val="00A242"/>
                </a:solidFill>
              </a:rPr>
              <a:t> of Ca</a:t>
            </a:r>
            <a:r>
              <a:rPr lang="it-IT" sz="2400" b="1" baseline="30000" dirty="0" smtClean="0">
                <a:solidFill>
                  <a:srgbClr val="00A242"/>
                </a:solidFill>
              </a:rPr>
              <a:t>2+</a:t>
            </a:r>
            <a:r>
              <a:rPr lang="it-IT" sz="2400" b="1" dirty="0" smtClean="0">
                <a:solidFill>
                  <a:srgbClr val="00A242"/>
                </a:solidFill>
              </a:rPr>
              <a:t> </a:t>
            </a:r>
            <a:r>
              <a:rPr lang="it-IT" sz="2400" b="1" dirty="0" err="1" smtClean="0">
                <a:solidFill>
                  <a:srgbClr val="00A242"/>
                </a:solidFill>
              </a:rPr>
              <a:t>properties</a:t>
            </a:r>
            <a:endParaRPr lang="it-IT" sz="2400" b="1" baseline="30000" dirty="0">
              <a:solidFill>
                <a:srgbClr val="00A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842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7687" y="1435611"/>
            <a:ext cx="35414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3366"/>
                </a:solidFill>
                <a:latin typeface="Times-Roman"/>
              </a:rPr>
              <a:t>Coordination numbers of 7 or 8 are quite common </a:t>
            </a:r>
            <a:r>
              <a:rPr lang="en-US" dirty="0" smtClean="0">
                <a:solidFill>
                  <a:srgbClr val="003366"/>
                </a:solidFill>
                <a:latin typeface="Times-Roman"/>
              </a:rPr>
              <a:t>for Ca</a:t>
            </a:r>
            <a:r>
              <a:rPr lang="en-US" baseline="30000" dirty="0" smtClean="0">
                <a:solidFill>
                  <a:srgbClr val="003366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3366"/>
                </a:solidFill>
                <a:latin typeface="MTSY"/>
              </a:rPr>
              <a:t>+</a:t>
            </a:r>
            <a:r>
              <a:rPr lang="en-US" dirty="0">
                <a:solidFill>
                  <a:srgbClr val="003366"/>
                </a:solidFill>
                <a:latin typeface="MTSY"/>
              </a:rPr>
              <a:t> </a:t>
            </a:r>
            <a:r>
              <a:rPr lang="en-US" dirty="0">
                <a:solidFill>
                  <a:srgbClr val="003366"/>
                </a:solidFill>
                <a:latin typeface="Times-Roman"/>
              </a:rPr>
              <a:t>in proteins, in contrast to the strong preference by Mg</a:t>
            </a:r>
            <a:r>
              <a:rPr lang="en-US" baseline="30000" dirty="0">
                <a:solidFill>
                  <a:srgbClr val="003366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3366"/>
                </a:solidFill>
                <a:latin typeface="MTSY"/>
              </a:rPr>
              <a:t>+</a:t>
            </a:r>
            <a:r>
              <a:rPr lang="en-US" dirty="0">
                <a:solidFill>
                  <a:srgbClr val="003366"/>
                </a:solidFill>
                <a:latin typeface="MTSY"/>
              </a:rPr>
              <a:t> </a:t>
            </a:r>
            <a:r>
              <a:rPr lang="en-US" dirty="0">
                <a:solidFill>
                  <a:srgbClr val="003366"/>
                </a:solidFill>
                <a:latin typeface="Times-Roman"/>
              </a:rPr>
              <a:t>for octahedral configuration</a:t>
            </a:r>
            <a:r>
              <a:rPr lang="en-US" dirty="0" smtClean="0">
                <a:solidFill>
                  <a:srgbClr val="003366"/>
                </a:solidFill>
                <a:latin typeface="Times-Roman"/>
              </a:rPr>
              <a:t>.</a:t>
            </a:r>
            <a:endParaRPr lang="en-US" dirty="0">
              <a:solidFill>
                <a:srgbClr val="003366"/>
              </a:solidFill>
              <a:latin typeface="Times-Roman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47" y="660465"/>
            <a:ext cx="7842286" cy="4008811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1048140" y="5165412"/>
            <a:ext cx="104726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70C0"/>
                </a:solidFill>
                <a:latin typeface="Times-Roman"/>
              </a:rPr>
              <a:t>High coordination numbers are attained rather easily, since the large Ca</a:t>
            </a:r>
            <a:r>
              <a:rPr lang="en-US" baseline="30000" dirty="0">
                <a:solidFill>
                  <a:srgbClr val="0070C0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70C0"/>
                </a:solidFill>
                <a:latin typeface="MTSY"/>
              </a:rPr>
              <a:t>+</a:t>
            </a:r>
            <a:r>
              <a:rPr lang="en-US" dirty="0">
                <a:solidFill>
                  <a:srgbClr val="0070C0"/>
                </a:solidFill>
                <a:latin typeface="MTSY"/>
              </a:rPr>
              <a:t>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ion likes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to coordinate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the small water molecules, the carbonyl oxygen atoms of peptide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bonds, the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hydroxyl groups of chelating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carbohydrates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and the potentially </a:t>
            </a:r>
            <a:r>
              <a:rPr lang="en-US" dirty="0" smtClean="0">
                <a:solidFill>
                  <a:srgbClr val="0070C0"/>
                </a:solidFill>
                <a:latin typeface="Times-Roman"/>
              </a:rPr>
              <a:t>chelating carboxylate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groups that are abundant in acidic proteins.</a:t>
            </a:r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7046310" y="2728273"/>
            <a:ext cx="25314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3300"/>
                </a:solidFill>
                <a:latin typeface="Times-Roman"/>
              </a:rPr>
              <a:t>e.g. </a:t>
            </a:r>
            <a:r>
              <a:rPr lang="en-US" dirty="0" err="1" smtClean="0">
                <a:solidFill>
                  <a:srgbClr val="FF3300"/>
                </a:solidFill>
                <a:latin typeface="Times-Roman"/>
              </a:rPr>
              <a:t>lactalbumin</a:t>
            </a:r>
            <a:r>
              <a:rPr lang="en-US" dirty="0" smtClean="0">
                <a:solidFill>
                  <a:srgbClr val="FF330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FF3300"/>
                </a:solidFill>
                <a:latin typeface="Times-Roman"/>
              </a:rPr>
              <a:t>of milk</a:t>
            </a:r>
            <a:endParaRPr lang="it-IT" dirty="0">
              <a:solidFill>
                <a:srgbClr val="FF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524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75" y="0"/>
            <a:ext cx="10678292" cy="4206140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768485" y="4428175"/>
            <a:ext cx="107393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-Roman"/>
              </a:rPr>
              <a:t>An </a:t>
            </a:r>
            <a:r>
              <a:rPr lang="en-US" dirty="0">
                <a:latin typeface="Times-Roman"/>
              </a:rPr>
              <a:t>example is </a:t>
            </a:r>
            <a:r>
              <a:rPr lang="en-US" dirty="0" smtClean="0">
                <a:latin typeface="Times-Roman"/>
              </a:rPr>
              <a:t>troponin C, </a:t>
            </a:r>
            <a:r>
              <a:rPr lang="en-US" dirty="0">
                <a:latin typeface="Times-Roman"/>
              </a:rPr>
              <a:t>which is present in smooth </a:t>
            </a:r>
            <a:r>
              <a:rPr lang="en-US" dirty="0" smtClean="0">
                <a:latin typeface="Times-Roman"/>
              </a:rPr>
              <a:t>muscle which binds </a:t>
            </a:r>
            <a:r>
              <a:rPr lang="en-US" dirty="0">
                <a:latin typeface="Times-Roman"/>
              </a:rPr>
              <a:t>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>
                <a:latin typeface="Times-Roman"/>
              </a:rPr>
              <a:t>but </a:t>
            </a:r>
            <a:r>
              <a:rPr lang="en-US" dirty="0" smtClean="0">
                <a:latin typeface="Times-Roman"/>
              </a:rPr>
              <a:t>tolerates Mg</a:t>
            </a:r>
            <a:r>
              <a:rPr lang="en-US" baseline="30000" dirty="0" smtClean="0">
                <a:latin typeface="Times-Roman"/>
              </a:rPr>
              <a:t>2</a:t>
            </a:r>
            <a:r>
              <a:rPr lang="en-US" baseline="30000" dirty="0" smtClean="0">
                <a:latin typeface="MTSY"/>
              </a:rPr>
              <a:t>+</a:t>
            </a:r>
            <a:r>
              <a:rPr lang="en-US" dirty="0" smtClean="0">
                <a:latin typeface="Times-Roman"/>
              </a:rPr>
              <a:t>.</a:t>
            </a:r>
          </a:p>
          <a:p>
            <a:r>
              <a:rPr lang="en-US" dirty="0" smtClean="0">
                <a:latin typeface="Times-Roman"/>
              </a:rPr>
              <a:t> </a:t>
            </a:r>
          </a:p>
          <a:p>
            <a:r>
              <a:rPr lang="en-US" dirty="0" smtClean="0">
                <a:solidFill>
                  <a:srgbClr val="7030A0"/>
                </a:solidFill>
                <a:latin typeface="Times-Roman"/>
              </a:rPr>
              <a:t>Mg</a:t>
            </a:r>
            <a:r>
              <a:rPr lang="en-US" baseline="30000" dirty="0" smtClean="0">
                <a:solidFill>
                  <a:srgbClr val="7030A0"/>
                </a:solidFill>
                <a:latin typeface="Times-Roman"/>
              </a:rPr>
              <a:t>2+</a:t>
            </a:r>
            <a:r>
              <a:rPr lang="en-US" dirty="0" smtClean="0">
                <a:latin typeface="Times-Roman"/>
              </a:rPr>
              <a:t> 		</a:t>
            </a:r>
            <a:r>
              <a:rPr lang="en-US" b="1" dirty="0" smtClean="0">
                <a:latin typeface="Times-Roman"/>
              </a:rPr>
              <a:t>unspecific</a:t>
            </a:r>
            <a:r>
              <a:rPr lang="en-US" dirty="0">
                <a:latin typeface="Times-Roman"/>
              </a:rPr>
              <a:t>, approximately octahedral </a:t>
            </a:r>
            <a:r>
              <a:rPr lang="en-US" dirty="0" smtClean="0">
                <a:latin typeface="Times-Roman"/>
              </a:rPr>
              <a:t>configuration</a:t>
            </a:r>
          </a:p>
          <a:p>
            <a:endParaRPr lang="en-US" dirty="0">
              <a:latin typeface="Times-Roman"/>
            </a:endParaRPr>
          </a:p>
          <a:p>
            <a:r>
              <a:rPr lang="en-US" dirty="0" smtClean="0">
                <a:solidFill>
                  <a:srgbClr val="00B050"/>
                </a:solidFill>
                <a:latin typeface="Times-Roman"/>
              </a:rPr>
              <a:t>Ca</a:t>
            </a:r>
            <a:r>
              <a:rPr lang="en-US" baseline="30000" dirty="0" smtClean="0">
                <a:solidFill>
                  <a:srgbClr val="00B050"/>
                </a:solidFill>
                <a:latin typeface="Times-Roman"/>
              </a:rPr>
              <a:t>2+</a:t>
            </a:r>
            <a:r>
              <a:rPr lang="en-US" dirty="0" smtClean="0">
                <a:latin typeface="Times-Roman"/>
              </a:rPr>
              <a:t> 		</a:t>
            </a:r>
            <a:r>
              <a:rPr lang="en-US" b="1" dirty="0" smtClean="0">
                <a:latin typeface="Times-Roman"/>
              </a:rPr>
              <a:t>irregular </a:t>
            </a:r>
            <a:r>
              <a:rPr lang="en-US" b="1" dirty="0">
                <a:latin typeface="Times-Roman"/>
              </a:rPr>
              <a:t>(i.e. specific)</a:t>
            </a:r>
            <a:r>
              <a:rPr lang="en-US" dirty="0">
                <a:latin typeface="Times-Roman"/>
              </a:rPr>
              <a:t> and thus </a:t>
            </a:r>
            <a:r>
              <a:rPr lang="en-US" b="1" dirty="0" smtClean="0">
                <a:latin typeface="Times-Roman"/>
              </a:rPr>
              <a:t>protein-determined</a:t>
            </a:r>
            <a:r>
              <a:rPr lang="en-US" dirty="0" smtClean="0">
                <a:latin typeface="Times-Roman"/>
              </a:rPr>
              <a:t> coordination geometry</a:t>
            </a:r>
          </a:p>
          <a:p>
            <a:endParaRPr lang="en-US" dirty="0" smtClean="0">
              <a:latin typeface="Times-Roman"/>
            </a:endParaRPr>
          </a:p>
          <a:p>
            <a:r>
              <a:rPr lang="en-US" dirty="0" smtClean="0">
                <a:latin typeface="Times-Roman"/>
              </a:rPr>
              <a:t>The </a:t>
            </a:r>
            <a:r>
              <a:rPr lang="en-US" dirty="0">
                <a:latin typeface="Times-Roman"/>
              </a:rPr>
              <a:t>larger ionic radius of Ca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MTSY"/>
              </a:rPr>
              <a:t> </a:t>
            </a:r>
            <a:r>
              <a:rPr lang="en-US" dirty="0" smtClean="0">
                <a:latin typeface="Times-Roman"/>
              </a:rPr>
              <a:t>guarantees a </a:t>
            </a:r>
            <a:r>
              <a:rPr lang="en-US" dirty="0">
                <a:latin typeface="Times-Roman"/>
              </a:rPr>
              <a:t>higher rate of (de)</a:t>
            </a:r>
            <a:r>
              <a:rPr lang="en-US" dirty="0" err="1">
                <a:latin typeface="Times-Roman"/>
              </a:rPr>
              <a:t>complexation</a:t>
            </a:r>
            <a:r>
              <a:rPr lang="en-US" dirty="0">
                <a:latin typeface="Times-Roman"/>
              </a:rPr>
              <a:t> and thus </a:t>
            </a:r>
            <a:r>
              <a:rPr lang="en-US" b="1" dirty="0">
                <a:latin typeface="Times-Roman"/>
              </a:rPr>
              <a:t>more rapid information transfer</a:t>
            </a:r>
            <a:endParaRPr lang="it-IT" b="1" dirty="0"/>
          </a:p>
        </p:txBody>
      </p:sp>
      <p:sp>
        <p:nvSpPr>
          <p:cNvPr id="6" name="Freccia a destra 5"/>
          <p:cNvSpPr/>
          <p:nvPr/>
        </p:nvSpPr>
        <p:spPr>
          <a:xfrm>
            <a:off x="1488332" y="5116749"/>
            <a:ext cx="992221" cy="10700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1488332" y="5687439"/>
            <a:ext cx="992221" cy="10700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7367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72374" y="2002544"/>
            <a:ext cx="6352162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-Roman"/>
              </a:rPr>
              <a:t>Calcium-releasing regions close to membranes contain very acidic </a:t>
            </a:r>
            <a:r>
              <a:rPr lang="en-US" dirty="0" smtClean="0">
                <a:latin typeface="Times-Roman"/>
              </a:rPr>
              <a:t>Ca</a:t>
            </a:r>
            <a:r>
              <a:rPr lang="en-US" baseline="30000" dirty="0" smtClean="0">
                <a:latin typeface="Times-Roman"/>
              </a:rPr>
              <a:t>2+</a:t>
            </a:r>
            <a:r>
              <a:rPr lang="en-US" dirty="0" smtClean="0">
                <a:latin typeface="Times-Roman"/>
              </a:rPr>
              <a:t> storage </a:t>
            </a:r>
            <a:r>
              <a:rPr lang="en-US" dirty="0">
                <a:latin typeface="Times-Roman"/>
              </a:rPr>
              <a:t>proteins, the </a:t>
            </a:r>
            <a:r>
              <a:rPr lang="en-US" dirty="0" err="1">
                <a:latin typeface="Times-Roman"/>
              </a:rPr>
              <a:t>calsequestrins</a:t>
            </a:r>
            <a:r>
              <a:rPr lang="en-US" dirty="0">
                <a:latin typeface="Times-Roman"/>
              </a:rPr>
              <a:t> </a:t>
            </a:r>
            <a:r>
              <a:rPr lang="en-US" dirty="0" smtClean="0">
                <a:latin typeface="Times-Roman"/>
              </a:rPr>
              <a:t>(ca. 40 </a:t>
            </a:r>
            <a:r>
              <a:rPr lang="en-US" dirty="0" err="1">
                <a:latin typeface="Times-Roman"/>
              </a:rPr>
              <a:t>kDa</a:t>
            </a:r>
            <a:r>
              <a:rPr lang="en-US" dirty="0">
                <a:latin typeface="Times-Roman"/>
              </a:rPr>
              <a:t>), each of which can bind </a:t>
            </a:r>
            <a:r>
              <a:rPr lang="en-US" dirty="0" smtClean="0">
                <a:latin typeface="Times-Roman"/>
              </a:rPr>
              <a:t>up </a:t>
            </a:r>
            <a:r>
              <a:rPr lang="en-US" dirty="0">
                <a:latin typeface="Times-Roman"/>
              </a:rPr>
              <a:t>to 50 calcium </a:t>
            </a:r>
            <a:r>
              <a:rPr lang="en-US" dirty="0" smtClean="0">
                <a:latin typeface="Times-Roman"/>
              </a:rPr>
              <a:t>ions. </a:t>
            </a:r>
          </a:p>
          <a:p>
            <a:pPr>
              <a:lnSpc>
                <a:spcPct val="150000"/>
              </a:lnSpc>
            </a:pPr>
            <a:endParaRPr lang="en-US" dirty="0">
              <a:latin typeface="Times-Roman"/>
            </a:endParaRPr>
          </a:p>
          <a:p>
            <a:pPr>
              <a:lnSpc>
                <a:spcPct val="150000"/>
              </a:lnSpc>
            </a:pPr>
            <a:r>
              <a:rPr lang="en-US" dirty="0" smtClean="0">
                <a:latin typeface="Times-Roman"/>
              </a:rPr>
              <a:t>They release the </a:t>
            </a:r>
            <a:r>
              <a:rPr lang="en-US" dirty="0">
                <a:latin typeface="Times-Roman"/>
              </a:rPr>
              <a:t>large amounts of Ca</a:t>
            </a:r>
            <a:r>
              <a:rPr lang="en-US" baseline="30000" dirty="0">
                <a:latin typeface="Times-Roman"/>
              </a:rPr>
              <a:t>2+</a:t>
            </a:r>
            <a:r>
              <a:rPr lang="en-US" dirty="0">
                <a:latin typeface="Times-Roman"/>
              </a:rPr>
              <a:t> ions required for </a:t>
            </a:r>
            <a:r>
              <a:rPr lang="en-US" dirty="0" smtClean="0">
                <a:latin typeface="Times-Roman"/>
              </a:rPr>
              <a:t>information transmission </a:t>
            </a:r>
            <a:r>
              <a:rPr lang="en-US" dirty="0">
                <a:latin typeface="Times-Roman"/>
              </a:rPr>
              <a:t>and amplification and for the triggering of muscle </a:t>
            </a:r>
            <a:r>
              <a:rPr lang="en-US" dirty="0" smtClean="0">
                <a:latin typeface="Times-Roman"/>
              </a:rPr>
              <a:t>contractions.</a:t>
            </a:r>
            <a:endParaRPr lang="it-IT" dirty="0">
              <a:latin typeface="Times-Roman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9222" y="255963"/>
            <a:ext cx="5782778" cy="6493984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916351" y="5792620"/>
            <a:ext cx="33667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Helvetica Neue"/>
              </a:rPr>
              <a:t>PDB = 3UOM</a:t>
            </a:r>
            <a:endParaRPr lang="en-US" dirty="0">
              <a:solidFill>
                <a:srgbClr val="000000"/>
              </a:solidFill>
              <a:latin typeface="Helvetica Neue"/>
            </a:endParaRPr>
          </a:p>
          <a:p>
            <a:r>
              <a:rPr lang="en-US" dirty="0">
                <a:solidFill>
                  <a:srgbClr val="00B050"/>
                </a:solidFill>
                <a:latin typeface="Helvetica Neue"/>
              </a:rPr>
              <a:t>Ca</a:t>
            </a:r>
            <a:r>
              <a:rPr lang="en-US" baseline="30000" dirty="0">
                <a:solidFill>
                  <a:srgbClr val="00B050"/>
                </a:solidFill>
                <a:latin typeface="Helvetica Neue"/>
              </a:rPr>
              <a:t>2+</a:t>
            </a:r>
            <a:r>
              <a:rPr lang="en-US" dirty="0">
                <a:solidFill>
                  <a:srgbClr val="00B050"/>
                </a:solidFill>
                <a:latin typeface="Helvetica Neue"/>
              </a:rPr>
              <a:t> </a:t>
            </a:r>
            <a:r>
              <a:rPr lang="en-US" dirty="0" smtClean="0">
                <a:solidFill>
                  <a:srgbClr val="00B050"/>
                </a:solidFill>
                <a:latin typeface="Helvetica Neue"/>
              </a:rPr>
              <a:t>(in green) complex </a:t>
            </a:r>
            <a:r>
              <a:rPr lang="en-US" dirty="0">
                <a:solidFill>
                  <a:srgbClr val="00B050"/>
                </a:solidFill>
                <a:latin typeface="Helvetica Neue"/>
              </a:rPr>
              <a:t>of </a:t>
            </a:r>
            <a:endParaRPr lang="en-US" dirty="0" smtClean="0">
              <a:solidFill>
                <a:srgbClr val="00B050"/>
              </a:solidFill>
              <a:latin typeface="Helvetica Neue"/>
            </a:endParaRPr>
          </a:p>
          <a:p>
            <a:r>
              <a:rPr lang="en-US" dirty="0" smtClean="0">
                <a:solidFill>
                  <a:srgbClr val="00B050"/>
                </a:solidFill>
                <a:latin typeface="Helvetica Neue"/>
              </a:rPr>
              <a:t>Human </a:t>
            </a:r>
            <a:r>
              <a:rPr lang="en-US" dirty="0">
                <a:solidFill>
                  <a:srgbClr val="00B050"/>
                </a:solidFill>
                <a:latin typeface="Helvetica Neue"/>
              </a:rPr>
              <a:t>skeletal </a:t>
            </a:r>
            <a:r>
              <a:rPr lang="en-US" dirty="0" err="1" smtClean="0">
                <a:solidFill>
                  <a:srgbClr val="00B050"/>
                </a:solidFill>
                <a:latin typeface="Helvetica Neue"/>
              </a:rPr>
              <a:t>calsequestrin</a:t>
            </a:r>
            <a:endParaRPr lang="en-US" dirty="0" smtClean="0">
              <a:solidFill>
                <a:srgbClr val="00B050"/>
              </a:solidFill>
              <a:latin typeface="Helvetica Neue"/>
            </a:endParaRPr>
          </a:p>
          <a:p>
            <a:endParaRPr lang="en-US" b="0" i="0" dirty="0">
              <a:solidFill>
                <a:srgbClr val="000000"/>
              </a:solidFill>
              <a:effectLst/>
              <a:latin typeface="Helvetica Neue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272374" y="255963"/>
            <a:ext cx="54669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rgbClr val="00A242"/>
                </a:solidFill>
              </a:rPr>
              <a:t>Storage and </a:t>
            </a:r>
            <a:r>
              <a:rPr lang="it-IT" sz="2400" b="1" dirty="0" err="1" smtClean="0">
                <a:solidFill>
                  <a:srgbClr val="00A242"/>
                </a:solidFill>
              </a:rPr>
              <a:t>enzimatic</a:t>
            </a:r>
            <a:r>
              <a:rPr lang="it-IT" sz="2400" b="1" dirty="0" smtClean="0">
                <a:solidFill>
                  <a:srgbClr val="00A242"/>
                </a:solidFill>
              </a:rPr>
              <a:t> </a:t>
            </a:r>
            <a:r>
              <a:rPr lang="it-IT" sz="2400" b="1" dirty="0" err="1" smtClean="0">
                <a:solidFill>
                  <a:srgbClr val="00A242"/>
                </a:solidFill>
              </a:rPr>
              <a:t>activity</a:t>
            </a:r>
            <a:r>
              <a:rPr lang="it-IT" sz="2400" b="1" dirty="0" smtClean="0">
                <a:solidFill>
                  <a:srgbClr val="00A242"/>
                </a:solidFill>
              </a:rPr>
              <a:t> of </a:t>
            </a:r>
            <a:r>
              <a:rPr lang="it-IT" sz="2400" b="1" dirty="0" err="1" smtClean="0">
                <a:solidFill>
                  <a:srgbClr val="00A242"/>
                </a:solidFill>
              </a:rPr>
              <a:t>calcium</a:t>
            </a:r>
            <a:endParaRPr lang="it-IT" sz="2400" b="1" baseline="30000" dirty="0">
              <a:solidFill>
                <a:srgbClr val="00A24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14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46409" y="855317"/>
            <a:ext cx="117119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-Roman"/>
              </a:rPr>
              <a:t>A</a:t>
            </a:r>
            <a:r>
              <a:rPr lang="en-US" dirty="0" smtClean="0">
                <a:latin typeface="Times-Roman"/>
              </a:rPr>
              <a:t>ctivation </a:t>
            </a:r>
            <a:r>
              <a:rPr lang="en-US" dirty="0">
                <a:latin typeface="Times-Roman"/>
              </a:rPr>
              <a:t>of stored calcium </a:t>
            </a:r>
            <a:r>
              <a:rPr lang="en-US" dirty="0" smtClean="0">
                <a:latin typeface="Times-Roman"/>
              </a:rPr>
              <a:t>(not </a:t>
            </a:r>
            <a:r>
              <a:rPr lang="en-US" dirty="0" smtClean="0">
                <a:latin typeface="Times-Roman"/>
              </a:rPr>
              <a:t>yet </a:t>
            </a:r>
            <a:r>
              <a:rPr lang="en-US" dirty="0">
                <a:latin typeface="Times-Roman"/>
              </a:rPr>
              <a:t>fully </a:t>
            </a:r>
            <a:r>
              <a:rPr lang="en-US" dirty="0" smtClean="0">
                <a:latin typeface="Times-Roman"/>
              </a:rPr>
              <a:t>understood):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latin typeface="Times-Roman"/>
              </a:rPr>
              <a:t>nucleotides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whose formation can be influenced by Ca</a:t>
            </a:r>
            <a:r>
              <a:rPr lang="en-US" baseline="30000" dirty="0">
                <a:solidFill>
                  <a:srgbClr val="002060"/>
                </a:solidFill>
                <a:latin typeface="Times-Roman"/>
              </a:rPr>
              <a:t>2</a:t>
            </a:r>
            <a:r>
              <a:rPr lang="en-US" baseline="30000" dirty="0">
                <a:solidFill>
                  <a:srgbClr val="002060"/>
                </a:solidFill>
                <a:latin typeface="MTSY"/>
              </a:rPr>
              <a:t>+</a:t>
            </a:r>
            <a:r>
              <a:rPr lang="en-US" dirty="0">
                <a:solidFill>
                  <a:srgbClr val="002060"/>
                </a:solidFill>
                <a:latin typeface="MTSY"/>
              </a:rPr>
              <a:t> 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(</a:t>
            </a:r>
            <a:r>
              <a:rPr lang="en-US" dirty="0">
                <a:solidFill>
                  <a:srgbClr val="002060"/>
                </a:solidFill>
                <a:latin typeface="MTSY"/>
              </a:rPr>
              <a:t>→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feedback) 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serve 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as anionic “second messengers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”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002060"/>
                </a:solidFill>
                <a:latin typeface="Times-Roman"/>
              </a:rPr>
              <a:t>membrane </a:t>
            </a:r>
            <a:r>
              <a:rPr lang="en-US" b="1" dirty="0">
                <a:solidFill>
                  <a:srgbClr val="002060"/>
                </a:solidFill>
                <a:latin typeface="Times-Roman"/>
              </a:rPr>
              <a:t>depolarization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 through 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an electric 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nerve 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impulse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srgbClr val="002060"/>
                </a:solidFill>
                <a:latin typeface="Times-Roman"/>
              </a:rPr>
              <a:t>local </a:t>
            </a:r>
            <a:r>
              <a:rPr lang="en-US" b="1" dirty="0">
                <a:solidFill>
                  <a:srgbClr val="002060"/>
                </a:solidFill>
                <a:latin typeface="Times-Roman"/>
              </a:rPr>
              <a:t>hormone–receptor</a:t>
            </a:r>
            <a:r>
              <a:rPr lang="en-US" dirty="0">
                <a:solidFill>
                  <a:srgbClr val="002060"/>
                </a:solidFill>
                <a:latin typeface="Times-Roman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-Roman"/>
              </a:rPr>
              <a:t>interactions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834957" y="3677908"/>
            <a:ext cx="102701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-Roman"/>
              </a:rPr>
              <a:t>In addition to a protein-structure stabilizing </a:t>
            </a:r>
            <a:r>
              <a:rPr lang="en-US" dirty="0" smtClean="0">
                <a:latin typeface="Times-Roman"/>
              </a:rPr>
              <a:t>function - for </a:t>
            </a:r>
            <a:r>
              <a:rPr lang="en-US" dirty="0">
                <a:latin typeface="Times-Roman"/>
              </a:rPr>
              <a:t>example in </a:t>
            </a:r>
            <a:r>
              <a:rPr lang="en-US" dirty="0" err="1" smtClean="0">
                <a:latin typeface="Times-Roman"/>
              </a:rPr>
              <a:t>thermolysin</a:t>
            </a:r>
            <a:r>
              <a:rPr lang="en-US" dirty="0" smtClean="0">
                <a:latin typeface="Times-Roman"/>
              </a:rPr>
              <a:t> </a:t>
            </a:r>
            <a:r>
              <a:rPr lang="en-US" dirty="0">
                <a:latin typeface="Times-Roman"/>
              </a:rPr>
              <a:t>and proteinase </a:t>
            </a:r>
            <a:r>
              <a:rPr lang="en-US" dirty="0" smtClean="0">
                <a:latin typeface="Times-Roman"/>
              </a:rPr>
              <a:t>K - </a:t>
            </a:r>
            <a:r>
              <a:rPr lang="en-US" b="1" dirty="0">
                <a:solidFill>
                  <a:srgbClr val="00B050"/>
                </a:solidFill>
                <a:latin typeface="Times-Roman"/>
              </a:rPr>
              <a:t>Ca</a:t>
            </a:r>
            <a:r>
              <a:rPr lang="en-US" b="1" baseline="30000" dirty="0">
                <a:solidFill>
                  <a:srgbClr val="00B050"/>
                </a:solidFill>
                <a:latin typeface="Times-Roman"/>
              </a:rPr>
              <a:t>2</a:t>
            </a:r>
            <a:r>
              <a:rPr lang="en-US" b="1" baseline="30000" dirty="0">
                <a:solidFill>
                  <a:srgbClr val="00B050"/>
                </a:solidFill>
                <a:latin typeface="MTSY"/>
              </a:rPr>
              <a:t>+</a:t>
            </a:r>
            <a:r>
              <a:rPr lang="en-US" b="1" dirty="0">
                <a:solidFill>
                  <a:srgbClr val="00B050"/>
                </a:solidFill>
                <a:latin typeface="MTSY"/>
              </a:rPr>
              <a:t> </a:t>
            </a:r>
            <a:r>
              <a:rPr lang="en-US" b="1" dirty="0">
                <a:solidFill>
                  <a:srgbClr val="00B050"/>
                </a:solidFill>
                <a:latin typeface="Times-Roman"/>
              </a:rPr>
              <a:t>ions </a:t>
            </a:r>
            <a:r>
              <a:rPr lang="en-US" dirty="0">
                <a:latin typeface="Times-Roman"/>
              </a:rPr>
              <a:t>can also show </a:t>
            </a:r>
            <a:r>
              <a:rPr lang="en-US" b="1" dirty="0" smtClean="0">
                <a:latin typeface="Times-Roman"/>
              </a:rPr>
              <a:t>hydrolysis-catalyzing</a:t>
            </a:r>
            <a:r>
              <a:rPr lang="en-US" dirty="0" smtClean="0">
                <a:latin typeface="Times-Roman"/>
              </a:rPr>
              <a:t> activity</a:t>
            </a:r>
            <a:r>
              <a:rPr lang="en-US" dirty="0">
                <a:latin typeface="Times-Roman"/>
              </a:rPr>
              <a:t>. One of the </a:t>
            </a:r>
            <a:r>
              <a:rPr lang="en-US" dirty="0" smtClean="0">
                <a:latin typeface="Times-Roman"/>
              </a:rPr>
              <a:t>best documented </a:t>
            </a:r>
            <a:r>
              <a:rPr lang="en-US" dirty="0">
                <a:latin typeface="Times-Roman"/>
              </a:rPr>
              <a:t>examples is the </a:t>
            </a:r>
            <a:r>
              <a:rPr lang="en-US" dirty="0" err="1">
                <a:latin typeface="Times-Roman"/>
              </a:rPr>
              <a:t>phosphodiester</a:t>
            </a:r>
            <a:r>
              <a:rPr lang="en-US" dirty="0">
                <a:latin typeface="Times-Roman"/>
              </a:rPr>
              <a:t>-cleaving </a:t>
            </a:r>
            <a:r>
              <a:rPr lang="en-US" dirty="0" smtClean="0">
                <a:latin typeface="Times-Roman"/>
              </a:rPr>
              <a:t>nuclease from </a:t>
            </a:r>
            <a:r>
              <a:rPr lang="en-US" dirty="0">
                <a:latin typeface="Times-Roman"/>
              </a:rPr>
              <a:t>staphylococcal </a:t>
            </a:r>
            <a:r>
              <a:rPr lang="en-US" dirty="0" smtClean="0">
                <a:latin typeface="Times-Roman"/>
              </a:rPr>
              <a:t>strains, </a:t>
            </a:r>
            <a:r>
              <a:rPr lang="en-US" dirty="0">
                <a:latin typeface="Times-Roman"/>
              </a:rPr>
              <a:t>which features an “Mg</a:t>
            </a:r>
            <a:r>
              <a:rPr lang="en-US" baseline="30000" dirty="0">
                <a:latin typeface="Times-Roman"/>
              </a:rPr>
              <a:t>2</a:t>
            </a:r>
            <a:r>
              <a:rPr lang="en-US" baseline="30000" dirty="0">
                <a:latin typeface="MTSY"/>
              </a:rPr>
              <a:t>+</a:t>
            </a:r>
            <a:r>
              <a:rPr lang="en-US" dirty="0">
                <a:latin typeface="Times-Roman"/>
              </a:rPr>
              <a:t>-like” coordination </a:t>
            </a:r>
            <a:r>
              <a:rPr lang="en-US" dirty="0" smtClean="0">
                <a:latin typeface="Times-Roman"/>
              </a:rPr>
              <a:t>sphere </a:t>
            </a:r>
            <a:r>
              <a:rPr lang="it-IT" dirty="0" smtClean="0">
                <a:latin typeface="Times-Roman"/>
              </a:rPr>
              <a:t>of </a:t>
            </a:r>
            <a:r>
              <a:rPr lang="it-IT" dirty="0">
                <a:latin typeface="Times-Roman"/>
              </a:rPr>
              <a:t>the </a:t>
            </a:r>
            <a:r>
              <a:rPr lang="it-IT" dirty="0" err="1">
                <a:latin typeface="Times-Roman"/>
              </a:rPr>
              <a:t>catalytic</a:t>
            </a:r>
            <a:r>
              <a:rPr lang="it-IT" dirty="0">
                <a:latin typeface="Times-Roman"/>
              </a:rPr>
              <a:t> metal center (2 </a:t>
            </a:r>
            <a:r>
              <a:rPr lang="it-IT" dirty="0" smtClean="0">
                <a:latin typeface="Times-Roman"/>
              </a:rPr>
              <a:t>Asp</a:t>
            </a:r>
            <a:r>
              <a:rPr lang="it-IT" dirty="0">
                <a:latin typeface="Times-Roman"/>
              </a:rPr>
              <a:t>, 1 </a:t>
            </a:r>
            <a:r>
              <a:rPr lang="it-IT" dirty="0" err="1">
                <a:latin typeface="Times-Roman"/>
              </a:rPr>
              <a:t>Thr</a:t>
            </a:r>
            <a:r>
              <a:rPr lang="it-IT" dirty="0">
                <a:latin typeface="Times-Roman"/>
              </a:rPr>
              <a:t>, 2 H2O, 1 </a:t>
            </a:r>
            <a:r>
              <a:rPr lang="it-IT" dirty="0" err="1">
                <a:latin typeface="Times-Roman"/>
              </a:rPr>
              <a:t>substrate</a:t>
            </a:r>
            <a:r>
              <a:rPr lang="it-IT" dirty="0">
                <a:latin typeface="Times-Roman"/>
              </a:rPr>
              <a:t>-O).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698005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1436</TotalTime>
  <Words>3357</Words>
  <Application>Microsoft Office PowerPoint</Application>
  <PresentationFormat>Widescreen</PresentationFormat>
  <Paragraphs>234</Paragraphs>
  <Slides>38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38</vt:i4>
      </vt:variant>
    </vt:vector>
  </HeadingPairs>
  <TitlesOfParts>
    <vt:vector size="48" baseType="lpstr">
      <vt:lpstr>Arial</vt:lpstr>
      <vt:lpstr>Calibri</vt:lpstr>
      <vt:lpstr>Calibri Light</vt:lpstr>
      <vt:lpstr>Helvetica Neue</vt:lpstr>
      <vt:lpstr>LCIRCLE10</vt:lpstr>
      <vt:lpstr>MTSY</vt:lpstr>
      <vt:lpstr>Times</vt:lpstr>
      <vt:lpstr>Times-Bold</vt:lpstr>
      <vt:lpstr>Times-Roman</vt:lpstr>
      <vt:lpstr>Tema di Office</vt:lpstr>
      <vt:lpstr>The ubiquitous regulatory role of Ca2+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Ca2+ the great ruler</dc:title>
  <dc:creator>davide</dc:creator>
  <cp:lastModifiedBy>Davide Corinti</cp:lastModifiedBy>
  <cp:revision>82</cp:revision>
  <dcterms:created xsi:type="dcterms:W3CDTF">2019-03-13T21:30:01Z</dcterms:created>
  <dcterms:modified xsi:type="dcterms:W3CDTF">2019-03-15T11:11:22Z</dcterms:modified>
</cp:coreProperties>
</file>