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4" r:id="rId10"/>
    <p:sldId id="270" r:id="rId11"/>
    <p:sldId id="264" r:id="rId12"/>
    <p:sldId id="265" r:id="rId13"/>
    <p:sldId id="268" r:id="rId14"/>
    <p:sldId id="267" r:id="rId15"/>
    <p:sldId id="269" r:id="rId16"/>
    <p:sldId id="271" r:id="rId17"/>
    <p:sldId id="272" r:id="rId18"/>
    <p:sldId id="273" r:id="rId19"/>
    <p:sldId id="276" r:id="rId20"/>
    <p:sldId id="293" r:id="rId21"/>
    <p:sldId id="277" r:id="rId22"/>
    <p:sldId id="278" r:id="rId23"/>
    <p:sldId id="279" r:id="rId24"/>
    <p:sldId id="294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5" r:id="rId38"/>
    <p:sldId id="296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e Corinti" initials="DC" lastIdx="1" clrIdx="0">
    <p:extLst>
      <p:ext uri="{19B8F6BF-5375-455C-9EA6-DF929625EA0E}">
        <p15:presenceInfo xmlns:p15="http://schemas.microsoft.com/office/powerpoint/2012/main" userId="78812be67a00b4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66"/>
    <a:srgbClr val="008080"/>
    <a:srgbClr val="006666"/>
    <a:srgbClr val="339966"/>
    <a:srgbClr val="00A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94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4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93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27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6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67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78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01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6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05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49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8B20-29B9-4B27-A653-EA08BAA49FB6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ADEB-67C1-4211-B689-E52E484BF1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47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67556" y="282221"/>
            <a:ext cx="9144000" cy="992541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ubiquitous</a:t>
            </a:r>
            <a:r>
              <a:rPr lang="it-IT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it-IT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it-IT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</a:t>
            </a:r>
            <a:r>
              <a:rPr lang="it-IT" sz="4000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4000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it-IT" sz="4000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15910" y="2062127"/>
            <a:ext cx="8319913" cy="295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0" i="0" u="none" strike="noStrike" baseline="0" dirty="0" smtClean="0">
                <a:latin typeface="Times-Roman"/>
              </a:rPr>
              <a:t>cell division via hormonal secretion (e.g. the provision of insulin)</a:t>
            </a:r>
          </a:p>
          <a:p>
            <a:pPr algn="ctr">
              <a:lnSpc>
                <a:spcPct val="150000"/>
              </a:lnSpc>
            </a:pPr>
            <a:r>
              <a:rPr lang="en-US" b="0" i="0" u="none" strike="noStrike" baseline="0" dirty="0" smtClean="0">
                <a:latin typeface="Times-Roman"/>
              </a:rPr>
              <a:t>blood clotting (the “coagulation cascade”)</a:t>
            </a:r>
          </a:p>
          <a:p>
            <a:pPr algn="ctr">
              <a:lnSpc>
                <a:spcPct val="150000"/>
              </a:lnSpc>
            </a:pPr>
            <a:r>
              <a:rPr lang="en-US" b="0" i="0" u="none" strike="noStrike" baseline="0" dirty="0" smtClean="0">
                <a:latin typeface="Times-Roman"/>
              </a:rPr>
              <a:t>antibody reactions</a:t>
            </a:r>
          </a:p>
          <a:p>
            <a:pPr algn="ctr">
              <a:lnSpc>
                <a:spcPct val="150000"/>
              </a:lnSpc>
            </a:pPr>
            <a:r>
              <a:rPr lang="en-US" b="0" i="0" u="none" strike="noStrike" baseline="0" dirty="0" smtClean="0">
                <a:latin typeface="Times-Roman"/>
              </a:rPr>
              <a:t> photosynthesis</a:t>
            </a:r>
          </a:p>
          <a:p>
            <a:pPr algn="ctr">
              <a:lnSpc>
                <a:spcPct val="150000"/>
              </a:lnSpc>
            </a:pPr>
            <a:r>
              <a:rPr lang="en-US" b="0" i="0" u="none" strike="noStrike" baseline="0" dirty="0" smtClean="0">
                <a:latin typeface="Times-Roman"/>
              </a:rPr>
              <a:t>sensory functions </a:t>
            </a:r>
          </a:p>
          <a:p>
            <a:pPr algn="ctr">
              <a:lnSpc>
                <a:spcPct val="150000"/>
              </a:lnSpc>
            </a:pPr>
            <a:r>
              <a:rPr lang="en-US" b="0" i="0" u="none" strike="noStrike" baseline="0" dirty="0" smtClean="0">
                <a:latin typeface="Times-Roman"/>
              </a:rPr>
              <a:t>energy generation (ATP </a:t>
            </a:r>
            <a:r>
              <a:rPr lang="en-US" b="0" i="0" u="none" strike="noStrike" baseline="0" dirty="0" err="1" smtClean="0">
                <a:latin typeface="Times-Roman"/>
              </a:rPr>
              <a:t>dephosphorylation</a:t>
            </a:r>
            <a:r>
              <a:rPr lang="en-US" b="0" i="0" u="none" strike="noStrike" baseline="0" dirty="0" smtClean="0">
                <a:latin typeface="Times-Roman"/>
              </a:rPr>
              <a:t>, degradation of glycogen) </a:t>
            </a:r>
          </a:p>
          <a:p>
            <a:pPr algn="ctr">
              <a:lnSpc>
                <a:spcPct val="150000"/>
              </a:lnSpc>
            </a:pPr>
            <a:r>
              <a:rPr lang="en-US" b="0" i="0" u="none" strike="noStrike" baseline="0" dirty="0" smtClean="0">
                <a:latin typeface="Times-Roman"/>
              </a:rPr>
              <a:t>muscle contraction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23345" y="1715828"/>
            <a:ext cx="603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Central </a:t>
            </a:r>
            <a:r>
              <a:rPr lang="it-IT" b="0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role</a:t>
            </a:r>
            <a:r>
              <a:rPr lang="it-IT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 in </a:t>
            </a:r>
            <a:r>
              <a:rPr lang="it-IT" b="0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many</a:t>
            </a:r>
            <a:r>
              <a:rPr lang="it-IT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 </a:t>
            </a:r>
            <a:r>
              <a:rPr lang="it-IT" b="0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fundamental</a:t>
            </a:r>
            <a:r>
              <a:rPr lang="it-IT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 </a:t>
            </a:r>
            <a:r>
              <a:rPr lang="it-IT" b="0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physiological</a:t>
            </a:r>
            <a:r>
              <a:rPr lang="it-IT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 </a:t>
            </a:r>
            <a:r>
              <a:rPr lang="it-IT" b="0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-Roman"/>
              </a:rPr>
              <a:t>processes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06221" y="5805559"/>
            <a:ext cx="9595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Times-Roman"/>
              </a:rPr>
              <a:t>N.B. Ca</a:t>
            </a:r>
            <a:r>
              <a:rPr lang="en-US" b="0" i="0" u="none" strike="noStrike" baseline="30000" dirty="0" smtClean="0">
                <a:solidFill>
                  <a:srgbClr val="FF0000"/>
                </a:solidFill>
                <a:latin typeface="Times-Roman"/>
              </a:rPr>
              <a:t>2</a:t>
            </a:r>
            <a:r>
              <a:rPr lang="en-US" b="0" i="0" u="none" strike="noStrike" baseline="30000" dirty="0" smtClean="0">
                <a:solidFill>
                  <a:srgbClr val="FF0000"/>
                </a:solidFill>
                <a:latin typeface="MTSY"/>
              </a:rPr>
              <a:t>+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MTSY"/>
              </a:rPr>
              <a:t>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Times-Roman"/>
              </a:rPr>
              <a:t>ions can are usually information mediators “second/third </a:t>
            </a:r>
            <a:r>
              <a:rPr lang="it-IT" b="0" i="0" u="none" strike="noStrike" baseline="0" dirty="0" err="1" smtClean="0">
                <a:solidFill>
                  <a:srgbClr val="FF0000"/>
                </a:solidFill>
                <a:latin typeface="Times-Roman"/>
              </a:rPr>
              <a:t>messengers</a:t>
            </a:r>
            <a:r>
              <a:rPr lang="it-IT" b="0" i="0" u="none" strike="noStrike" baseline="0" dirty="0" smtClean="0">
                <a:solidFill>
                  <a:srgbClr val="FF0000"/>
                </a:solidFill>
                <a:latin typeface="Times-Roman"/>
              </a:rPr>
              <a:t>”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3592"/>
          <a:stretch/>
        </p:blipFill>
        <p:spPr>
          <a:xfrm>
            <a:off x="370866" y="717628"/>
            <a:ext cx="3791227" cy="61006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3270" y="3583269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333333"/>
                </a:solidFill>
                <a:latin typeface="Helvetica Neue"/>
              </a:rPr>
              <a:t>PDB = 1UP5</a:t>
            </a:r>
            <a:endParaRPr lang="it-IT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12569" y="812489"/>
            <a:ext cx="7671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-Roman"/>
              </a:rPr>
              <a:t>The function of such 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 smtClean="0">
                <a:latin typeface="Times-Roman"/>
              </a:rPr>
              <a:t>receptor proteins</a:t>
            </a:r>
            <a:r>
              <a:rPr lang="en-US" dirty="0">
                <a:latin typeface="Times-Roman"/>
              </a:rPr>
              <a:t>, which in turn serve </a:t>
            </a:r>
            <a:r>
              <a:rPr lang="en-US" dirty="0" smtClean="0">
                <a:latin typeface="Times-Roman"/>
              </a:rPr>
              <a:t>to activate </a:t>
            </a:r>
            <a:r>
              <a:rPr lang="en-US" dirty="0">
                <a:latin typeface="Times-Roman"/>
              </a:rPr>
              <a:t>many “calcium-dependent” </a:t>
            </a:r>
            <a:r>
              <a:rPr lang="en-US" dirty="0" smtClean="0">
                <a:latin typeface="Times-Roman"/>
              </a:rPr>
              <a:t>enzymes, </a:t>
            </a:r>
            <a:r>
              <a:rPr lang="en-US" dirty="0">
                <a:latin typeface="Times-Roman"/>
              </a:rPr>
              <a:t>is to </a:t>
            </a:r>
            <a:r>
              <a:rPr lang="en-US" dirty="0" smtClean="0">
                <a:latin typeface="Times-Roman"/>
              </a:rPr>
              <a:t>cooperatively bind </a:t>
            </a:r>
            <a:r>
              <a:rPr lang="en-US" dirty="0">
                <a:latin typeface="Times-Roman"/>
              </a:rPr>
              <a:t>two to four 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ions and thus change the </a:t>
            </a:r>
            <a:r>
              <a:rPr lang="en-US" dirty="0" smtClean="0">
                <a:latin typeface="Times-Roman"/>
              </a:rPr>
              <a:t>conformation</a:t>
            </a:r>
          </a:p>
          <a:p>
            <a:pPr algn="ctr"/>
            <a:endParaRPr lang="en-US" dirty="0" smtClean="0">
              <a:latin typeface="Times-Roman"/>
            </a:endParaRPr>
          </a:p>
          <a:p>
            <a:pPr algn="ctr"/>
            <a:r>
              <a:rPr lang="en-US" dirty="0" smtClean="0">
                <a:latin typeface="Times-Roman"/>
              </a:rPr>
              <a:t>recognition and </a:t>
            </a:r>
            <a:r>
              <a:rPr lang="en-US" dirty="0">
                <a:latin typeface="Times-Roman"/>
              </a:rPr>
              <a:t>activation of an enzyme can take place through specific </a:t>
            </a:r>
            <a:r>
              <a:rPr lang="en-US" dirty="0" err="1" smtClean="0">
                <a:latin typeface="Times-Roman"/>
              </a:rPr>
              <a:t>calmodulin</a:t>
            </a:r>
            <a:r>
              <a:rPr lang="en-US" dirty="0" smtClean="0">
                <a:latin typeface="Times-Roman"/>
              </a:rPr>
              <a:t>–protein </a:t>
            </a:r>
            <a:r>
              <a:rPr lang="it-IT" dirty="0" err="1" smtClean="0">
                <a:latin typeface="Times-Roman"/>
              </a:rPr>
              <a:t>interactions</a:t>
            </a:r>
            <a:r>
              <a:rPr lang="it-IT" dirty="0" smtClean="0">
                <a:latin typeface="Times-Roman"/>
              </a:rPr>
              <a:t>.</a:t>
            </a:r>
            <a:endParaRPr lang="it-IT" dirty="0">
              <a:latin typeface="Times-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26138" y="3174784"/>
            <a:ext cx="69583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Times-Roman"/>
              </a:rPr>
              <a:t>Among the enzymes which are activated by </a:t>
            </a:r>
            <a:r>
              <a:rPr lang="en-US" dirty="0" err="1">
                <a:latin typeface="Times-Roman"/>
              </a:rPr>
              <a:t>calmodulin</a:t>
            </a:r>
            <a:r>
              <a:rPr lang="en-US" dirty="0">
                <a:latin typeface="Times-Roman"/>
              </a:rPr>
              <a:t>/Ca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complexes are: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339966"/>
                </a:solidFill>
                <a:latin typeface="Times-Roman"/>
              </a:rPr>
              <a:t>adenylate</a:t>
            </a:r>
            <a:r>
              <a:rPr lang="en-US" dirty="0" smtClean="0">
                <a:solidFill>
                  <a:srgbClr val="339966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339966"/>
                </a:solidFill>
                <a:latin typeface="Times-Roman"/>
              </a:rPr>
              <a:t>and </a:t>
            </a:r>
            <a:r>
              <a:rPr lang="en-US" dirty="0" err="1">
                <a:solidFill>
                  <a:srgbClr val="339966"/>
                </a:solidFill>
                <a:latin typeface="Times-Roman"/>
              </a:rPr>
              <a:t>guanylate</a:t>
            </a:r>
            <a:r>
              <a:rPr lang="en-US" dirty="0">
                <a:solidFill>
                  <a:srgbClr val="339966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Times-Roman"/>
              </a:rPr>
              <a:t>cyclases</a:t>
            </a:r>
            <a:r>
              <a:rPr lang="en-US" dirty="0">
                <a:solidFill>
                  <a:srgbClr val="339966"/>
                </a:solidFill>
                <a:latin typeface="Times-Roman"/>
              </a:rPr>
              <a:t> for the formation of </a:t>
            </a:r>
            <a:r>
              <a:rPr lang="en-US" dirty="0" err="1">
                <a:solidFill>
                  <a:srgbClr val="339966"/>
                </a:solidFill>
                <a:latin typeface="Times-Roman"/>
              </a:rPr>
              <a:t>cAMP</a:t>
            </a:r>
            <a:r>
              <a:rPr lang="en-US" dirty="0">
                <a:solidFill>
                  <a:srgbClr val="339966"/>
                </a:solidFill>
                <a:latin typeface="Times-Roman"/>
              </a:rPr>
              <a:t> and </a:t>
            </a:r>
            <a:r>
              <a:rPr lang="en-US" dirty="0" err="1">
                <a:solidFill>
                  <a:srgbClr val="339966"/>
                </a:solidFill>
                <a:latin typeface="Times-Roman"/>
              </a:rPr>
              <a:t>cGMP</a:t>
            </a:r>
            <a:r>
              <a:rPr lang="en-US" dirty="0">
                <a:solidFill>
                  <a:srgbClr val="339966"/>
                </a:solidFill>
                <a:latin typeface="Times-Roman"/>
              </a:rPr>
              <a:t>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80"/>
                </a:solidFill>
                <a:latin typeface="Times-Roman"/>
              </a:rPr>
              <a:t>NO synthase;</a:t>
            </a:r>
            <a:endParaRPr lang="en-US" dirty="0">
              <a:solidFill>
                <a:srgbClr val="008080"/>
              </a:solidFill>
              <a:latin typeface="Times-Roman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66"/>
                </a:solidFill>
                <a:latin typeface="Times-Roman"/>
              </a:rPr>
              <a:t>Ca</a:t>
            </a:r>
            <a:r>
              <a:rPr lang="it-IT" baseline="30000" dirty="0" smtClean="0">
                <a:solidFill>
                  <a:srgbClr val="006666"/>
                </a:solidFill>
                <a:latin typeface="Times-Roman"/>
              </a:rPr>
              <a:t>2</a:t>
            </a:r>
            <a:r>
              <a:rPr lang="it-IT" baseline="30000" dirty="0">
                <a:solidFill>
                  <a:srgbClr val="006666"/>
                </a:solidFill>
                <a:latin typeface="MTSY"/>
              </a:rPr>
              <a:t>+</a:t>
            </a:r>
            <a:r>
              <a:rPr lang="it-IT" dirty="0">
                <a:solidFill>
                  <a:srgbClr val="006666"/>
                </a:solidFill>
                <a:latin typeface="MTSY"/>
              </a:rPr>
              <a:t> </a:t>
            </a:r>
            <a:r>
              <a:rPr lang="it-IT" dirty="0" err="1" smtClean="0">
                <a:solidFill>
                  <a:srgbClr val="006666"/>
                </a:solidFill>
                <a:latin typeface="Times-Roman"/>
              </a:rPr>
              <a:t>ATPase</a:t>
            </a:r>
            <a:r>
              <a:rPr lang="it-IT" dirty="0" smtClean="0">
                <a:solidFill>
                  <a:srgbClr val="006666"/>
                </a:solidFill>
                <a:latin typeface="Times-Roman"/>
              </a:rPr>
              <a:t>;</a:t>
            </a:r>
            <a:endParaRPr lang="it-IT" dirty="0">
              <a:solidFill>
                <a:srgbClr val="003366"/>
              </a:solidFill>
              <a:latin typeface="Times-Roman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Times-Roman"/>
              </a:rPr>
              <a:t>NAD </a:t>
            </a:r>
            <a:r>
              <a:rPr lang="en-US" dirty="0">
                <a:solidFill>
                  <a:srgbClr val="003366"/>
                </a:solidFill>
                <a:latin typeface="Times-Roman"/>
              </a:rPr>
              <a:t>kinase for the synthesis of </a:t>
            </a:r>
            <a:r>
              <a:rPr lang="en-US" dirty="0" smtClean="0">
                <a:solidFill>
                  <a:srgbClr val="003366"/>
                </a:solidFill>
                <a:latin typeface="Times-Roman"/>
              </a:rPr>
              <a:t>NADP;</a:t>
            </a:r>
            <a:endParaRPr lang="en-US" dirty="0">
              <a:solidFill>
                <a:srgbClr val="003366"/>
              </a:solidFill>
              <a:latin typeface="Times-Roman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Times-Roman"/>
              </a:rPr>
              <a:t>phosphorylase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kinase, which contributes to the degradation of the energy 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storage </a:t>
            </a:r>
            <a:r>
              <a:rPr lang="it-IT" dirty="0" err="1" smtClean="0">
                <a:solidFill>
                  <a:srgbClr val="002060"/>
                </a:solidFill>
                <a:latin typeface="Times-Roman"/>
              </a:rPr>
              <a:t>molecule</a:t>
            </a:r>
            <a:r>
              <a:rPr lang="it-IT" dirty="0" smtClean="0">
                <a:solidFill>
                  <a:srgbClr val="002060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-Roman"/>
              </a:rPr>
              <a:t>glycogen</a:t>
            </a:r>
            <a:r>
              <a:rPr lang="it-IT" dirty="0">
                <a:solidFill>
                  <a:srgbClr val="002060"/>
                </a:solidFill>
                <a:latin typeface="Times-Roman"/>
              </a:rPr>
              <a:t>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8048509" y="1689652"/>
            <a:ext cx="256232" cy="282549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72374" y="255963"/>
            <a:ext cx="546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Calmodulin</a:t>
            </a:r>
            <a:r>
              <a:rPr lang="it-IT" sz="2400" b="1" dirty="0" smtClean="0">
                <a:solidFill>
                  <a:srgbClr val="0070C0"/>
                </a:solidFill>
              </a:rPr>
              <a:t> and </a:t>
            </a:r>
            <a:r>
              <a:rPr lang="it-IT" sz="2400" b="1" dirty="0" err="1" smtClean="0">
                <a:solidFill>
                  <a:srgbClr val="0070C0"/>
                </a:solidFill>
              </a:rPr>
              <a:t>related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species</a:t>
            </a:r>
            <a:endParaRPr lang="it-IT" sz="24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7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736" y="796736"/>
            <a:ext cx="1123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Examination of the primary structure revealed the presence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four sequences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match a pattern previously discovered in other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calcium-binding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– first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parvalbumin</a:t>
            </a:r>
            <a:endParaRPr lang="it-IT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08" y="2986715"/>
            <a:ext cx="7654954" cy="337523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117675" y="3025130"/>
            <a:ext cx="350808" cy="32984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93411" y="3025130"/>
            <a:ext cx="350808" cy="32984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469147" y="3025130"/>
            <a:ext cx="350808" cy="32984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300158" y="3025128"/>
            <a:ext cx="350808" cy="32984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242098" y="3025127"/>
            <a:ext cx="350808" cy="32984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846108" y="3203159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parvalbumin</a:t>
            </a:r>
            <a:endParaRPr lang="it-IT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846108" y="4932615"/>
            <a:ext cx="1412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endParaRPr lang="it-IT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45079" y="1742173"/>
            <a:ext cx="901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residues bind to the calcium via side-chain carboxylate, alcohol, </a:t>
            </a:r>
            <a:r>
              <a:rPr lang="en-US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t-IT" dirty="0" err="1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carboxamide</a:t>
            </a:r>
            <a:r>
              <a:rPr lang="it-IT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oxygens</a:t>
            </a:r>
            <a:r>
              <a:rPr lang="it-IT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via </a:t>
            </a:r>
            <a:r>
              <a:rPr lang="it-IT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backbone</a:t>
            </a:r>
            <a:r>
              <a:rPr lang="it-IT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carbonyl</a:t>
            </a:r>
            <a:r>
              <a:rPr lang="it-IT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it-IT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entesi quadra chiusa 1"/>
          <p:cNvSpPr/>
          <p:nvPr/>
        </p:nvSpPr>
        <p:spPr>
          <a:xfrm>
            <a:off x="9531626" y="3101012"/>
            <a:ext cx="150536" cy="604405"/>
          </a:xfrm>
          <a:prstGeom prst="rightBracket">
            <a:avLst/>
          </a:prstGeom>
          <a:noFill/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arentesi quadra chiusa 15"/>
          <p:cNvSpPr/>
          <p:nvPr/>
        </p:nvSpPr>
        <p:spPr>
          <a:xfrm>
            <a:off x="9528056" y="4383160"/>
            <a:ext cx="154106" cy="1828799"/>
          </a:xfrm>
          <a:prstGeom prst="rightBracket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486" y="895256"/>
            <a:ext cx="6448177" cy="5821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21" y="1734683"/>
            <a:ext cx="4216870" cy="404670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27370" y="5614468"/>
            <a:ext cx="559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3300"/>
                </a:solidFill>
                <a:latin typeface="Times-Roman"/>
              </a:rPr>
              <a:t>Parvalbumins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, which are present in smooth muscle and presumably assist in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muscle </a:t>
            </a:r>
            <a:r>
              <a:rPr lang="it-IT" dirty="0" err="1" smtClean="0">
                <a:solidFill>
                  <a:srgbClr val="FF3300"/>
                </a:solidFill>
                <a:latin typeface="Times-Roman"/>
              </a:rPr>
              <a:t>relaxation</a:t>
            </a:r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7675" y="1814195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333333"/>
                </a:solidFill>
                <a:latin typeface="Helvetica Neue"/>
              </a:rPr>
              <a:t>PDB = 1B8R</a:t>
            </a:r>
            <a:endParaRPr lang="it-IT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72373" y="209169"/>
            <a:ext cx="10671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ypical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EF-hand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structure (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denote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helices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 in about 200 known proteins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889435" y="3985592"/>
            <a:ext cx="55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A242"/>
                </a:solidFill>
              </a:rPr>
              <a:t>Ca</a:t>
            </a:r>
            <a:endParaRPr lang="it-IT" sz="2400" b="1" dirty="0">
              <a:solidFill>
                <a:srgbClr val="00A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7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0608" y="278301"/>
            <a:ext cx="6269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calcium is </a:t>
            </a:r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seven-coordinate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three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monodentate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aspartate 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t-IT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asparagine </a:t>
            </a:r>
            <a:r>
              <a:rPr lang="it-IT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residues</a:t>
            </a:r>
            <a:r>
              <a:rPr lang="it-IT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bidentate </a:t>
            </a:r>
            <a:r>
              <a:rPr lang="it-IT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glutamate</a:t>
            </a:r>
            <a:r>
              <a:rPr lang="it-IT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residue, </a:t>
            </a:r>
            <a:r>
              <a:rPr lang="it-IT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lang="it-IT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 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carbonyl 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group, 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some cases 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bound water molecule.</a:t>
            </a:r>
            <a:endParaRPr lang="it-IT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5847" y="2517052"/>
            <a:ext cx="5727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-responsive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 recognize calcium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presence of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 of other metal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 such as Mg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numbers favors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over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binding because the latter ion is smaller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65621" y="4570309"/>
            <a:ext cx="3190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Dissociation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it-IT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it-IT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it-IT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it-IT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6450496" y="278301"/>
            <a:ext cx="5663866" cy="6231829"/>
            <a:chOff x="6450496" y="278301"/>
            <a:chExt cx="5663866" cy="623182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/>
            <a:srcRect l="8933" t="5523"/>
            <a:stretch/>
          </p:blipFill>
          <p:spPr>
            <a:xfrm>
              <a:off x="6450496" y="278301"/>
              <a:ext cx="5663866" cy="6231829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8663471" y="786132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glutamate</a:t>
              </a:r>
              <a:endParaRPr lang="it-IT" dirty="0"/>
            </a:p>
          </p:txBody>
        </p:sp>
        <p:sp>
          <p:nvSpPr>
            <p:cNvPr id="3" name="Rettangolo 2"/>
            <p:cNvSpPr/>
            <p:nvPr/>
          </p:nvSpPr>
          <p:spPr>
            <a:xfrm>
              <a:off x="6688886" y="3394215"/>
              <a:ext cx="15128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peptide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carbonyl group</a:t>
              </a:r>
              <a:endParaRPr lang="it-IT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7161525" y="1847961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aspartate</a:t>
              </a:r>
              <a:endParaRPr lang="it-IT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9080095" y="2737909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r>
                <a:rPr lang="it-IT" baseline="30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it-IT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88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26" y="916"/>
            <a:ext cx="6426903" cy="68570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080513" y="3053202"/>
            <a:ext cx="3687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Model for the activation of enzymes by 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Times-Roman"/>
              </a:rPr>
              <a:t>-containing proteins of the </a:t>
            </a:r>
            <a:r>
              <a:rPr lang="en-US" dirty="0" err="1">
                <a:latin typeface="Times-Roman"/>
              </a:rPr>
              <a:t>calmodulin</a:t>
            </a:r>
            <a:r>
              <a:rPr lang="en-US" dirty="0">
                <a:latin typeface="Times-Roman"/>
              </a:rPr>
              <a:t> type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45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1249" y="1012896"/>
            <a:ext cx="10470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almodulin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modulate the activity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many different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Interestingly, however,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binds to its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targets quite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tightly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with dissociation constants generally 10-100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less.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Contradiction</a:t>
            </a:r>
            <a:r>
              <a:rPr lang="en-US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5619" y="3379274"/>
            <a:ext cx="1089328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binds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peptides</a:t>
            </a: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capable of forming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basic, amphipathic, alpha-helical structures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high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affinity. Moreover, examination of the sequences of many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mapping of the sites by mutagenesis and chemical methods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revealed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regions that are responsible for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binding are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small, approximately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amino-acid, stretches that are positively charged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capable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forming amphipathic helical structures.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2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37098" y="706026"/>
            <a:ext cx="10373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suggested 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</a:t>
            </a: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helix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structurally </a:t>
            </a: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that the two </a:t>
            </a: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lobes of </a:t>
            </a:r>
            <a:r>
              <a:rPr lang="en-U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clamp down 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it-IT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amphipathic</a:t>
            </a:r>
            <a:r>
              <a:rPr lang="it-IT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peptide</a:t>
            </a:r>
            <a:r>
              <a:rPr lang="it-IT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4" y="2083726"/>
            <a:ext cx="9281909" cy="407153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22750" y="2339874"/>
            <a:ext cx="1694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hydrophobic surfaces 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709531" y="2822713"/>
            <a:ext cx="566530" cy="163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336813" y="2986205"/>
            <a:ext cx="780222" cy="150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67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35" y="844404"/>
            <a:ext cx="8444948" cy="491875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8112" y="402404"/>
            <a:ext cx="44637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hypothesized that 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hydrophobic surfaces 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 above are </a:t>
            </a:r>
            <a:r>
              <a:rPr lang="en-US" sz="20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 </a:t>
            </a:r>
            <a:r>
              <a:rPr lang="en-US" sz="20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established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 to the binding of calcium, precluding their </a:t>
            </a:r>
            <a:r>
              <a:rPr lang="en-US" sz="20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with 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targets. In this way, an increase in the intracellular concentration </a:t>
            </a:r>
            <a:r>
              <a:rPr lang="en-US" sz="20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calcium leads 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of calcium 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protein, the </a:t>
            </a:r>
            <a:r>
              <a:rPr lang="en-US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concomitant </a:t>
            </a:r>
            <a:r>
              <a:rPr lang="en-US" sz="20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conformational changes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binding of the calcium-containing protein to target </a:t>
            </a:r>
            <a:r>
              <a:rPr lang="en-US" sz="20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proteins, and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hence, to target activation.</a:t>
            </a:r>
            <a:endParaRPr lang="it-IT" sz="20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74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92541" y="377053"/>
            <a:ext cx="5311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it-IT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</a:t>
            </a:r>
            <a:r>
              <a:rPr lang="it-IT" sz="22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it-IT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it-IT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endParaRPr lang="it-IT" sz="2200" b="1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21464" y="1518810"/>
            <a:ext cx="105868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imes-Roman"/>
                <a:cs typeface="Times" panose="02020603050405020304" pitchFamily="18" charset="0"/>
              </a:rPr>
              <a:t>Ca</a:t>
            </a:r>
            <a:r>
              <a:rPr lang="it-IT" baseline="30000" dirty="0">
                <a:latin typeface="Times-Roman"/>
                <a:cs typeface="Times" panose="02020603050405020304" pitchFamily="18" charset="0"/>
              </a:rPr>
              <a:t>2+</a:t>
            </a:r>
            <a:r>
              <a:rPr lang="it-IT" dirty="0">
                <a:latin typeface="Times-Roman"/>
                <a:cs typeface="Times" panose="02020603050405020304" pitchFamily="18" charset="0"/>
              </a:rPr>
              <a:t>-</a:t>
            </a:r>
            <a:r>
              <a:rPr lang="it-IT" dirty="0" err="1">
                <a:latin typeface="Times-Roman"/>
                <a:cs typeface="Times" panose="02020603050405020304" pitchFamily="18" charset="0"/>
              </a:rPr>
              <a:t>triggered</a:t>
            </a:r>
            <a:r>
              <a:rPr lang="it-IT" dirty="0">
                <a:latin typeface="Times-Roman"/>
                <a:cs typeface="Times" panose="02020603050405020304" pitchFamily="18" charset="0"/>
              </a:rPr>
              <a:t> release </a:t>
            </a:r>
            <a:r>
              <a:rPr lang="it-IT" dirty="0" smtClean="0">
                <a:latin typeface="Times-Roman"/>
                <a:cs typeface="Times" panose="02020603050405020304" pitchFamily="18" charset="0"/>
              </a:rPr>
              <a:t>of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a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neurotransmitter from a nerve cell leads to an opening of K</a:t>
            </a:r>
            <a:r>
              <a:rPr lang="en-US" baseline="30000" dirty="0">
                <a:latin typeface="Times-Roman"/>
                <a:cs typeface="Times" panose="02020603050405020304" pitchFamily="18" charset="0"/>
              </a:rPr>
              <a:t>+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channels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-Roman"/>
                <a:cs typeface="Times" panose="02020603050405020304" pitchFamily="18" charset="0"/>
              </a:rPr>
              <a:t>generating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depolarization of the normally polarized biological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membrane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-Roman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-Roman"/>
                <a:cs typeface="Times" panose="02020603050405020304" pitchFamily="18" charset="0"/>
              </a:rPr>
              <a:t>T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he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release of Ca</a:t>
            </a:r>
            <a:r>
              <a:rPr lang="en-US" baseline="30000" dirty="0">
                <a:latin typeface="Times-Roman"/>
                <a:cs typeface="Times" panose="02020603050405020304" pitchFamily="18" charset="0"/>
              </a:rPr>
              <a:t>2+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 from the storage proteins in the sarcoplasmic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reticulum is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effected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via: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  <a:cs typeface="Times" panose="02020603050405020304" pitchFamily="18" charset="0"/>
              </a:rPr>
              <a:t>activation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of voltage-controlled Na</a:t>
            </a:r>
            <a:r>
              <a:rPr lang="en-US" baseline="30000" dirty="0">
                <a:latin typeface="Times-Roman"/>
                <a:cs typeface="Times" panose="02020603050405020304" pitchFamily="18" charset="0"/>
              </a:rPr>
              <a:t>+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channels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  <a:cs typeface="Times" panose="02020603050405020304" pitchFamily="18" charset="0"/>
              </a:rPr>
              <a:t>opening of voltage-sensitive Ca</a:t>
            </a:r>
            <a:r>
              <a:rPr lang="en-US" baseline="30000" dirty="0" smtClean="0">
                <a:latin typeface="Times-Roman"/>
                <a:cs typeface="Times" panose="02020603050405020304" pitchFamily="18" charset="0"/>
              </a:rPr>
              <a:t>2+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 channels (controlled by nucleotides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such as </a:t>
            </a:r>
            <a:r>
              <a:rPr lang="en-US" dirty="0" err="1">
                <a:latin typeface="Times-Roman"/>
                <a:cs typeface="Times" panose="02020603050405020304" pitchFamily="18" charset="0"/>
              </a:rPr>
              <a:t>cGMP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 or inositol-1,4,5-triphosphate (IP3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)) Blocking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of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these channels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is caused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also 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by other metal </a:t>
            </a:r>
            <a:r>
              <a:rPr lang="en-US" dirty="0" err="1">
                <a:latin typeface="Times-Roman"/>
                <a:cs typeface="Times" panose="02020603050405020304" pitchFamily="18" charset="0"/>
              </a:rPr>
              <a:t>cations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 such as Co</a:t>
            </a:r>
            <a:r>
              <a:rPr lang="en-US" baseline="30000" dirty="0">
                <a:latin typeface="Times-Roman"/>
                <a:cs typeface="Times" panose="02020603050405020304" pitchFamily="18" charset="0"/>
              </a:rPr>
              <a:t>2+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 and the series of </a:t>
            </a:r>
            <a:r>
              <a:rPr lang="en-US" dirty="0" err="1">
                <a:latin typeface="Times-Roman"/>
                <a:cs typeface="Times" panose="02020603050405020304" pitchFamily="18" charset="0"/>
              </a:rPr>
              <a:t>lanthanoid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 ions La</a:t>
            </a:r>
            <a:r>
              <a:rPr lang="en-US" baseline="30000" dirty="0">
                <a:latin typeface="Times-Roman"/>
                <a:cs typeface="Times" panose="02020603050405020304" pitchFamily="18" charset="0"/>
              </a:rPr>
              <a:t>3+</a:t>
            </a:r>
            <a:r>
              <a:rPr lang="en-US" dirty="0">
                <a:latin typeface="Times-Roman"/>
                <a:cs typeface="Times" panose="02020603050405020304" pitchFamily="18" charset="0"/>
              </a:rPr>
              <a:t>–Lu</a:t>
            </a:r>
            <a:r>
              <a:rPr lang="en-US" baseline="30000" dirty="0">
                <a:latin typeface="Times-Roman"/>
                <a:cs typeface="Times" panose="02020603050405020304" pitchFamily="18" charset="0"/>
              </a:rPr>
              <a:t>3</a:t>
            </a:r>
            <a:r>
              <a:rPr lang="en-US" baseline="30000" dirty="0" smtClean="0">
                <a:latin typeface="Times-Roman"/>
                <a:cs typeface="Times" panose="02020603050405020304" pitchFamily="18" charset="0"/>
              </a:rPr>
              <a:t>+ 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(similar to Ca</a:t>
            </a:r>
            <a:r>
              <a:rPr lang="en-US" baseline="30000" dirty="0" smtClean="0">
                <a:latin typeface="Times-Roman"/>
                <a:cs typeface="Times" panose="02020603050405020304" pitchFamily="18" charset="0"/>
              </a:rPr>
              <a:t>2+</a:t>
            </a:r>
            <a:r>
              <a:rPr lang="en-US" dirty="0" smtClean="0">
                <a:latin typeface="Times-Roman"/>
                <a:cs typeface="Times" panose="02020603050405020304" pitchFamily="18" charset="0"/>
              </a:rPr>
              <a:t> =&gt; negative feedback effect?)</a:t>
            </a:r>
            <a:endParaRPr lang="it-IT" baseline="30000" dirty="0">
              <a:latin typeface="Times-Roman"/>
              <a:cs typeface="Times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4454" y="1149478"/>
            <a:ext cx="531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it-IT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it-IT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48238" y="5859623"/>
            <a:ext cx="8975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-Roman"/>
              </a:rPr>
              <a:t>The large increase in the concentration of Ca</a:t>
            </a:r>
            <a:r>
              <a:rPr lang="en-US" baseline="30000" dirty="0">
                <a:solidFill>
                  <a:srgbClr val="0070C0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0070C0"/>
                </a:solidFill>
                <a:latin typeface="MTSY"/>
              </a:rPr>
              <a:t>+</a:t>
            </a:r>
            <a:r>
              <a:rPr lang="en-US" dirty="0">
                <a:solidFill>
                  <a:srgbClr val="0070C0"/>
                </a:solidFill>
                <a:latin typeface="MTSY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ions after their release from the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sarcoplasmic reticulum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leads to the binding of these ions by </a:t>
            </a:r>
            <a:r>
              <a:rPr lang="en-US" b="1" dirty="0">
                <a:solidFill>
                  <a:srgbClr val="0070C0"/>
                </a:solidFill>
                <a:latin typeface="Times-Roman"/>
              </a:rPr>
              <a:t>troponin C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5337313" y="5009322"/>
            <a:ext cx="884583" cy="69573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82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6" y="1062848"/>
            <a:ext cx="3191785" cy="49022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875" y="954156"/>
            <a:ext cx="3525154" cy="494492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90875" y="2950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Times-Roman"/>
              </a:rPr>
              <a:t>Structural change of the </a:t>
            </a:r>
            <a:r>
              <a:rPr lang="en-US" dirty="0" err="1">
                <a:solidFill>
                  <a:srgbClr val="FF3300"/>
                </a:solidFill>
                <a:latin typeface="Times-Roman"/>
              </a:rPr>
              <a:t>dicalcium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/troponin C complex (left) after additional Ca</a:t>
            </a:r>
            <a:r>
              <a:rPr lang="en-US" sz="800" dirty="0">
                <a:solidFill>
                  <a:srgbClr val="FF3300"/>
                </a:solidFill>
                <a:latin typeface="Times-Roman"/>
              </a:rPr>
              <a:t>2</a:t>
            </a:r>
            <a:r>
              <a:rPr lang="en-US" sz="800" dirty="0">
                <a:solidFill>
                  <a:srgbClr val="FF3300"/>
                </a:solidFill>
                <a:latin typeface="MTSY"/>
              </a:rPr>
              <a:t>+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binding (right).</a:t>
            </a:r>
          </a:p>
          <a:p>
            <a:endParaRPr lang="en-US" dirty="0" smtClean="0">
              <a:solidFill>
                <a:srgbClr val="FF3300"/>
              </a:solidFill>
              <a:latin typeface="Times-Roman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64709" y="618889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(PDB codes 4TNC and </a:t>
            </a:r>
            <a:r>
              <a:rPr lang="it-IT" dirty="0">
                <a:latin typeface="Times-Roman"/>
              </a:rPr>
              <a:t>1TCF)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2882348" y="3230217"/>
            <a:ext cx="1709530" cy="377687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343415" y="14857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Troponin C:</a:t>
            </a:r>
          </a:p>
          <a:p>
            <a:r>
              <a:rPr lang="en-US" dirty="0">
                <a:latin typeface="Times-Roman"/>
              </a:rPr>
              <a:t>molecular mass of ca. 18 </a:t>
            </a:r>
            <a:r>
              <a:rPr lang="en-US" dirty="0" err="1">
                <a:latin typeface="Times-Roman"/>
              </a:rPr>
              <a:t>kDa</a:t>
            </a:r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“EF-hand” binding sites similar to </a:t>
            </a:r>
            <a:r>
              <a:rPr lang="en-US" dirty="0" err="1">
                <a:latin typeface="Times-Roman"/>
              </a:rPr>
              <a:t>calmodulin</a:t>
            </a:r>
            <a:r>
              <a:rPr lang="en-US" dirty="0">
                <a:latin typeface="Times-Roman"/>
              </a:rPr>
              <a:t>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343415" y="3607904"/>
            <a:ext cx="4603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-Roman"/>
              </a:rPr>
              <a:t>It can adopt various conformations with different Ca</a:t>
            </a:r>
            <a:r>
              <a:rPr lang="en-US" b="1" baseline="30000" dirty="0">
                <a:solidFill>
                  <a:srgbClr val="FF0000"/>
                </a:solidFill>
                <a:latin typeface="Times-Roman"/>
              </a:rPr>
              <a:t>2</a:t>
            </a:r>
            <a:r>
              <a:rPr lang="en-US" b="1" baseline="30000" dirty="0">
                <a:solidFill>
                  <a:srgbClr val="FF0000"/>
                </a:solidFill>
                <a:latin typeface="MTSY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MTSY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-Roman"/>
              </a:rPr>
              <a:t>affinities.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3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78933" y="458170"/>
            <a:ext cx="10611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u="none" strike="noStrike" baseline="0" dirty="0" smtClean="0">
                <a:solidFill>
                  <a:srgbClr val="FF0000"/>
                </a:solidFill>
                <a:latin typeface="Times-Roman"/>
              </a:rPr>
              <a:t>The </a:t>
            </a:r>
            <a:r>
              <a:rPr lang="it-IT" b="0" i="0" u="none" strike="noStrike" baseline="0" dirty="0" err="1" smtClean="0">
                <a:solidFill>
                  <a:srgbClr val="FF0000"/>
                </a:solidFill>
                <a:latin typeface="Times-Roman"/>
              </a:rPr>
              <a:t>uptake</a:t>
            </a:r>
            <a:r>
              <a:rPr lang="it-IT" b="0" i="0" u="none" strike="noStrike" baseline="0" dirty="0" smtClean="0">
                <a:solidFill>
                  <a:srgbClr val="FF0000"/>
                </a:solidFill>
                <a:latin typeface="Times-Roman"/>
              </a:rPr>
              <a:t>, </a:t>
            </a:r>
            <a:r>
              <a:rPr lang="it-IT" b="0" i="0" u="none" strike="noStrike" baseline="0" dirty="0" err="1" smtClean="0">
                <a:solidFill>
                  <a:srgbClr val="FF0000"/>
                </a:solidFill>
                <a:latin typeface="Times-Roman"/>
              </a:rPr>
              <a:t>storage</a:t>
            </a:r>
            <a:r>
              <a:rPr lang="it-IT" b="0" i="0" u="none" strike="noStrike" baseline="0" dirty="0" smtClean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Times-Roman"/>
              </a:rPr>
              <a:t>and release processes of calcium are regulated through hormonally influenced control circuits via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-Roman"/>
              </a:rPr>
              <a:t>complex feedback mechanisms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7822" y="1867090"/>
            <a:ext cx="10893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Times-Roman"/>
              </a:rPr>
              <a:t>Disorders of regulatory mechanisms:</a:t>
            </a:r>
          </a:p>
          <a:p>
            <a:endParaRPr lang="en-US" b="0" i="0" u="none" strike="noStrike" baseline="0" dirty="0" smtClean="0">
              <a:latin typeface="Times-Roman"/>
            </a:endParaRPr>
          </a:p>
          <a:p>
            <a:r>
              <a:rPr lang="en-US" b="0" i="0" u="none" strike="noStrike" baseline="0" dirty="0" smtClean="0">
                <a:solidFill>
                  <a:srgbClr val="339966"/>
                </a:solidFill>
                <a:latin typeface="Times-Roman"/>
              </a:rPr>
              <a:t>The necessary activation of Ca</a:t>
            </a:r>
            <a:r>
              <a:rPr lang="en-US" b="0" i="0" u="none" strike="noStrike" baseline="30000" dirty="0" smtClean="0">
                <a:solidFill>
                  <a:srgbClr val="339966"/>
                </a:solidFill>
                <a:latin typeface="Times-Roman"/>
              </a:rPr>
              <a:t>2</a:t>
            </a:r>
            <a:r>
              <a:rPr lang="en-US" b="0" i="0" u="none" strike="noStrike" baseline="30000" dirty="0" smtClean="0">
                <a:solidFill>
                  <a:srgbClr val="339966"/>
                </a:solidFill>
                <a:latin typeface="MTSY"/>
              </a:rPr>
              <a:t>+</a:t>
            </a:r>
            <a:r>
              <a:rPr lang="en-US" b="0" i="0" u="none" strike="noStrike" baseline="0" dirty="0" smtClean="0">
                <a:solidFill>
                  <a:srgbClr val="339966"/>
                </a:solidFill>
                <a:latin typeface="MTSY"/>
              </a:rPr>
              <a:t> </a:t>
            </a:r>
            <a:r>
              <a:rPr lang="en-US" b="0" i="0" u="none" strike="noStrike" baseline="0" dirty="0" err="1" smtClean="0">
                <a:solidFill>
                  <a:srgbClr val="339966"/>
                </a:solidFill>
                <a:latin typeface="Times-Roman"/>
              </a:rPr>
              <a:t>resorption</a:t>
            </a:r>
            <a:r>
              <a:rPr lang="en-US" b="0" i="0" u="none" strike="noStrike" baseline="0" dirty="0" smtClean="0">
                <a:solidFill>
                  <a:srgbClr val="339966"/>
                </a:solidFill>
                <a:latin typeface="Times-Roman"/>
              </a:rPr>
              <a:t> via specific calcium-binding proteins in  the intestinal tissue through 1,25-dihydroxy-cholecalciferol (</a:t>
            </a:r>
            <a:r>
              <a:rPr lang="en-US" b="0" i="0" u="none" strike="noStrike" baseline="0" dirty="0" err="1" smtClean="0">
                <a:solidFill>
                  <a:srgbClr val="339966"/>
                </a:solidFill>
                <a:latin typeface="Times-Roman"/>
              </a:rPr>
              <a:t>Calcitriol</a:t>
            </a:r>
            <a:r>
              <a:rPr lang="en-US" b="0" i="0" u="none" strike="noStrike" baseline="0" dirty="0" smtClean="0">
                <a:solidFill>
                  <a:srgbClr val="339966"/>
                </a:solidFill>
                <a:latin typeface="Times-Roman"/>
              </a:rPr>
              <a:t> or 1,25-dihydroxyvitamin D3), the physiologically active metabolite of vitamin D formed by P-450 catalyzed oxidation.</a:t>
            </a:r>
          </a:p>
          <a:p>
            <a:endParaRPr lang="en-US" b="0" i="0" u="none" strike="noStrike" baseline="0" dirty="0" smtClean="0">
              <a:latin typeface="Times-Roman"/>
            </a:endParaRPr>
          </a:p>
          <a:p>
            <a:r>
              <a:rPr lang="en-US" b="0" i="0" u="none" strike="noStrike" baseline="0" dirty="0" smtClean="0">
                <a:solidFill>
                  <a:srgbClr val="008080"/>
                </a:solidFill>
                <a:latin typeface="Times-Roman"/>
              </a:rPr>
              <a:t>The unwelcome deposition of calcium salts, such as oxalates, phosphates and steroids, in blood vessels or in excretory organs (formation of “stones”) due to </a:t>
            </a:r>
            <a:r>
              <a:rPr lang="it-IT" b="0" i="0" u="none" strike="noStrike" baseline="0" dirty="0" err="1" smtClean="0">
                <a:solidFill>
                  <a:srgbClr val="008080"/>
                </a:solidFill>
                <a:latin typeface="Times-Roman"/>
              </a:rPr>
              <a:t>malfunctioning</a:t>
            </a:r>
            <a:r>
              <a:rPr lang="it-IT" b="0" i="0" u="none" strike="noStrike" baseline="0" dirty="0" smtClean="0">
                <a:solidFill>
                  <a:srgbClr val="008080"/>
                </a:solidFill>
                <a:latin typeface="Times-Roman"/>
              </a:rPr>
              <a:t> control </a:t>
            </a:r>
            <a:r>
              <a:rPr lang="it-IT" b="0" i="0" u="none" strike="noStrike" baseline="0" dirty="0" err="1" smtClean="0">
                <a:solidFill>
                  <a:srgbClr val="008080"/>
                </a:solidFill>
                <a:latin typeface="Times-Roman"/>
              </a:rPr>
              <a:t>mechanisms</a:t>
            </a:r>
            <a:r>
              <a:rPr lang="it-IT" b="0" i="0" u="none" strike="noStrike" baseline="0" dirty="0" smtClean="0">
                <a:solidFill>
                  <a:srgbClr val="008080"/>
                </a:solidFill>
                <a:latin typeface="Times-Roman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84" y="4574185"/>
            <a:ext cx="3183983" cy="20523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89015" y="4379097"/>
            <a:ext cx="6604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6666"/>
                </a:solidFill>
                <a:latin typeface="Times-Roman"/>
              </a:rPr>
              <a:t>The excessive excitation of heart muscle tissue through Ca</a:t>
            </a:r>
            <a:r>
              <a:rPr lang="en-US" b="0" i="0" u="none" strike="noStrike" baseline="30000" dirty="0" smtClean="0">
                <a:solidFill>
                  <a:srgbClr val="006666"/>
                </a:solidFill>
                <a:latin typeface="Times-Roman"/>
              </a:rPr>
              <a:t>2</a:t>
            </a:r>
            <a:r>
              <a:rPr lang="en-US" b="0" i="0" u="none" strike="noStrike" baseline="30000" dirty="0" smtClean="0">
                <a:solidFill>
                  <a:srgbClr val="006666"/>
                </a:solidFill>
                <a:latin typeface="MTSY"/>
              </a:rPr>
              <a:t>+</a:t>
            </a:r>
            <a:r>
              <a:rPr lang="en-US" b="0" i="0" u="none" strike="noStrike" baseline="0" dirty="0" smtClean="0">
                <a:solidFill>
                  <a:srgbClr val="006666"/>
                </a:solidFill>
                <a:latin typeface="MTSY"/>
              </a:rPr>
              <a:t> </a:t>
            </a:r>
            <a:r>
              <a:rPr lang="en-US" b="0" i="0" u="none" strike="noStrike" baseline="0" dirty="0" smtClean="0">
                <a:solidFill>
                  <a:srgbClr val="006666"/>
                </a:solidFill>
                <a:latin typeface="Times-Roman"/>
              </a:rPr>
              <a:t>ions permeating too easily into the cells; Ca</a:t>
            </a:r>
            <a:r>
              <a:rPr lang="en-US" b="0" i="0" u="none" strike="noStrike" baseline="30000" dirty="0" smtClean="0">
                <a:solidFill>
                  <a:srgbClr val="006666"/>
                </a:solidFill>
                <a:latin typeface="Times-Roman"/>
              </a:rPr>
              <a:t>2</a:t>
            </a:r>
            <a:r>
              <a:rPr lang="en-US" b="0" i="0" u="none" strike="noStrike" baseline="30000" dirty="0" smtClean="0">
                <a:solidFill>
                  <a:srgbClr val="006666"/>
                </a:solidFill>
                <a:latin typeface="MTSY"/>
              </a:rPr>
              <a:t>+</a:t>
            </a:r>
            <a:r>
              <a:rPr lang="en-US" b="0" i="0" u="none" strike="noStrike" baseline="0" dirty="0" smtClean="0">
                <a:solidFill>
                  <a:srgbClr val="006666"/>
                </a:solidFill>
                <a:latin typeface="Times-Roman"/>
              </a:rPr>
              <a:t>-channel-blocking “calcium antagonists” of the 1,4-dihydropyridine type are therefore used on a large scale in the therapy of cardiovascular diseases</a:t>
            </a:r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8702" y="6060108"/>
            <a:ext cx="8347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Times-Roman"/>
              </a:rPr>
              <a:t>Several neuronal diseases are also believed to be caused by an endogenously </a:t>
            </a:r>
            <a:r>
              <a:rPr lang="en-US" dirty="0" smtClean="0">
                <a:solidFill>
                  <a:srgbClr val="003366"/>
                </a:solidFill>
                <a:latin typeface="Times-Roman"/>
              </a:rPr>
              <a:t>disturbed calcium </a:t>
            </a:r>
            <a:r>
              <a:rPr lang="en-US" dirty="0">
                <a:solidFill>
                  <a:srgbClr val="003366"/>
                </a:solidFill>
                <a:latin typeface="Times-Roman"/>
              </a:rPr>
              <a:t>metabolism or through exogenous toxic substances.</a:t>
            </a:r>
            <a:endParaRPr lang="it-IT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7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6548" y="683118"/>
            <a:ext cx="119388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deblocking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initial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entatic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-state situation, Ca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-activated troponin C causes an interaction of the thin, also 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-binding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actin fiber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the thick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myosin fiber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muscle cell, combined with a spatial displacement.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displacement of the fibers triggered by Ca</a:t>
            </a:r>
            <a:r>
              <a:rPr lang="en-US" baseline="30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binding creates a </a:t>
            </a:r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macroscopic contraction 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muscle fiber, followed by the release of bound ADP and phosphate.</a:t>
            </a:r>
            <a:endParaRPr lang="it-IT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76" y="2622616"/>
            <a:ext cx="6140831" cy="36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355575" y="5819359"/>
            <a:ext cx="7504044" cy="92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4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7078" y="1124492"/>
            <a:ext cx="111517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simple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terms, chemical energy in the form of ATP is thus transformed into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energy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an electric impulse (membrane depolarization), using Ca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rapid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amplification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into a specific chemical signal.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after Mg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binding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hydrolysis of ATP is Ca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released and pumped back to the storage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energy-consuming process leads to a separation of myosin and actin fibers; that is,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lifting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rigor state and thus to a restoration of the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entatically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blocked starting situation.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7078" y="3432315"/>
            <a:ext cx="11492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longer-lasting muscle contraction, a continuous generation of ATP 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myosin ATPase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rapid pumping of Ca2+ by the membrane pumps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.A constant cyclic Ca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flow has been established as prerequisite for continuous contraction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smooth muscle system.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triggers of reaction “cascades”, Ca2+ ions and their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calmodulin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complexes are also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for the generation of ATP through the degradation 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glycogen, for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coagulation and for other secretory processes.</a:t>
            </a:r>
            <a:endParaRPr lang="it-I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5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467556" y="282221"/>
            <a:ext cx="9144000" cy="9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40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biomineralization</a:t>
            </a:r>
            <a:endParaRPr lang="it-IT" sz="4000" b="1" baseline="30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7748" y="1571889"/>
            <a:ext cx="10976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Times-Roman"/>
              </a:rPr>
              <a:t>Biomineralization</a:t>
            </a:r>
            <a:r>
              <a:rPr lang="en-US" sz="2000" dirty="0" smtClean="0">
                <a:latin typeface="Times-Roman"/>
              </a:rPr>
              <a:t>: an overlooked topic?</a:t>
            </a:r>
          </a:p>
          <a:p>
            <a:pPr algn="ctr"/>
            <a:r>
              <a:rPr lang="en-US" sz="2000" dirty="0" smtClean="0">
                <a:solidFill>
                  <a:srgbClr val="339966"/>
                </a:solidFill>
                <a:latin typeface="Times-Roman"/>
              </a:rPr>
              <a:t>many </a:t>
            </a:r>
            <a:r>
              <a:rPr lang="en-US" sz="2000" dirty="0">
                <a:solidFill>
                  <a:srgbClr val="339966"/>
                </a:solidFill>
                <a:latin typeface="Times-Roman"/>
              </a:rPr>
              <a:t>mountain ranges, islands and coral reefs consist of </a:t>
            </a:r>
            <a:r>
              <a:rPr lang="en-US" sz="2000" dirty="0" smtClean="0">
                <a:solidFill>
                  <a:srgbClr val="339966"/>
                </a:solidFill>
                <a:latin typeface="Times-Roman"/>
              </a:rPr>
              <a:t>biogenic </a:t>
            </a:r>
            <a:r>
              <a:rPr lang="it-IT" sz="2000" dirty="0" err="1" smtClean="0">
                <a:solidFill>
                  <a:srgbClr val="339966"/>
                </a:solidFill>
                <a:latin typeface="Times-Roman"/>
              </a:rPr>
              <a:t>material</a:t>
            </a:r>
            <a:r>
              <a:rPr lang="it-IT" sz="2000" dirty="0" smtClean="0">
                <a:solidFill>
                  <a:srgbClr val="339966"/>
                </a:solidFill>
                <a:latin typeface="Times-Roman"/>
              </a:rPr>
              <a:t> </a:t>
            </a:r>
            <a:r>
              <a:rPr lang="it-IT" sz="2000" dirty="0" err="1">
                <a:solidFill>
                  <a:srgbClr val="339966"/>
                </a:solidFill>
                <a:latin typeface="Times-Roman"/>
              </a:rPr>
              <a:t>such</a:t>
            </a:r>
            <a:r>
              <a:rPr lang="it-IT" sz="2000" dirty="0">
                <a:solidFill>
                  <a:srgbClr val="339966"/>
                </a:solidFill>
                <a:latin typeface="Times-Roman"/>
              </a:rPr>
              <a:t> </a:t>
            </a:r>
            <a:r>
              <a:rPr lang="it-IT" sz="2000" dirty="0" err="1">
                <a:solidFill>
                  <a:srgbClr val="339966"/>
                </a:solidFill>
                <a:latin typeface="Times-Roman"/>
              </a:rPr>
              <a:t>as</a:t>
            </a:r>
            <a:r>
              <a:rPr lang="it-IT" sz="2000" dirty="0">
                <a:solidFill>
                  <a:srgbClr val="339966"/>
                </a:solidFill>
                <a:latin typeface="Times-Roman"/>
              </a:rPr>
              <a:t> </a:t>
            </a:r>
            <a:r>
              <a:rPr lang="it-IT" sz="2000" dirty="0" err="1" smtClean="0">
                <a:solidFill>
                  <a:srgbClr val="339966"/>
                </a:solidFill>
                <a:latin typeface="Times-Roman"/>
              </a:rPr>
              <a:t>limestone</a:t>
            </a:r>
            <a:endParaRPr lang="it-IT" sz="2000" dirty="0">
              <a:solidFill>
                <a:srgbClr val="33996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33868" y="2984406"/>
            <a:ext cx="102438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Times-Roman"/>
              </a:rPr>
              <a:t>In addition to the well-known </a:t>
            </a:r>
            <a:r>
              <a:rPr lang="en-US" b="1" dirty="0">
                <a:solidFill>
                  <a:srgbClr val="FF3300"/>
                </a:solidFill>
                <a:latin typeface="Times-Roman"/>
              </a:rPr>
              <a:t>calcium-containing shells, teeth </a:t>
            </a:r>
            <a:r>
              <a:rPr lang="en-US" b="1" dirty="0" smtClean="0">
                <a:solidFill>
                  <a:srgbClr val="FF3300"/>
                </a:solidFill>
                <a:latin typeface="Times-Roman"/>
              </a:rPr>
              <a:t>and skeletons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, a variety of other materials and objects can be classified as </a:t>
            </a:r>
            <a:r>
              <a:rPr lang="en-US" dirty="0" err="1" smtClean="0">
                <a:solidFill>
                  <a:srgbClr val="FF3300"/>
                </a:solidFill>
                <a:latin typeface="Times-Roman"/>
              </a:rPr>
              <a:t>biominerals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-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-Roman"/>
              </a:rPr>
              <a:t>aragonite </a:t>
            </a:r>
            <a:r>
              <a:rPr lang="en-US" b="1" dirty="0">
                <a:latin typeface="Times-Roman"/>
              </a:rPr>
              <a:t>pearls </a:t>
            </a:r>
            <a:r>
              <a:rPr lang="en-US" dirty="0">
                <a:latin typeface="Times-Roman"/>
              </a:rPr>
              <a:t>produced by </a:t>
            </a:r>
            <a:r>
              <a:rPr lang="en-US" dirty="0" smtClean="0">
                <a:latin typeface="Times-Roman"/>
              </a:rPr>
              <a:t>mollusks,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the </a:t>
            </a:r>
            <a:r>
              <a:rPr lang="en-US" b="1" dirty="0">
                <a:latin typeface="Times-Roman"/>
              </a:rPr>
              <a:t>hulls</a:t>
            </a:r>
            <a:r>
              <a:rPr lang="en-US" dirty="0">
                <a:latin typeface="Times-Roman"/>
              </a:rPr>
              <a:t> and </a:t>
            </a:r>
            <a:r>
              <a:rPr lang="en-US" b="1" dirty="0">
                <a:latin typeface="Times-Roman"/>
              </a:rPr>
              <a:t>spicules</a:t>
            </a:r>
            <a:r>
              <a:rPr lang="en-US" dirty="0">
                <a:latin typeface="Times-Roman"/>
              </a:rPr>
              <a:t> of </a:t>
            </a:r>
            <a:r>
              <a:rPr lang="en-US" dirty="0" smtClean="0">
                <a:latin typeface="Times-Roman"/>
              </a:rPr>
              <a:t>diatoms, </a:t>
            </a:r>
            <a:r>
              <a:rPr lang="en-US" dirty="0" err="1" smtClean="0">
                <a:latin typeface="Times-Roman"/>
              </a:rPr>
              <a:t>radiolaria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and certain plants</a:t>
            </a:r>
            <a:r>
              <a:rPr lang="en-US" dirty="0" smtClean="0">
                <a:latin typeface="Times-Roman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the </a:t>
            </a:r>
            <a:r>
              <a:rPr lang="en-US" b="1" dirty="0" err="1">
                <a:latin typeface="Times-Roman"/>
              </a:rPr>
              <a:t>Ca</a:t>
            </a:r>
            <a:r>
              <a:rPr lang="en-US" b="1" dirty="0">
                <a:latin typeface="Times-Roman"/>
              </a:rPr>
              <a:t>-, Ba- and Fe-containing crystallites</a:t>
            </a:r>
            <a:r>
              <a:rPr lang="en-US" dirty="0">
                <a:latin typeface="Times-Roman"/>
              </a:rPr>
              <a:t> of gravity </a:t>
            </a:r>
            <a:r>
              <a:rPr lang="en-US" dirty="0" smtClean="0">
                <a:latin typeface="Times-Roman"/>
              </a:rPr>
              <a:t>and magnetic </a:t>
            </a:r>
            <a:r>
              <a:rPr lang="en-US" dirty="0">
                <a:latin typeface="Times-Roman"/>
              </a:rPr>
              <a:t>field </a:t>
            </a:r>
            <a:r>
              <a:rPr lang="en-US" b="1" dirty="0" smtClean="0">
                <a:latin typeface="Times-Roman"/>
              </a:rPr>
              <a:t>sensors</a:t>
            </a:r>
            <a:r>
              <a:rPr lang="en-US" dirty="0" smtClean="0">
                <a:latin typeface="Times-Roman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some </a:t>
            </a:r>
            <a:r>
              <a:rPr lang="en-US" dirty="0">
                <a:latin typeface="Times-Roman"/>
              </a:rPr>
              <a:t>of the </a:t>
            </a:r>
            <a:r>
              <a:rPr lang="en-US" b="1" dirty="0">
                <a:latin typeface="Times-Roman"/>
              </a:rPr>
              <a:t>pathological “stones” </a:t>
            </a:r>
            <a:r>
              <a:rPr lang="en-US" dirty="0">
                <a:latin typeface="Times-Roman"/>
              </a:rPr>
              <a:t>(calculi) formed in the </a:t>
            </a:r>
            <a:r>
              <a:rPr lang="en-US" dirty="0" smtClean="0">
                <a:latin typeface="Times-Roman"/>
              </a:rPr>
              <a:t>kidney and </a:t>
            </a:r>
            <a:r>
              <a:rPr lang="en-US" dirty="0">
                <a:latin typeface="Times-Roman"/>
              </a:rPr>
              <a:t>urinary </a:t>
            </a:r>
            <a:r>
              <a:rPr lang="en-US" dirty="0" smtClean="0">
                <a:latin typeface="Times-Roman"/>
              </a:rPr>
              <a:t>tract,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the </a:t>
            </a:r>
            <a:r>
              <a:rPr lang="en-US" dirty="0">
                <a:latin typeface="Times-Roman"/>
              </a:rPr>
              <a:t>iron storage protein </a:t>
            </a:r>
            <a:r>
              <a:rPr lang="en-US" b="1" dirty="0" smtClean="0">
                <a:latin typeface="Times-Roman"/>
              </a:rPr>
              <a:t>ferritin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can </a:t>
            </a:r>
            <a:r>
              <a:rPr lang="en-US" dirty="0" smtClean="0">
                <a:latin typeface="Times-Roman"/>
              </a:rPr>
              <a:t>based </a:t>
            </a:r>
            <a:r>
              <a:rPr lang="en-US" dirty="0">
                <a:latin typeface="Times-Roman"/>
              </a:rPr>
              <a:t>on its structure and its content of inorganic material.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50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8297" y="1728186"/>
            <a:ext cx="4909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-Roman"/>
              </a:rPr>
              <a:t>Molecular </a:t>
            </a:r>
            <a:r>
              <a:rPr lang="en-US" dirty="0">
                <a:latin typeface="Times-Roman"/>
              </a:rPr>
              <a:t>control mechanisms that operate in </a:t>
            </a:r>
            <a:r>
              <a:rPr lang="en-US" dirty="0" smtClean="0">
                <a:latin typeface="Times-Roman"/>
              </a:rPr>
              <a:t>biological systems permits </a:t>
            </a:r>
            <a:r>
              <a:rPr lang="en-US" dirty="0">
                <a:latin typeface="Times-Roman"/>
              </a:rPr>
              <a:t>to achieve the formation of </a:t>
            </a:r>
            <a:r>
              <a:rPr lang="en-US" b="1" dirty="0">
                <a:latin typeface="Times-Roman"/>
              </a:rPr>
              <a:t>well-defined inorganic solid-state materials</a:t>
            </a:r>
            <a:r>
              <a:rPr lang="en-US" dirty="0">
                <a:latin typeface="Times-Roman"/>
              </a:rPr>
              <a:t>. </a:t>
            </a:r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latin typeface="Times-Roman"/>
              </a:rPr>
              <a:t>For example from </a:t>
            </a:r>
            <a:r>
              <a:rPr lang="en-US" dirty="0">
                <a:latin typeface="Times-Roman"/>
              </a:rPr>
              <a:t>the necessity for robust support and defense </a:t>
            </a:r>
            <a:r>
              <a:rPr lang="en-US" dirty="0" smtClean="0">
                <a:latin typeface="Times-Roman"/>
              </a:rPr>
              <a:t>structures </a:t>
            </a:r>
          </a:p>
          <a:p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-Roman"/>
              </a:rPr>
              <a:t>huge morphology variability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383" y="234307"/>
            <a:ext cx="7206490" cy="6309989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2544418" y="3756990"/>
            <a:ext cx="298174" cy="447261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87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2488" y="1975220"/>
            <a:ext cx="41678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imes-Roman"/>
              </a:rPr>
              <a:t>The </a:t>
            </a:r>
            <a:r>
              <a:rPr lang="it-IT" dirty="0" err="1">
                <a:latin typeface="Times-Roman"/>
              </a:rPr>
              <a:t>morphology</a:t>
            </a:r>
            <a:r>
              <a:rPr lang="it-IT" dirty="0">
                <a:latin typeface="Times-Roman"/>
              </a:rPr>
              <a:t> </a:t>
            </a:r>
            <a:r>
              <a:rPr lang="it-IT" dirty="0" smtClean="0">
                <a:latin typeface="Times-Roman"/>
              </a:rPr>
              <a:t>of </a:t>
            </a:r>
            <a:r>
              <a:rPr lang="en-US" dirty="0" smtClean="0">
                <a:latin typeface="Times-Roman"/>
              </a:rPr>
              <a:t>biogenic </a:t>
            </a:r>
            <a:r>
              <a:rPr lang="en-US" dirty="0">
                <a:latin typeface="Times-Roman"/>
              </a:rPr>
              <a:t>silica is determined by membrane proteins in which nucleation can take </a:t>
            </a:r>
            <a:r>
              <a:rPr lang="en-US" dirty="0" smtClean="0">
                <a:latin typeface="Times-Roman"/>
              </a:rPr>
              <a:t>place through </a:t>
            </a:r>
            <a:r>
              <a:rPr lang="en-US" b="1" dirty="0">
                <a:latin typeface="Times-Roman"/>
              </a:rPr>
              <a:t>condensation</a:t>
            </a:r>
            <a:r>
              <a:rPr lang="en-US" dirty="0">
                <a:latin typeface="Times-Roman"/>
              </a:rPr>
              <a:t> (</a:t>
            </a:r>
            <a:r>
              <a:rPr lang="en-US" dirty="0" smtClean="0">
                <a:latin typeface="Times-Roman"/>
              </a:rPr>
              <a:t>H</a:t>
            </a:r>
            <a:r>
              <a:rPr lang="en-US" baseline="-25000" dirty="0" smtClean="0">
                <a:latin typeface="Times-Roman"/>
              </a:rPr>
              <a:t>2</a:t>
            </a:r>
            <a:r>
              <a:rPr lang="en-US" dirty="0" smtClean="0">
                <a:latin typeface="Times-Roman"/>
              </a:rPr>
              <a:t>O elimination</a:t>
            </a:r>
            <a:r>
              <a:rPr lang="en-US" dirty="0">
                <a:latin typeface="Times-Roman"/>
              </a:rPr>
              <a:t>) between </a:t>
            </a:r>
            <a:r>
              <a:rPr lang="en-US" b="1" dirty="0">
                <a:latin typeface="Times-Roman"/>
              </a:rPr>
              <a:t>silicic acid or its derivatives</a:t>
            </a:r>
            <a:r>
              <a:rPr lang="en-US" dirty="0">
                <a:latin typeface="Times-Roman"/>
              </a:rPr>
              <a:t> and </a:t>
            </a:r>
            <a:r>
              <a:rPr lang="en-US" dirty="0" smtClean="0">
                <a:latin typeface="Times-Roman"/>
              </a:rPr>
              <a:t>the </a:t>
            </a:r>
            <a:r>
              <a:rPr lang="en-US" b="1" dirty="0" smtClean="0">
                <a:latin typeface="Times-Roman"/>
              </a:rPr>
              <a:t>hydroxyl </a:t>
            </a:r>
            <a:r>
              <a:rPr lang="en-US" b="1" dirty="0">
                <a:latin typeface="Times-Roman"/>
              </a:rPr>
              <a:t>groups of the organic matrix.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87" y="1441173"/>
            <a:ext cx="6547962" cy="435996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73209" y="1311965"/>
            <a:ext cx="257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3300"/>
                </a:solidFill>
              </a:rPr>
              <a:t>Amorphous</a:t>
            </a:r>
            <a:endParaRPr lang="it-IT" b="1" dirty="0" smtClean="0">
              <a:solidFill>
                <a:srgbClr val="FF3300"/>
              </a:solidFill>
            </a:endParaRPr>
          </a:p>
          <a:p>
            <a:r>
              <a:rPr lang="it-IT" b="1" dirty="0" err="1" smtClean="0">
                <a:solidFill>
                  <a:srgbClr val="FF3300"/>
                </a:solidFill>
              </a:rPr>
              <a:t>silica</a:t>
            </a:r>
            <a:endParaRPr lang="it-IT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09258" y="1653862"/>
            <a:ext cx="101809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principle, there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natural preference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inorganic or organic support materials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exoskeletons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material example: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relatively rapidly assembled chitin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polysaccharide) structures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invertebrates and the skeletons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sharks =&gt; largely organic-chemical material.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biomineral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constructions feature an organic/inorganic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composite texture: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vertebrates,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 “mineral” hydroxyapatite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advantage of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inorganic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component is its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hardness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resistance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for the existence of larger land-living creatures;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organic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consisting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collagen fibers, glycoproteins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mucopolysaccharides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guarantees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elasticity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well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tensile, bending and breaking strength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6713" y="646044"/>
            <a:ext cx="6569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err="1" smtClean="0">
                <a:solidFill>
                  <a:srgbClr val="FF3300"/>
                </a:solidFill>
              </a:rPr>
              <a:t>Why</a:t>
            </a:r>
            <a:r>
              <a:rPr lang="it-IT" sz="2600" b="1" dirty="0" smtClean="0">
                <a:solidFill>
                  <a:srgbClr val="FF3300"/>
                </a:solidFill>
              </a:rPr>
              <a:t> </a:t>
            </a:r>
            <a:r>
              <a:rPr lang="it-IT" sz="2600" b="1" dirty="0" err="1" smtClean="0">
                <a:solidFill>
                  <a:srgbClr val="FF3300"/>
                </a:solidFill>
              </a:rPr>
              <a:t>inorganic</a:t>
            </a:r>
            <a:r>
              <a:rPr lang="it-IT" sz="2600" b="1" dirty="0" smtClean="0">
                <a:solidFill>
                  <a:srgbClr val="FF3300"/>
                </a:solidFill>
              </a:rPr>
              <a:t> </a:t>
            </a:r>
            <a:r>
              <a:rPr lang="it-IT" sz="2600" b="1" dirty="0" err="1" smtClean="0">
                <a:solidFill>
                  <a:srgbClr val="FF3300"/>
                </a:solidFill>
              </a:rPr>
              <a:t>elements</a:t>
            </a:r>
            <a:r>
              <a:rPr lang="it-IT" sz="2600" b="1" dirty="0" smtClean="0">
                <a:solidFill>
                  <a:srgbClr val="FF3300"/>
                </a:solidFill>
              </a:rPr>
              <a:t> in </a:t>
            </a:r>
            <a:r>
              <a:rPr lang="it-IT" sz="2600" b="1" dirty="0" err="1" smtClean="0">
                <a:solidFill>
                  <a:srgbClr val="FF3300"/>
                </a:solidFill>
              </a:rPr>
              <a:t>biomaterial</a:t>
            </a:r>
            <a:r>
              <a:rPr lang="it-IT" sz="2600" b="1" dirty="0" smtClean="0">
                <a:solidFill>
                  <a:srgbClr val="FF3300"/>
                </a:solidFill>
              </a:rPr>
              <a:t>?</a:t>
            </a:r>
            <a:endParaRPr lang="it-IT" sz="2600" b="1" dirty="0">
              <a:solidFill>
                <a:srgbClr val="FF33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858036" y="5624017"/>
            <a:ext cx="4883427" cy="646331"/>
          </a:xfrm>
          <a:prstGeom prst="rect">
            <a:avLst/>
          </a:prstGeom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8080"/>
                </a:solidFill>
                <a:latin typeface="Times-Roman"/>
              </a:rPr>
              <a:t>modern material sciences </a:t>
            </a:r>
            <a:r>
              <a:rPr lang="en-US" dirty="0" smtClean="0">
                <a:solidFill>
                  <a:srgbClr val="008080"/>
                </a:solidFill>
                <a:latin typeface="Times-Roman"/>
              </a:rPr>
              <a:t>has 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focused on the development of composite materials</a:t>
            </a:r>
            <a:endParaRPr lang="it-IT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12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48677" y="1140480"/>
            <a:ext cx="8925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-Roman"/>
              </a:rPr>
              <a:t>An essential requirement for a </a:t>
            </a:r>
            <a:r>
              <a:rPr lang="en-US" sz="2200" dirty="0" err="1">
                <a:solidFill>
                  <a:srgbClr val="FF0000"/>
                </a:solidFill>
                <a:latin typeface="Times-Roman"/>
              </a:rPr>
              <a:t>biomineral</a:t>
            </a:r>
            <a:r>
              <a:rPr lang="en-US" sz="2200" dirty="0">
                <a:solidFill>
                  <a:srgbClr val="FF0000"/>
                </a:solidFill>
                <a:latin typeface="Times-Roman"/>
              </a:rPr>
              <a:t> is its low solubility under normal </a:t>
            </a:r>
            <a:r>
              <a:rPr lang="en-US" sz="2200" dirty="0" smtClean="0">
                <a:solidFill>
                  <a:srgbClr val="FF0000"/>
                </a:solidFill>
                <a:latin typeface="Times-Roman"/>
              </a:rPr>
              <a:t>physiological conditions</a:t>
            </a:r>
            <a:r>
              <a:rPr lang="en-US" sz="2200" dirty="0">
                <a:solidFill>
                  <a:srgbClr val="FF0000"/>
                </a:solidFill>
                <a:latin typeface="Times-Roman"/>
              </a:rPr>
              <a:t>. </a:t>
            </a:r>
            <a:r>
              <a:rPr lang="en-US" sz="2200" dirty="0" smtClean="0">
                <a:solidFill>
                  <a:srgbClr val="FF0000"/>
                </a:solidFill>
                <a:latin typeface="Times-Roman"/>
              </a:rPr>
              <a:t> </a:t>
            </a:r>
            <a:endParaRPr lang="it-IT" sz="22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62" y="2818365"/>
            <a:ext cx="7490170" cy="155546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582479" y="47577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-Roman"/>
              </a:rPr>
              <a:t>valid only for heterogeneous </a:t>
            </a:r>
            <a:r>
              <a:rPr lang="en-US" dirty="0" err="1">
                <a:solidFill>
                  <a:srgbClr val="002060"/>
                </a:solidFill>
                <a:latin typeface="Times-Roman"/>
              </a:rPr>
              <a:t>equilibria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 with unhindered exchange 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between </a:t>
            </a:r>
            <a:r>
              <a:rPr lang="it-IT" dirty="0" err="1" smtClean="0">
                <a:solidFill>
                  <a:srgbClr val="002060"/>
                </a:solidFill>
                <a:latin typeface="Times-Roman"/>
              </a:rPr>
              <a:t>solid</a:t>
            </a:r>
            <a:r>
              <a:rPr lang="it-IT" dirty="0" smtClean="0">
                <a:solidFill>
                  <a:srgbClr val="002060"/>
                </a:solidFill>
                <a:latin typeface="Times-Roman"/>
              </a:rPr>
              <a:t> </a:t>
            </a:r>
            <a:r>
              <a:rPr lang="it-IT" dirty="0">
                <a:solidFill>
                  <a:srgbClr val="002060"/>
                </a:solidFill>
                <a:latin typeface="Times-Roman"/>
              </a:rPr>
              <a:t>and </a:t>
            </a:r>
            <a:r>
              <a:rPr lang="it-IT" dirty="0" err="1">
                <a:solidFill>
                  <a:srgbClr val="002060"/>
                </a:solidFill>
                <a:latin typeface="Times-Roman"/>
              </a:rPr>
              <a:t>solution</a:t>
            </a:r>
            <a:r>
              <a:rPr lang="it-IT" dirty="0">
                <a:solidFill>
                  <a:srgbClr val="002060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-Roman"/>
              </a:rPr>
              <a:t>phases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40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02308"/>
            <a:ext cx="7214773" cy="636766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50945" y="1480930"/>
            <a:ext cx="4618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</a:t>
            </a:r>
            <a:r>
              <a:rPr lang="en-US" dirty="0" err="1">
                <a:latin typeface="Times-Roman"/>
              </a:rPr>
              <a:t>biominerals</a:t>
            </a:r>
            <a:r>
              <a:rPr lang="en-US" dirty="0">
                <a:latin typeface="Times-Roman"/>
              </a:rPr>
              <a:t> can occur </a:t>
            </a:r>
            <a:r>
              <a:rPr lang="en-US" dirty="0" smtClean="0">
                <a:latin typeface="Times-Roman"/>
              </a:rPr>
              <a:t>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pure </a:t>
            </a:r>
            <a:r>
              <a:rPr lang="en-US" dirty="0">
                <a:latin typeface="Times-Roman"/>
              </a:rPr>
              <a:t>or mixed </a:t>
            </a:r>
            <a:r>
              <a:rPr lang="en-US" dirty="0" smtClean="0">
                <a:latin typeface="Times-Roman"/>
              </a:rPr>
              <a:t>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in </a:t>
            </a:r>
            <a:r>
              <a:rPr lang="en-US" dirty="0">
                <a:latin typeface="Times-Roman"/>
              </a:rPr>
              <a:t>amorphous or (</a:t>
            </a:r>
            <a:r>
              <a:rPr lang="en-US" dirty="0" smtClean="0">
                <a:latin typeface="Times-Roman"/>
              </a:rPr>
              <a:t>micro)crystalline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as </a:t>
            </a:r>
            <a:r>
              <a:rPr lang="en-US" dirty="0">
                <a:latin typeface="Times-Roman"/>
              </a:rPr>
              <a:t>composites with polymeric organic “matrix” materials such as proteins, </a:t>
            </a:r>
            <a:r>
              <a:rPr lang="en-US" dirty="0" smtClean="0">
                <a:latin typeface="Times-Roman"/>
              </a:rPr>
              <a:t>lipids and </a:t>
            </a:r>
            <a:r>
              <a:rPr lang="en-US" dirty="0">
                <a:latin typeface="Times-Roman"/>
              </a:rPr>
              <a:t>polysaccharides</a:t>
            </a:r>
            <a:r>
              <a:rPr lang="en-US" dirty="0" smtClean="0">
                <a:latin typeface="Times-Roman"/>
              </a:rPr>
              <a:t>.</a:t>
            </a: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latin typeface="Times-Roman"/>
              </a:rPr>
              <a:t>They </a:t>
            </a:r>
            <a:r>
              <a:rPr lang="en-US" dirty="0">
                <a:latin typeface="Times-Roman"/>
              </a:rPr>
              <a:t>can be formed </a:t>
            </a:r>
            <a:r>
              <a:rPr lang="en-US" dirty="0" err="1">
                <a:latin typeface="Times-Roman"/>
              </a:rPr>
              <a:t>intracellularly</a:t>
            </a:r>
            <a:r>
              <a:rPr lang="en-US" dirty="0">
                <a:latin typeface="Times-Roman"/>
              </a:rPr>
              <a:t>, at the cell surface (</a:t>
            </a:r>
            <a:r>
              <a:rPr lang="en-US" dirty="0" err="1" smtClean="0">
                <a:latin typeface="Times-Roman"/>
              </a:rPr>
              <a:t>epicellularly</a:t>
            </a:r>
            <a:r>
              <a:rPr lang="en-US" dirty="0" smtClean="0">
                <a:latin typeface="Times-Roman"/>
              </a:rPr>
              <a:t>) or </a:t>
            </a:r>
            <a:r>
              <a:rPr lang="en-US" dirty="0">
                <a:latin typeface="Times-Roman"/>
              </a:rPr>
              <a:t>in the extracellular space.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993835" y="6161974"/>
            <a:ext cx="4068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-Roman"/>
              </a:rPr>
              <a:t>the more exotic fluoride and sulfide </a:t>
            </a:r>
            <a:r>
              <a:rPr lang="en-US" dirty="0" err="1">
                <a:solidFill>
                  <a:srgbClr val="FF0000"/>
                </a:solidFill>
                <a:latin typeface="Times-Roman"/>
              </a:rPr>
              <a:t>biominerals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 have not </a:t>
            </a:r>
            <a:r>
              <a:rPr lang="en-US" dirty="0" smtClean="0">
                <a:solidFill>
                  <a:srgbClr val="FF0000"/>
                </a:solidFill>
                <a:latin typeface="Times-Roman"/>
              </a:rPr>
              <a:t>been </a:t>
            </a:r>
            <a:r>
              <a:rPr lang="it-IT" dirty="0" err="1" smtClean="0">
                <a:solidFill>
                  <a:srgbClr val="FF0000"/>
                </a:solidFill>
                <a:latin typeface="Times-Roman"/>
              </a:rPr>
              <a:t>included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8538" y="1063487"/>
            <a:ext cx="4263888" cy="417443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38538" y="2063815"/>
            <a:ext cx="4263888" cy="27829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38538" y="5009111"/>
            <a:ext cx="4263888" cy="29817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38538" y="5610639"/>
            <a:ext cx="4263888" cy="29817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916017" y="1760609"/>
            <a:ext cx="332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Times-Roman"/>
              </a:rPr>
              <a:t>Mg</a:t>
            </a:r>
            <a:r>
              <a:rPr lang="it-IT" sz="1600" baseline="30000" dirty="0" smtClean="0">
                <a:solidFill>
                  <a:srgbClr val="FF0000"/>
                </a:solidFill>
                <a:latin typeface="Times-Roman"/>
              </a:rPr>
              <a:t>2+</a:t>
            </a:r>
            <a:r>
              <a:rPr lang="it-IT" sz="1600" dirty="0" smtClean="0">
                <a:solidFill>
                  <a:srgbClr val="FF0000"/>
                </a:solidFill>
                <a:latin typeface="Times-Roman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Times-Roman"/>
              </a:rPr>
              <a:t>may</a:t>
            </a:r>
            <a:r>
              <a:rPr lang="it-IT" sz="1600" dirty="0" smtClean="0">
                <a:solidFill>
                  <a:srgbClr val="FF0000"/>
                </a:solidFill>
                <a:latin typeface="Times-Roman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Times-Roman"/>
              </a:rPr>
              <a:t>substitute</a:t>
            </a:r>
            <a:r>
              <a:rPr lang="it-IT" sz="1600" dirty="0" smtClean="0">
                <a:solidFill>
                  <a:srgbClr val="FF0000"/>
                </a:solidFill>
                <a:latin typeface="Times-Roman"/>
              </a:rPr>
              <a:t> Ca</a:t>
            </a:r>
            <a:r>
              <a:rPr lang="it-IT" sz="1600" baseline="30000" dirty="0" smtClean="0">
                <a:solidFill>
                  <a:srgbClr val="FF0000"/>
                </a:solidFill>
                <a:latin typeface="Times-Roman"/>
              </a:rPr>
              <a:t>2+ </a:t>
            </a:r>
            <a:r>
              <a:rPr lang="it-IT" sz="1600" dirty="0" smtClean="0">
                <a:solidFill>
                  <a:srgbClr val="FF0000"/>
                </a:solidFill>
                <a:latin typeface="Times-Roman"/>
              </a:rPr>
              <a:t>in </a:t>
            </a:r>
            <a:r>
              <a:rPr lang="it-IT" sz="1600" dirty="0" err="1" smtClean="0">
                <a:solidFill>
                  <a:srgbClr val="FF0000"/>
                </a:solidFill>
                <a:latin typeface="Times-Roman"/>
              </a:rPr>
              <a:t>bones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72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71328" y="554720"/>
            <a:ext cx="10906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In addition to their already mentioned </a:t>
            </a:r>
            <a:r>
              <a:rPr lang="en-US" b="1" dirty="0">
                <a:latin typeface="Times-Bold"/>
              </a:rPr>
              <a:t>mechanical support function</a:t>
            </a:r>
            <a:r>
              <a:rPr lang="en-US" dirty="0">
                <a:latin typeface="Times-Roman"/>
              </a:rPr>
              <a:t>, the </a:t>
            </a:r>
            <a:r>
              <a:rPr lang="en-US" dirty="0" err="1" smtClean="0">
                <a:latin typeface="Times-Roman"/>
              </a:rPr>
              <a:t>biominerals</a:t>
            </a:r>
            <a:r>
              <a:rPr lang="en-US" dirty="0" smtClean="0">
                <a:latin typeface="Times-Roman"/>
              </a:rPr>
              <a:t> also </a:t>
            </a:r>
            <a:r>
              <a:rPr lang="en-US" dirty="0">
                <a:latin typeface="Times-Roman"/>
              </a:rPr>
              <a:t>assume a </a:t>
            </a:r>
            <a:r>
              <a:rPr lang="en-US" b="1" dirty="0">
                <a:latin typeface="Times-Bold"/>
              </a:rPr>
              <a:t>storage function</a:t>
            </a:r>
            <a:r>
              <a:rPr lang="en-US" dirty="0">
                <a:latin typeface="Times-Roman"/>
              </a:rPr>
              <a:t>, due to the large amounts usually present. On the </a:t>
            </a:r>
            <a:r>
              <a:rPr lang="en-US" dirty="0" smtClean="0">
                <a:latin typeface="Times-Roman"/>
              </a:rPr>
              <a:t>other hand</a:t>
            </a:r>
            <a:r>
              <a:rPr lang="en-US" dirty="0">
                <a:latin typeface="Times-Roman"/>
              </a:rPr>
              <a:t>, the formation of </a:t>
            </a:r>
            <a:r>
              <a:rPr lang="en-US" dirty="0" err="1">
                <a:latin typeface="Times-Roman"/>
              </a:rPr>
              <a:t>biominerals</a:t>
            </a:r>
            <a:r>
              <a:rPr lang="en-US" dirty="0">
                <a:latin typeface="Times-Roman"/>
              </a:rPr>
              <a:t> can have a </a:t>
            </a:r>
            <a:r>
              <a:rPr lang="en-US" b="1" dirty="0">
                <a:latin typeface="Times-Bold"/>
              </a:rPr>
              <a:t>deposition </a:t>
            </a:r>
            <a:r>
              <a:rPr lang="en-US" dirty="0">
                <a:latin typeface="Times-Roman"/>
              </a:rPr>
              <a:t>character (placer </a:t>
            </a:r>
            <a:r>
              <a:rPr lang="en-US" dirty="0" smtClean="0">
                <a:latin typeface="Times-Roman"/>
              </a:rPr>
              <a:t>gold) or even </a:t>
            </a:r>
            <a:r>
              <a:rPr lang="en-US" dirty="0">
                <a:latin typeface="Times-Roman"/>
              </a:rPr>
              <a:t>a </a:t>
            </a:r>
            <a:r>
              <a:rPr lang="en-US" b="1" dirty="0">
                <a:latin typeface="Times-Bold"/>
              </a:rPr>
              <a:t>detoxification function </a:t>
            </a:r>
            <a:r>
              <a:rPr lang="en-US" dirty="0">
                <a:latin typeface="Times-Roman"/>
              </a:rPr>
              <a:t>(e.g. </a:t>
            </a:r>
            <a:r>
              <a:rPr lang="en-US" dirty="0" err="1" smtClean="0">
                <a:latin typeface="Times-Roman"/>
              </a:rPr>
              <a:t>CdS</a:t>
            </a:r>
            <a:r>
              <a:rPr lang="en-US" dirty="0" smtClean="0">
                <a:latin typeface="Times-Roman"/>
              </a:rPr>
              <a:t>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461590" y="1795166"/>
            <a:ext cx="7726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Times-Roman"/>
              </a:rPr>
              <a:t>This implies the existence of active </a:t>
            </a:r>
            <a:r>
              <a:rPr lang="en-US" b="1" dirty="0">
                <a:solidFill>
                  <a:srgbClr val="FF3300"/>
                </a:solidFill>
                <a:latin typeface="Times-Roman"/>
              </a:rPr>
              <a:t>regulatory and transport systems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which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control (de)mineralization and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regeneration (see ferritin).</a:t>
            </a:r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21125" y="3333548"/>
            <a:ext cx="920694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>
                <a:latin typeface="Times-Roman"/>
              </a:rPr>
              <a:t>Other uses of </a:t>
            </a:r>
            <a:r>
              <a:rPr lang="en-US" b="1" dirty="0" err="1" smtClean="0">
                <a:latin typeface="Times-Roman"/>
              </a:rPr>
              <a:t>biominerals</a:t>
            </a:r>
            <a:r>
              <a:rPr lang="en-US" b="1" dirty="0" smtClean="0">
                <a:latin typeface="Times-Roman"/>
              </a:rPr>
              <a:t>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essential </a:t>
            </a:r>
            <a:r>
              <a:rPr lang="en-US" dirty="0">
                <a:latin typeface="Times-Roman"/>
              </a:rPr>
              <a:t>constituents of mechanically robust </a:t>
            </a:r>
            <a:r>
              <a:rPr lang="en-US" b="1" dirty="0">
                <a:latin typeface="Times-Bold"/>
              </a:rPr>
              <a:t>instruments </a:t>
            </a:r>
            <a:r>
              <a:rPr lang="en-US" dirty="0">
                <a:latin typeface="Times-Roman"/>
              </a:rPr>
              <a:t>and </a:t>
            </a:r>
            <a:r>
              <a:rPr lang="en-US" b="1" dirty="0">
                <a:latin typeface="Times-Bold"/>
              </a:rPr>
              <a:t>weapons </a:t>
            </a:r>
            <a:r>
              <a:rPr lang="en-US" dirty="0">
                <a:latin typeface="Times-Roman"/>
              </a:rPr>
              <a:t>(</a:t>
            </a:r>
            <a:r>
              <a:rPr lang="en-US" dirty="0" smtClean="0">
                <a:latin typeface="Times-Roman"/>
              </a:rPr>
              <a:t>e.g. of </a:t>
            </a:r>
            <a:r>
              <a:rPr lang="en-US" dirty="0">
                <a:latin typeface="Times-Roman"/>
              </a:rPr>
              <a:t>teeth, for the killing and processing of food);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formation </a:t>
            </a:r>
            <a:r>
              <a:rPr lang="en-US" dirty="0">
                <a:latin typeface="Times-Roman"/>
              </a:rPr>
              <a:t>of </a:t>
            </a:r>
            <a:r>
              <a:rPr lang="en-US" b="1" dirty="0">
                <a:latin typeface="Times-Bold"/>
              </a:rPr>
              <a:t>sensor components </a:t>
            </a:r>
            <a:r>
              <a:rPr lang="en-US" dirty="0">
                <a:latin typeface="Times-Roman"/>
              </a:rPr>
              <a:t>(e.g. of specifically heavy crystallites in </a:t>
            </a:r>
            <a:r>
              <a:rPr lang="en-US" dirty="0" err="1" smtClean="0">
                <a:latin typeface="Times-Roman"/>
              </a:rPr>
              <a:t>gravitysensitive</a:t>
            </a:r>
            <a:r>
              <a:rPr lang="en-US" dirty="0" smtClean="0">
                <a:latin typeface="Times-Roman"/>
              </a:rPr>
              <a:t> organs </a:t>
            </a:r>
            <a:r>
              <a:rPr lang="en-US" dirty="0">
                <a:latin typeface="Times-Roman"/>
              </a:rPr>
              <a:t>or of magnetic </a:t>
            </a:r>
            <a:r>
              <a:rPr lang="en-US" dirty="0" err="1">
                <a:latin typeface="Times-Roman"/>
              </a:rPr>
              <a:t>microcrystallites</a:t>
            </a:r>
            <a:r>
              <a:rPr lang="en-US" dirty="0">
                <a:latin typeface="Times-Roman"/>
              </a:rPr>
              <a:t> in </a:t>
            </a:r>
            <a:r>
              <a:rPr lang="en-US" dirty="0" err="1">
                <a:latin typeface="Times-Roman"/>
              </a:rPr>
              <a:t>magnetotactic</a:t>
            </a:r>
            <a:r>
              <a:rPr lang="en-US" dirty="0">
                <a:latin typeface="Times-Roman"/>
              </a:rPr>
              <a:t> bacteria);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-Roman"/>
              </a:rPr>
              <a:t>passive </a:t>
            </a:r>
            <a:r>
              <a:rPr lang="en-US" b="1" dirty="0">
                <a:latin typeface="Times-Bold"/>
              </a:rPr>
              <a:t>mechanical protection </a:t>
            </a:r>
            <a:r>
              <a:rPr lang="en-US" dirty="0">
                <a:latin typeface="Times-Roman"/>
              </a:rPr>
              <a:t>of animals (e.g. the shells of mollusks) and </a:t>
            </a:r>
            <a:r>
              <a:rPr lang="en-US" dirty="0" smtClean="0">
                <a:latin typeface="Times-Roman"/>
              </a:rPr>
              <a:t>plants (e.g</a:t>
            </a:r>
            <a:r>
              <a:rPr lang="en-US" dirty="0">
                <a:latin typeface="Times-Roman"/>
              </a:rPr>
              <a:t>. silica-containing spikes) against predators or climatic effects.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155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8773" y="873421"/>
            <a:ext cx="9564757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-Roman"/>
              </a:rPr>
              <a:t>the chemical composition of </a:t>
            </a:r>
            <a:r>
              <a:rPr lang="en-US" dirty="0" smtClean="0">
                <a:latin typeface="Times-Roman"/>
              </a:rPr>
              <a:t>a </a:t>
            </a:r>
            <a:r>
              <a:rPr lang="en-US" dirty="0" err="1" smtClean="0">
                <a:latin typeface="Times-Roman"/>
              </a:rPr>
              <a:t>biomineral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is determined mainly by the </a:t>
            </a:r>
            <a:r>
              <a:rPr lang="en-US" b="1" dirty="0">
                <a:latin typeface="Times-Roman"/>
              </a:rPr>
              <a:t>availability of the components</a:t>
            </a:r>
            <a:r>
              <a:rPr lang="en-US" dirty="0">
                <a:latin typeface="Times-Roman"/>
              </a:rPr>
              <a:t>, which is also </a:t>
            </a:r>
            <a:r>
              <a:rPr lang="en-US" dirty="0" smtClean="0">
                <a:latin typeface="Times-Roman"/>
              </a:rPr>
              <a:t>true for </a:t>
            </a:r>
            <a:r>
              <a:rPr lang="en-US" dirty="0">
                <a:latin typeface="Times-Roman"/>
              </a:rPr>
              <a:t>“geological” mineral formation. The difference, however, is that the </a:t>
            </a:r>
            <a:r>
              <a:rPr lang="en-US" b="1" dirty="0">
                <a:solidFill>
                  <a:srgbClr val="FF3300"/>
                </a:solidFill>
                <a:latin typeface="Times-Roman"/>
              </a:rPr>
              <a:t>material </a:t>
            </a:r>
            <a:r>
              <a:rPr lang="en-US" b="1" dirty="0" smtClean="0">
                <a:solidFill>
                  <a:srgbClr val="FF3300"/>
                </a:solidFill>
                <a:latin typeface="Times-Roman"/>
              </a:rPr>
              <a:t>properties in </a:t>
            </a:r>
            <a:r>
              <a:rPr lang="en-US" b="1" dirty="0">
                <a:solidFill>
                  <a:srgbClr val="FF3300"/>
                </a:solidFill>
                <a:latin typeface="Times-Roman"/>
              </a:rPr>
              <a:t>the biological realm are determined by the chemical composition and by the </a:t>
            </a:r>
            <a:r>
              <a:rPr lang="en-US" b="1" dirty="0" smtClean="0">
                <a:solidFill>
                  <a:srgbClr val="FF3300"/>
                </a:solidFill>
                <a:latin typeface="Times-Roman"/>
              </a:rPr>
              <a:t>carefully </a:t>
            </a:r>
            <a:r>
              <a:rPr lang="it-IT" b="1" dirty="0" err="1" smtClean="0">
                <a:solidFill>
                  <a:srgbClr val="FF3300"/>
                </a:solidFill>
                <a:latin typeface="Times-Roman"/>
              </a:rPr>
              <a:t>controlled</a:t>
            </a:r>
            <a:r>
              <a:rPr lang="it-IT" b="1" dirty="0" smtClean="0">
                <a:solidFill>
                  <a:srgbClr val="FF3300"/>
                </a:solidFill>
                <a:latin typeface="Times-Roman"/>
              </a:rPr>
              <a:t> </a:t>
            </a:r>
            <a:r>
              <a:rPr lang="it-IT" b="1" dirty="0">
                <a:solidFill>
                  <a:srgbClr val="FF3300"/>
                </a:solidFill>
                <a:latin typeface="Times-Roman"/>
              </a:rPr>
              <a:t>(“</a:t>
            </a:r>
            <a:r>
              <a:rPr lang="it-IT" b="1" dirty="0" err="1">
                <a:solidFill>
                  <a:srgbClr val="FF3300"/>
                </a:solidFill>
                <a:latin typeface="Times-Roman"/>
              </a:rPr>
              <a:t>enforced</a:t>
            </a:r>
            <a:r>
              <a:rPr lang="it-IT" b="1" dirty="0">
                <a:solidFill>
                  <a:srgbClr val="FF3300"/>
                </a:solidFill>
                <a:latin typeface="Times-Roman"/>
              </a:rPr>
              <a:t>”) </a:t>
            </a:r>
            <a:r>
              <a:rPr lang="it-IT" b="1" dirty="0" err="1">
                <a:solidFill>
                  <a:srgbClr val="FF3300"/>
                </a:solidFill>
                <a:latin typeface="Times-Roman"/>
              </a:rPr>
              <a:t>morphology</a:t>
            </a:r>
            <a:endParaRPr lang="it-IT" b="1" dirty="0">
              <a:solidFill>
                <a:srgbClr val="FF33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61390" y="3924734"/>
            <a:ext cx="105586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</a:t>
            </a:r>
            <a:r>
              <a:rPr lang="en-US" b="1" dirty="0">
                <a:latin typeface="Times-Roman"/>
              </a:rPr>
              <a:t>organic components </a:t>
            </a:r>
            <a:r>
              <a:rPr lang="en-US" dirty="0">
                <a:latin typeface="Times-Roman"/>
              </a:rPr>
              <a:t>in particular can have a </a:t>
            </a:r>
            <a:r>
              <a:rPr lang="en-US" b="1" dirty="0">
                <a:latin typeface="Times-Roman"/>
              </a:rPr>
              <a:t>“</a:t>
            </a:r>
            <a:r>
              <a:rPr lang="en-US" b="1" dirty="0" smtClean="0">
                <a:latin typeface="Times-Roman"/>
              </a:rPr>
              <a:t>matrix” or </a:t>
            </a:r>
            <a:r>
              <a:rPr lang="en-US" b="1" dirty="0">
                <a:latin typeface="Times-Roman"/>
              </a:rPr>
              <a:t>“template” function </a:t>
            </a:r>
            <a:r>
              <a:rPr lang="en-US" dirty="0">
                <a:latin typeface="Times-Roman"/>
              </a:rPr>
              <a:t>with regard to </a:t>
            </a:r>
            <a:r>
              <a:rPr lang="en-US" dirty="0" err="1">
                <a:latin typeface="Times-Roman"/>
              </a:rPr>
              <a:t>vectorial</a:t>
            </a:r>
            <a:r>
              <a:rPr lang="en-US" dirty="0">
                <a:latin typeface="Times-Roman"/>
              </a:rPr>
              <a:t> (i.e. directly phase-dependent) </a:t>
            </a:r>
            <a:r>
              <a:rPr lang="en-US" dirty="0" smtClean="0">
                <a:latin typeface="Times-Roman"/>
              </a:rPr>
              <a:t>crystal growth </a:t>
            </a:r>
            <a:r>
              <a:rPr lang="en-US" dirty="0">
                <a:latin typeface="Times-Roman"/>
              </a:rPr>
              <a:t>via specific catalysis and control of nucleation. </a:t>
            </a:r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-Roman"/>
              </a:rPr>
              <a:t>Example: Biological calcite, which usually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does not form rhomboid crystals, as is the case for the unrestrained system,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but is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synthesized in functionally much more useful forms.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8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9343" y="440538"/>
            <a:ext cx="10800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control of the 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concentration in body fluids is crucial </a:t>
            </a:r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-Roman"/>
              </a:rPr>
              <a:t>!!extremely </a:t>
            </a:r>
            <a:r>
              <a:rPr lang="en-US" dirty="0">
                <a:solidFill>
                  <a:srgbClr val="C00000"/>
                </a:solidFill>
                <a:latin typeface="Times-Roman"/>
              </a:rPr>
              <a:t>high concentration </a:t>
            </a:r>
            <a:r>
              <a:rPr lang="en-US" dirty="0" smtClean="0">
                <a:solidFill>
                  <a:srgbClr val="C00000"/>
                </a:solidFill>
                <a:latin typeface="Times-Roman"/>
              </a:rPr>
              <a:t>differences -  four </a:t>
            </a:r>
            <a:r>
              <a:rPr lang="en-US" dirty="0">
                <a:solidFill>
                  <a:srgbClr val="C00000"/>
                </a:solidFill>
                <a:latin typeface="Times-Roman"/>
              </a:rPr>
              <a:t>orders of </a:t>
            </a:r>
            <a:r>
              <a:rPr lang="en-US" dirty="0" smtClean="0">
                <a:solidFill>
                  <a:srgbClr val="C00000"/>
                </a:solidFill>
                <a:latin typeface="Times-Roman"/>
              </a:rPr>
              <a:t>magnitude!!</a:t>
            </a: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latin typeface="Times-Roman"/>
              </a:rPr>
              <a:t>Within </a:t>
            </a:r>
            <a:r>
              <a:rPr lang="en-US" dirty="0">
                <a:latin typeface="Times-Roman"/>
              </a:rPr>
              <a:t>the cell (in the cytosol), the </a:t>
            </a:r>
            <a:r>
              <a:rPr lang="en-US" dirty="0" smtClean="0">
                <a:latin typeface="Times-Roman"/>
              </a:rPr>
              <a:t>concentration of </a:t>
            </a:r>
            <a:r>
              <a:rPr lang="en-US" dirty="0">
                <a:latin typeface="Times-Roman"/>
              </a:rPr>
              <a:t>“free” calcium is </a:t>
            </a:r>
            <a:r>
              <a:rPr lang="en-US" dirty="0" smtClean="0">
                <a:latin typeface="Times-Roman"/>
              </a:rPr>
              <a:t>about </a:t>
            </a:r>
            <a:r>
              <a:rPr lang="en-US" dirty="0">
                <a:latin typeface="Times-Roman"/>
              </a:rPr>
              <a:t>10</a:t>
            </a:r>
            <a:r>
              <a:rPr lang="en-US" baseline="30000" dirty="0">
                <a:latin typeface="MTSY"/>
              </a:rPr>
              <a:t>−</a:t>
            </a:r>
            <a:r>
              <a:rPr lang="en-US" baseline="30000" dirty="0">
                <a:latin typeface="Times-Roman"/>
              </a:rPr>
              <a:t>7</a:t>
            </a:r>
            <a:r>
              <a:rPr lang="en-US" dirty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M, </a:t>
            </a:r>
            <a:r>
              <a:rPr lang="en-US" dirty="0">
                <a:latin typeface="Times-Roman"/>
              </a:rPr>
              <a:t>while the extracellular </a:t>
            </a:r>
            <a:r>
              <a:rPr lang="en-US" dirty="0" smtClean="0">
                <a:latin typeface="Times-Roman"/>
              </a:rPr>
              <a:t>value is </a:t>
            </a:r>
            <a:r>
              <a:rPr lang="en-US" dirty="0">
                <a:latin typeface="Times-Roman"/>
              </a:rPr>
              <a:t>approximately 10</a:t>
            </a:r>
            <a:r>
              <a:rPr lang="en-US" baseline="30000" dirty="0">
                <a:latin typeface="MTSY"/>
              </a:rPr>
              <a:t>−</a:t>
            </a:r>
            <a:r>
              <a:rPr lang="en-US" baseline="30000" dirty="0">
                <a:latin typeface="Times-Roman"/>
              </a:rPr>
              <a:t>3</a:t>
            </a:r>
            <a:r>
              <a:rPr lang="en-US" dirty="0">
                <a:latin typeface="Times-Roman"/>
              </a:rPr>
              <a:t> M. </a:t>
            </a:r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latin typeface="Times-Roman"/>
              </a:rPr>
              <a:t>Ca</a:t>
            </a:r>
            <a:r>
              <a:rPr lang="en-US" baseline="30000" dirty="0" smtClean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concentration gradients do not exist only between </a:t>
            </a:r>
            <a:r>
              <a:rPr lang="en-US" dirty="0" smtClean="0">
                <a:latin typeface="Times-Roman"/>
              </a:rPr>
              <a:t>the inside </a:t>
            </a:r>
            <a:r>
              <a:rPr lang="en-US" dirty="0">
                <a:latin typeface="Times-Roman"/>
              </a:rPr>
              <a:t>and outside of cells but also between </a:t>
            </a:r>
            <a:r>
              <a:rPr lang="en-US" b="1" dirty="0">
                <a:latin typeface="Times-Roman"/>
              </a:rPr>
              <a:t>compartments</a:t>
            </a:r>
            <a:r>
              <a:rPr lang="en-US" dirty="0">
                <a:latin typeface="Times-Roman"/>
              </a:rPr>
              <a:t> of more complex cells, </a:t>
            </a:r>
            <a:r>
              <a:rPr lang="en-US" dirty="0" smtClean="0">
                <a:latin typeface="Times-Roman"/>
              </a:rPr>
              <a:t>such as </a:t>
            </a:r>
            <a:r>
              <a:rPr lang="en-US" dirty="0">
                <a:latin typeface="Times-Roman"/>
              </a:rPr>
              <a:t>the </a:t>
            </a:r>
            <a:r>
              <a:rPr lang="en-US" b="1" dirty="0">
                <a:latin typeface="Times-Roman"/>
              </a:rPr>
              <a:t>mitochondria </a:t>
            </a:r>
            <a:r>
              <a:rPr lang="en-US" dirty="0">
                <a:latin typeface="Times-Roman"/>
              </a:rPr>
              <a:t>and the </a:t>
            </a:r>
            <a:r>
              <a:rPr lang="en-US" b="1" dirty="0">
                <a:latin typeface="Times-Roman"/>
              </a:rPr>
              <a:t>cell </a:t>
            </a:r>
            <a:r>
              <a:rPr lang="en-US" b="1" dirty="0" smtClean="0">
                <a:latin typeface="Times-Roman"/>
              </a:rPr>
              <a:t>nucleus</a:t>
            </a:r>
            <a:r>
              <a:rPr lang="en-US" dirty="0" smtClean="0">
                <a:latin typeface="Times-Roman"/>
              </a:rPr>
              <a:t>. </a:t>
            </a:r>
          </a:p>
          <a:p>
            <a:endParaRPr lang="en-US" dirty="0">
              <a:latin typeface="Times-Roman"/>
            </a:endParaRPr>
          </a:p>
          <a:p>
            <a:pPr algn="ctr"/>
            <a:r>
              <a:rPr lang="en-US" dirty="0" smtClean="0">
                <a:latin typeface="Times-Roman"/>
              </a:rPr>
              <a:t>The </a:t>
            </a:r>
            <a:r>
              <a:rPr lang="en-US" dirty="0">
                <a:latin typeface="Times-Roman"/>
              </a:rPr>
              <a:t>pH-dependent anion </a:t>
            </a:r>
            <a:r>
              <a:rPr lang="en-US" dirty="0" smtClean="0">
                <a:latin typeface="Times-Roman"/>
              </a:rPr>
              <a:t>concentrations of </a:t>
            </a:r>
            <a:r>
              <a:rPr lang="en-US" dirty="0">
                <a:latin typeface="Times-Roman"/>
              </a:rPr>
              <a:t>phosphates and carbonates have to be </a:t>
            </a:r>
            <a:r>
              <a:rPr lang="en-US" dirty="0" smtClean="0">
                <a:latin typeface="Times-Roman"/>
              </a:rPr>
              <a:t>considered</a:t>
            </a:r>
          </a:p>
          <a:p>
            <a:pPr algn="ctr"/>
            <a:endParaRPr lang="en-US" dirty="0">
              <a:latin typeface="Times-Roman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-Roman"/>
              </a:rPr>
              <a:t>undesired precipitation</a:t>
            </a:r>
            <a:r>
              <a:rPr lang="en-US" dirty="0" smtClean="0">
                <a:latin typeface="Times-Roman"/>
              </a:rPr>
              <a:t>. </a:t>
            </a:r>
          </a:p>
          <a:p>
            <a:pPr algn="ctr"/>
            <a:endParaRPr lang="en-US" dirty="0" smtClean="0">
              <a:latin typeface="Times-Roman"/>
            </a:endParaRPr>
          </a:p>
          <a:p>
            <a:pPr algn="ctr"/>
            <a:endParaRPr lang="en-US" dirty="0" smtClean="0">
              <a:latin typeface="Times-Roman"/>
            </a:endParaRPr>
          </a:p>
          <a:p>
            <a:pPr algn="ctr"/>
            <a:r>
              <a:rPr lang="en-US" dirty="0" smtClean="0">
                <a:latin typeface="Times-Roman"/>
              </a:rPr>
              <a:t>Only the extremely </a:t>
            </a:r>
            <a:r>
              <a:rPr lang="en-US" dirty="0">
                <a:latin typeface="Times-Roman"/>
              </a:rPr>
              <a:t>low intracellular 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concentration maintained by the continuously operating</a:t>
            </a:r>
          </a:p>
          <a:p>
            <a:pPr algn="ctr"/>
            <a:r>
              <a:rPr lang="en-US" dirty="0">
                <a:latin typeface="Times-Roman"/>
              </a:rPr>
              <a:t>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pumps allows for the diverse control functions, and in particular the amplification of</a:t>
            </a:r>
          </a:p>
          <a:p>
            <a:pPr algn="ctr"/>
            <a:r>
              <a:rPr lang="it-IT" dirty="0" err="1">
                <a:latin typeface="Times-Roman"/>
              </a:rPr>
              <a:t>protein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activity</a:t>
            </a:r>
            <a:r>
              <a:rPr lang="it-IT" dirty="0">
                <a:latin typeface="Times-Roman"/>
              </a:rPr>
              <a:t>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62213" y="5884642"/>
            <a:ext cx="1050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  <a:latin typeface="Times-Roman"/>
              </a:rPr>
              <a:t>Presence of various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Ca</a:t>
            </a:r>
            <a:r>
              <a:rPr lang="en-US" baseline="30000" dirty="0">
                <a:solidFill>
                  <a:srgbClr val="FF3300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FF3300"/>
                </a:solidFill>
                <a:latin typeface="MTSY"/>
              </a:rPr>
              <a:t>+</a:t>
            </a:r>
            <a:r>
              <a:rPr lang="en-US" dirty="0">
                <a:solidFill>
                  <a:srgbClr val="FF3300"/>
                </a:solidFill>
                <a:latin typeface="MTSY"/>
              </a:rPr>
              <a:t>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pumps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(main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constituents of the sarcoplasmic reticulum of muscle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cells)</a:t>
            </a:r>
          </a:p>
          <a:p>
            <a:pPr algn="ctr"/>
            <a:r>
              <a:rPr lang="en-US" dirty="0" smtClean="0">
                <a:solidFill>
                  <a:srgbClr val="FF3300"/>
                </a:solidFill>
                <a:latin typeface="Times-Roman"/>
              </a:rPr>
              <a:t>Ex. Ca</a:t>
            </a:r>
            <a:r>
              <a:rPr lang="en-US" baseline="30000" dirty="0" smtClean="0">
                <a:solidFill>
                  <a:srgbClr val="FF3300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FF3300"/>
                </a:solidFill>
                <a:latin typeface="MTSY"/>
              </a:rPr>
              <a:t>+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-dependent ATPase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and </a:t>
            </a:r>
            <a:r>
              <a:rPr lang="it-IT" dirty="0" smtClean="0">
                <a:solidFill>
                  <a:srgbClr val="FF3300"/>
                </a:solidFill>
                <a:latin typeface="Times-Roman"/>
              </a:rPr>
              <a:t>Na</a:t>
            </a:r>
            <a:r>
              <a:rPr lang="it-IT" baseline="30000" dirty="0">
                <a:solidFill>
                  <a:srgbClr val="FF3300"/>
                </a:solidFill>
                <a:latin typeface="MTSY"/>
              </a:rPr>
              <a:t>+</a:t>
            </a:r>
            <a:r>
              <a:rPr lang="it-IT" dirty="0">
                <a:solidFill>
                  <a:srgbClr val="FF3300"/>
                </a:solidFill>
                <a:latin typeface="Times-Roman"/>
              </a:rPr>
              <a:t>/Ca</a:t>
            </a:r>
            <a:r>
              <a:rPr lang="it-IT" baseline="30000" dirty="0">
                <a:solidFill>
                  <a:srgbClr val="FF3300"/>
                </a:solidFill>
                <a:latin typeface="Times-Roman"/>
              </a:rPr>
              <a:t>2</a:t>
            </a:r>
            <a:r>
              <a:rPr lang="it-IT" baseline="30000" dirty="0">
                <a:solidFill>
                  <a:srgbClr val="FF3300"/>
                </a:solidFill>
                <a:latin typeface="MTSY"/>
              </a:rPr>
              <a:t>+</a:t>
            </a:r>
            <a:r>
              <a:rPr lang="it-IT" dirty="0">
                <a:solidFill>
                  <a:srgbClr val="FF3300"/>
                </a:solidFill>
                <a:latin typeface="MTSY"/>
              </a:rPr>
              <a:t> </a:t>
            </a:r>
            <a:r>
              <a:rPr lang="it-IT" dirty="0" err="1">
                <a:solidFill>
                  <a:srgbClr val="FF3300"/>
                </a:solidFill>
                <a:latin typeface="Times-Roman"/>
              </a:rPr>
              <a:t>antiport</a:t>
            </a:r>
            <a:r>
              <a:rPr lang="it-IT" dirty="0">
                <a:solidFill>
                  <a:srgbClr val="FF3300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FF3300"/>
                </a:solidFill>
                <a:latin typeface="Times-Roman"/>
              </a:rPr>
              <a:t>system</a:t>
            </a:r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5856052" y="3531140"/>
            <a:ext cx="262647" cy="2431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5856052" y="5518851"/>
            <a:ext cx="262647" cy="2431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801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4556" y="804497"/>
            <a:ext cx="11403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Different degrees of </a:t>
            </a:r>
            <a:r>
              <a:rPr lang="en-US" dirty="0" smtClean="0">
                <a:latin typeface="Times-Roman"/>
              </a:rPr>
              <a:t>(depending </a:t>
            </a:r>
            <a:r>
              <a:rPr lang="en-US" dirty="0">
                <a:latin typeface="Times-Roman"/>
              </a:rPr>
              <a:t>on the </a:t>
            </a:r>
            <a:r>
              <a:rPr lang="en-US" dirty="0" smtClean="0">
                <a:latin typeface="Times-Roman"/>
              </a:rPr>
              <a:t>type and </a:t>
            </a:r>
            <a:r>
              <a:rPr lang="en-US" dirty="0">
                <a:latin typeface="Times-Roman"/>
              </a:rPr>
              <a:t>complexity </a:t>
            </a:r>
            <a:r>
              <a:rPr lang="en-US" dirty="0" smtClean="0">
                <a:latin typeface="Times-Roman"/>
              </a:rPr>
              <a:t>of control mechanisms):</a:t>
            </a:r>
          </a:p>
          <a:p>
            <a:endParaRPr lang="en-US" dirty="0">
              <a:latin typeface="Times-Roman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-Roman"/>
              </a:rPr>
              <a:t>The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most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primitive type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is biologically induced mineralization, which occurs mainly in bacteria and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algae</a:t>
            </a:r>
          </a:p>
          <a:p>
            <a:pPr algn="ctr"/>
            <a:endParaRPr lang="en-US" dirty="0" smtClean="0">
              <a:solidFill>
                <a:srgbClr val="0070C0"/>
              </a:solidFill>
              <a:latin typeface="Times-Roman"/>
            </a:endParaRPr>
          </a:p>
          <a:p>
            <a:pPr algn="ctr"/>
            <a:endParaRPr lang="en-US" dirty="0">
              <a:solidFill>
                <a:srgbClr val="0070C0"/>
              </a:solidFill>
              <a:latin typeface="Times-Roman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-Roman"/>
              </a:rPr>
              <a:t>the </a:t>
            </a:r>
            <a:r>
              <a:rPr lang="en-US" dirty="0" err="1">
                <a:solidFill>
                  <a:srgbClr val="0070C0"/>
                </a:solidFill>
                <a:latin typeface="Times-Roman"/>
              </a:rPr>
              <a:t>biominerals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 are formed by spontaneous crystallization, via </a:t>
            </a:r>
            <a:r>
              <a:rPr lang="en-US" dirty="0" err="1" smtClean="0">
                <a:solidFill>
                  <a:srgbClr val="0070C0"/>
                </a:solidFill>
                <a:latin typeface="Times-Roman"/>
              </a:rPr>
              <a:t>supersaturation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 through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the action of ion pumps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14330" y="4786844"/>
            <a:ext cx="806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example, </a:t>
            </a:r>
            <a:r>
              <a:rPr lang="en-US" dirty="0" err="1">
                <a:latin typeface="Times-Roman"/>
              </a:rPr>
              <a:t>biomineralization</a:t>
            </a:r>
            <a:r>
              <a:rPr lang="en-US" dirty="0">
                <a:latin typeface="Times-Roman"/>
              </a:rPr>
              <a:t> results from the decreasing </a:t>
            </a:r>
            <a:r>
              <a:rPr lang="en-US" dirty="0" smtClean="0">
                <a:latin typeface="Times-Roman"/>
              </a:rPr>
              <a:t>CO</a:t>
            </a:r>
            <a:r>
              <a:rPr lang="en-US" baseline="-25000" dirty="0" smtClean="0">
                <a:latin typeface="Times-Roman"/>
              </a:rPr>
              <a:t>2</a:t>
            </a:r>
            <a:r>
              <a:rPr lang="en-US" dirty="0" smtClean="0">
                <a:latin typeface="Times-Roman"/>
              </a:rPr>
              <a:t> content </a:t>
            </a:r>
            <a:r>
              <a:rPr lang="en-US" dirty="0">
                <a:latin typeface="Times-Roman"/>
              </a:rPr>
              <a:t>in water as caused by </a:t>
            </a:r>
            <a:r>
              <a:rPr lang="en-US" dirty="0" err="1">
                <a:latin typeface="Times-Roman"/>
              </a:rPr>
              <a:t>photosynthetically</a:t>
            </a:r>
            <a:r>
              <a:rPr lang="en-US" dirty="0">
                <a:latin typeface="Times-Roman"/>
              </a:rPr>
              <a:t> active algae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72" y="3198240"/>
            <a:ext cx="10086975" cy="1028700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5993296" y="1759227"/>
            <a:ext cx="321364" cy="407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51544" y="5993079"/>
            <a:ext cx="10804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Times-Roman"/>
              </a:rPr>
              <a:t>The limestone deposits in corals reefs, which display a highly species-specific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architecture, are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thus a direct consequence of the symbiosis of polyps with </a:t>
            </a:r>
            <a:r>
              <a:rPr lang="en-US" dirty="0" err="1" smtClean="0">
                <a:solidFill>
                  <a:srgbClr val="FF3300"/>
                </a:solidFill>
                <a:latin typeface="Times-Roman"/>
              </a:rPr>
              <a:t>photosynthetically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 </a:t>
            </a:r>
            <a:r>
              <a:rPr lang="it-IT" dirty="0" err="1" smtClean="0">
                <a:solidFill>
                  <a:srgbClr val="FF3300"/>
                </a:solidFill>
                <a:latin typeface="Times-Roman"/>
              </a:rPr>
              <a:t>active</a:t>
            </a:r>
            <a:r>
              <a:rPr lang="it-IT" dirty="0" smtClean="0">
                <a:solidFill>
                  <a:srgbClr val="FF3300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FF3300"/>
                </a:solidFill>
                <a:latin typeface="Times-Roman"/>
              </a:rPr>
              <a:t>algae</a:t>
            </a:r>
            <a:r>
              <a:rPr lang="it-IT" dirty="0">
                <a:solidFill>
                  <a:srgbClr val="FF3300"/>
                </a:solidFill>
                <a:latin typeface="Times-Roman"/>
              </a:rPr>
              <a:t>.</a:t>
            </a:r>
            <a:endParaRPr lang="it-IT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8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79444" y="344702"/>
            <a:ext cx="970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  <a:latin typeface="Times-Roman"/>
              </a:rPr>
              <a:t>“Advanced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” bioinorganic solid materials are mostly formed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as defined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composites from inorganic and organic matter.</a:t>
            </a:r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47799" y="1801199"/>
            <a:ext cx="96641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Times-Roman"/>
              </a:rPr>
              <a:t>Four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types</a:t>
            </a:r>
            <a:r>
              <a:rPr lang="it-IT" dirty="0">
                <a:latin typeface="Times-Roman"/>
              </a:rPr>
              <a:t> of </a:t>
            </a:r>
            <a:r>
              <a:rPr lang="it-IT" dirty="0" err="1" smtClean="0">
                <a:latin typeface="Times-Roman"/>
              </a:rPr>
              <a:t>biocomposite</a:t>
            </a:r>
            <a:r>
              <a:rPr lang="it-IT" dirty="0" smtClean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can </a:t>
            </a:r>
            <a:r>
              <a:rPr lang="en-US" dirty="0">
                <a:latin typeface="Times-Roman"/>
              </a:rPr>
              <a:t>be distinguished, according to the degree of participation of the organic phase:</a:t>
            </a:r>
          </a:p>
          <a:p>
            <a:r>
              <a:rPr lang="en-US" sz="3200" dirty="0">
                <a:latin typeface="LCIRCLE10"/>
              </a:rPr>
              <a:t> </a:t>
            </a:r>
            <a:r>
              <a:rPr lang="en-US" b="1" dirty="0">
                <a:solidFill>
                  <a:srgbClr val="006666"/>
                </a:solidFill>
                <a:latin typeface="Times-Roman"/>
              </a:rPr>
              <a:t>Type I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 (example: iron oxide-containing teeth of </a:t>
            </a:r>
            <a:r>
              <a:rPr lang="en-US" dirty="0" err="1">
                <a:solidFill>
                  <a:srgbClr val="006666"/>
                </a:solidFill>
                <a:latin typeface="Times-Roman"/>
              </a:rPr>
              <a:t>chiton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 mollusks</a:t>
            </a:r>
            <a:r>
              <a:rPr lang="en-US" dirty="0" smtClean="0">
                <a:solidFill>
                  <a:srgbClr val="006666"/>
                </a:solidFill>
                <a:latin typeface="Times-Roman"/>
              </a:rPr>
              <a:t>): randomly</a:t>
            </a:r>
            <a:endParaRPr lang="en-US" dirty="0">
              <a:solidFill>
                <a:srgbClr val="006666"/>
              </a:solidFill>
              <a:latin typeface="Times-Roman"/>
            </a:endParaRPr>
          </a:p>
          <a:p>
            <a:r>
              <a:rPr lang="en-US" dirty="0">
                <a:solidFill>
                  <a:srgbClr val="006666"/>
                </a:solidFill>
                <a:latin typeface="Times-Roman"/>
              </a:rPr>
              <a:t>arranged crystallites, the structures of which are determined by the physicochemical</a:t>
            </a:r>
          </a:p>
          <a:p>
            <a:r>
              <a:rPr lang="en-US" dirty="0">
                <a:solidFill>
                  <a:srgbClr val="006666"/>
                </a:solidFill>
                <a:latin typeface="Times-Roman"/>
              </a:rPr>
              <a:t>properties of the mineralization zone. The organic matrix confers only mechanical stability.</a:t>
            </a:r>
          </a:p>
          <a:p>
            <a:r>
              <a:rPr lang="en-US" sz="3200" dirty="0">
                <a:solidFill>
                  <a:srgbClr val="006666"/>
                </a:solidFill>
                <a:latin typeface="LCIRCLE10"/>
              </a:rPr>
              <a:t> </a:t>
            </a:r>
            <a:r>
              <a:rPr lang="en-US" b="1" dirty="0">
                <a:solidFill>
                  <a:srgbClr val="006666"/>
                </a:solidFill>
                <a:latin typeface="Times-Roman"/>
              </a:rPr>
              <a:t>Type II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 (e.g. avian egg </a:t>
            </a:r>
            <a:r>
              <a:rPr lang="en-US" dirty="0" smtClean="0">
                <a:solidFill>
                  <a:srgbClr val="006666"/>
                </a:solidFill>
                <a:latin typeface="Times-Roman"/>
              </a:rPr>
              <a:t>shells):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matrix-supported crystal formation at predetermined</a:t>
            </a:r>
          </a:p>
          <a:p>
            <a:r>
              <a:rPr lang="en-US" dirty="0">
                <a:solidFill>
                  <a:srgbClr val="006666"/>
                </a:solidFill>
                <a:latin typeface="Times-Roman"/>
              </a:rPr>
              <a:t>sites but little control over the actual crystal growth.</a:t>
            </a:r>
          </a:p>
          <a:p>
            <a:r>
              <a:rPr lang="en-US" sz="3200" dirty="0">
                <a:solidFill>
                  <a:srgbClr val="006666"/>
                </a:solidFill>
                <a:latin typeface="LCIRCLE10"/>
              </a:rPr>
              <a:t> </a:t>
            </a:r>
            <a:r>
              <a:rPr lang="en-US" b="1" dirty="0">
                <a:solidFill>
                  <a:srgbClr val="006666"/>
                </a:solidFill>
                <a:latin typeface="Times-Roman"/>
              </a:rPr>
              <a:t>Type III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(silica deposits in plants or the valves of diatoms</a:t>
            </a:r>
            <a:r>
              <a:rPr lang="en-US" dirty="0" smtClean="0">
                <a:solidFill>
                  <a:srgbClr val="006666"/>
                </a:solidFill>
                <a:latin typeface="Times-Roman"/>
              </a:rPr>
              <a:t>):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features an amorphous mineral</a:t>
            </a:r>
          </a:p>
          <a:p>
            <a:r>
              <a:rPr lang="en-US" dirty="0">
                <a:solidFill>
                  <a:srgbClr val="006666"/>
                </a:solidFill>
                <a:latin typeface="Times-Roman"/>
              </a:rPr>
              <a:t>phase, the organic matrix directing nucleation and </a:t>
            </a:r>
            <a:r>
              <a:rPr lang="en-US" dirty="0" err="1">
                <a:solidFill>
                  <a:srgbClr val="006666"/>
                </a:solidFill>
                <a:latin typeface="Times-Roman"/>
              </a:rPr>
              <a:t>vectorial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 growth of the inorganic phase.</a:t>
            </a:r>
          </a:p>
          <a:p>
            <a:r>
              <a:rPr lang="en-US" sz="3200" dirty="0">
                <a:solidFill>
                  <a:srgbClr val="006666"/>
                </a:solidFill>
                <a:latin typeface="LCIRCLE10"/>
              </a:rPr>
              <a:t> </a:t>
            </a:r>
            <a:r>
              <a:rPr lang="en-US" b="1" dirty="0">
                <a:solidFill>
                  <a:srgbClr val="006666"/>
                </a:solidFill>
                <a:latin typeface="Times-Roman"/>
              </a:rPr>
              <a:t>Type IV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(bones, teeth, shells of mollusks</a:t>
            </a:r>
            <a:r>
              <a:rPr lang="en-US" dirty="0" smtClean="0">
                <a:solidFill>
                  <a:srgbClr val="006666"/>
                </a:solidFill>
                <a:latin typeface="Times-Roman"/>
              </a:rPr>
              <a:t>): high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degree of control through the</a:t>
            </a:r>
          </a:p>
          <a:p>
            <a:r>
              <a:rPr lang="en-US" dirty="0">
                <a:solidFill>
                  <a:srgbClr val="006666"/>
                </a:solidFill>
                <a:latin typeface="Times-Roman"/>
              </a:rPr>
              <a:t>organization of the matrix with regard to nucleation as well as oriented (e.g. epitaxial)</a:t>
            </a:r>
          </a:p>
          <a:p>
            <a:r>
              <a:rPr lang="it-IT" dirty="0" err="1">
                <a:solidFill>
                  <a:srgbClr val="006666"/>
                </a:solidFill>
                <a:latin typeface="Times-Roman"/>
              </a:rPr>
              <a:t>crystal</a:t>
            </a:r>
            <a:r>
              <a:rPr lang="it-IT" dirty="0">
                <a:solidFill>
                  <a:srgbClr val="006666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006666"/>
                </a:solidFill>
                <a:latin typeface="Times-Roman"/>
              </a:rPr>
              <a:t>growth</a:t>
            </a:r>
            <a:r>
              <a:rPr lang="it-IT" dirty="0">
                <a:solidFill>
                  <a:srgbClr val="006666"/>
                </a:solidFill>
                <a:latin typeface="Times-Roman"/>
              </a:rPr>
              <a:t>.</a:t>
            </a:r>
            <a:endParaRPr lang="it-IT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90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91695" y="471065"/>
            <a:ext cx="9144000" cy="9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it-IT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it-IT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it-IT" sz="2600" b="1" baseline="30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24340" y="2049480"/>
            <a:ext cx="10644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-Roman"/>
              </a:rPr>
              <a:t>Nucleation and crystal growth are processes that occur in supersaturated media and </a:t>
            </a:r>
            <a:r>
              <a:rPr lang="en-US" dirty="0" smtClean="0">
                <a:latin typeface="Times-Roman"/>
              </a:rPr>
              <a:t>have to </a:t>
            </a:r>
            <a:r>
              <a:rPr lang="en-US" dirty="0">
                <a:latin typeface="Times-Roman"/>
              </a:rPr>
              <a:t>be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carefully controlled in a directed mineralization process</a:t>
            </a:r>
            <a:r>
              <a:rPr lang="en-US" dirty="0">
                <a:latin typeface="Times-Roman"/>
              </a:rPr>
              <a:t>. These requirements </a:t>
            </a:r>
            <a:r>
              <a:rPr lang="en-US" dirty="0" smtClean="0">
                <a:latin typeface="Times-Roman"/>
              </a:rPr>
              <a:t>can be </a:t>
            </a:r>
            <a:r>
              <a:rPr lang="en-US" dirty="0">
                <a:latin typeface="Times-Roman"/>
              </a:rPr>
              <a:t>met in an organism through </a:t>
            </a:r>
            <a:r>
              <a:rPr lang="en-US" b="1" dirty="0">
                <a:latin typeface="Times-Roman"/>
              </a:rPr>
              <a:t>highly regulated active transport </a:t>
            </a:r>
            <a:r>
              <a:rPr lang="en-US" dirty="0">
                <a:latin typeface="Times-Roman"/>
              </a:rPr>
              <a:t>mechanisms and </a:t>
            </a:r>
            <a:r>
              <a:rPr lang="en-US" dirty="0" smtClean="0">
                <a:latin typeface="Times-Roman"/>
              </a:rPr>
              <a:t>through </a:t>
            </a:r>
            <a:r>
              <a:rPr lang="en-US" b="1" dirty="0" smtClean="0">
                <a:latin typeface="Times-Roman"/>
              </a:rPr>
              <a:t>specific </a:t>
            </a:r>
            <a:r>
              <a:rPr lang="en-US" b="1" dirty="0">
                <a:latin typeface="Times-Roman"/>
              </a:rPr>
              <a:t>modulation of the surface reactivity</a:t>
            </a:r>
            <a:r>
              <a:rPr lang="en-US" dirty="0">
                <a:latin typeface="Times-Roman"/>
              </a:rPr>
              <a:t>. </a:t>
            </a:r>
            <a:endParaRPr lang="en-US" dirty="0" smtClean="0">
              <a:latin typeface="Times-Roman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-Roma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-Roman"/>
              </a:rPr>
              <a:t>The </a:t>
            </a:r>
            <a:r>
              <a:rPr lang="en-US" dirty="0">
                <a:latin typeface="Times-Roman"/>
              </a:rPr>
              <a:t>transport mechanisms may </a:t>
            </a:r>
            <a:r>
              <a:rPr lang="en-US" dirty="0" smtClean="0">
                <a:latin typeface="Times-Roman"/>
              </a:rPr>
              <a:t>include: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08080"/>
                </a:solidFill>
                <a:latin typeface="Times-Roman"/>
              </a:rPr>
              <a:t>transmembrane</a:t>
            </a:r>
            <a:r>
              <a:rPr lang="en-US" dirty="0" smtClean="0">
                <a:solidFill>
                  <a:srgbClr val="008080"/>
                </a:solidFill>
                <a:latin typeface="Times-Roman"/>
              </a:rPr>
              <a:t> ion, 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ion (de)</a:t>
            </a:r>
            <a:r>
              <a:rPr lang="en-US" dirty="0" err="1">
                <a:solidFill>
                  <a:srgbClr val="008080"/>
                </a:solidFill>
                <a:latin typeface="Times-Roman"/>
              </a:rPr>
              <a:t>complexation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, enzymatically catalyzed </a:t>
            </a:r>
            <a:r>
              <a:rPr lang="en-US" dirty="0" smtClean="0">
                <a:solidFill>
                  <a:srgbClr val="008080"/>
                </a:solidFill>
                <a:latin typeface="Times-Roman"/>
              </a:rPr>
              <a:t>gas exchange 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(CO</a:t>
            </a:r>
            <a:r>
              <a:rPr lang="en-US" baseline="-25000" dirty="0">
                <a:solidFill>
                  <a:srgbClr val="008080"/>
                </a:solidFill>
                <a:latin typeface="Times-Roman"/>
              </a:rPr>
              <a:t>2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, O</a:t>
            </a:r>
            <a:r>
              <a:rPr lang="en-US" baseline="-25000" dirty="0">
                <a:solidFill>
                  <a:srgbClr val="008080"/>
                </a:solidFill>
                <a:latin typeface="Times-Roman"/>
              </a:rPr>
              <a:t>2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 or H</a:t>
            </a:r>
            <a:r>
              <a:rPr lang="en-US" baseline="-25000" dirty="0">
                <a:solidFill>
                  <a:srgbClr val="008080"/>
                </a:solidFill>
                <a:latin typeface="Times-Roman"/>
              </a:rPr>
              <a:t>2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S), local changes in redox potential (e.g. </a:t>
            </a:r>
            <a:r>
              <a:rPr lang="en-US" dirty="0" err="1">
                <a:solidFill>
                  <a:srgbClr val="008080"/>
                </a:solidFill>
                <a:latin typeface="Times-Roman"/>
              </a:rPr>
              <a:t>Fe</a:t>
            </a:r>
            <a:r>
              <a:rPr lang="en-US" baseline="30000" dirty="0" err="1">
                <a:solidFill>
                  <a:srgbClr val="008080"/>
                </a:solidFill>
                <a:latin typeface="Times-Roman"/>
              </a:rPr>
              <a:t>II</a:t>
            </a:r>
            <a:r>
              <a:rPr lang="en-US" baseline="30000" dirty="0">
                <a:solidFill>
                  <a:srgbClr val="008080"/>
                </a:solidFill>
                <a:latin typeface="Times-Roman"/>
              </a:rPr>
              <a:t>/III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) or pH </a:t>
            </a:r>
            <a:r>
              <a:rPr lang="en-US" dirty="0" smtClean="0">
                <a:solidFill>
                  <a:srgbClr val="008080"/>
                </a:solidFill>
                <a:latin typeface="Times-Roman"/>
              </a:rPr>
              <a:t>and variations </a:t>
            </a:r>
            <a:r>
              <a:rPr lang="en-US" dirty="0">
                <a:solidFill>
                  <a:srgbClr val="008080"/>
                </a:solidFill>
                <a:latin typeface="Times-Roman"/>
              </a:rPr>
              <a:t>in the ionic strength of the medium.</a:t>
            </a:r>
            <a:endParaRPr lang="it-IT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31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74" y="142639"/>
            <a:ext cx="6818243" cy="66159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208644" y="15453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Times-Roman"/>
              </a:rPr>
              <a:t>Classical model representation of the nucleation and growth limitation of a </a:t>
            </a:r>
            <a:r>
              <a:rPr lang="en-US" dirty="0" err="1">
                <a:solidFill>
                  <a:srgbClr val="008080"/>
                </a:solidFill>
                <a:latin typeface="Times-Roman"/>
              </a:rPr>
              <a:t>microcrystallite</a:t>
            </a:r>
            <a:endParaRPr lang="it-IT" dirty="0">
              <a:solidFill>
                <a:srgbClr val="00808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639132" y="4914108"/>
            <a:ext cx="541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3366"/>
                </a:solidFill>
                <a:latin typeface="Times-Roman"/>
              </a:rPr>
              <a:t>Nonclassical</a:t>
            </a:r>
            <a:r>
              <a:rPr lang="en-US" dirty="0">
                <a:solidFill>
                  <a:srgbClr val="003366"/>
                </a:solidFill>
                <a:latin typeface="Times-Roman"/>
              </a:rPr>
              <a:t>” involvement of </a:t>
            </a:r>
            <a:r>
              <a:rPr lang="en-US" dirty="0" err="1">
                <a:solidFill>
                  <a:srgbClr val="003366"/>
                </a:solidFill>
                <a:latin typeface="Times-Roman"/>
              </a:rPr>
              <a:t>prenucleation</a:t>
            </a:r>
            <a:r>
              <a:rPr lang="en-US" dirty="0">
                <a:solidFill>
                  <a:srgbClr val="003366"/>
                </a:solidFill>
                <a:latin typeface="Times-Roman"/>
              </a:rPr>
              <a:t> clusters</a:t>
            </a:r>
            <a:endParaRPr lang="it-IT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96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4118" y="699917"/>
            <a:ext cx="65458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-Bold"/>
              </a:rPr>
              <a:t>Calcium Phosphate in the Bones of Vertebrates</a:t>
            </a: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6639" y="1537286"/>
            <a:ext cx="10562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dry support structure of vertebrate long bones consists of elastic fibrous proteins (</a:t>
            </a:r>
            <a:r>
              <a:rPr lang="en-US" dirty="0" smtClean="0">
                <a:latin typeface="Times-Roman"/>
              </a:rPr>
              <a:t>approximately 30</a:t>
            </a:r>
            <a:r>
              <a:rPr lang="en-US" dirty="0">
                <a:latin typeface="Times-Roman"/>
              </a:rPr>
              <a:t>%, mainly collagen) and the inorganic components which are </a:t>
            </a:r>
            <a:r>
              <a:rPr lang="en-US" dirty="0" smtClean="0">
                <a:latin typeface="Times-Roman"/>
              </a:rPr>
              <a:t>imbedded </a:t>
            </a:r>
            <a:r>
              <a:rPr lang="it-IT" dirty="0" smtClean="0">
                <a:latin typeface="Times-Roman"/>
              </a:rPr>
              <a:t>in </a:t>
            </a:r>
            <a:r>
              <a:rPr lang="it-IT" dirty="0">
                <a:latin typeface="Times-Roman"/>
              </a:rPr>
              <a:t>“</a:t>
            </a:r>
            <a:r>
              <a:rPr lang="it-IT" dirty="0" err="1">
                <a:latin typeface="Times-Roman"/>
              </a:rPr>
              <a:t>cementing</a:t>
            </a:r>
            <a:r>
              <a:rPr lang="it-IT" dirty="0">
                <a:latin typeface="Times-Roman"/>
              </a:rPr>
              <a:t>” </a:t>
            </a:r>
            <a:r>
              <a:rPr lang="it-IT" dirty="0" err="1">
                <a:latin typeface="Times-Roman"/>
              </a:rPr>
              <a:t>glycoproteins</a:t>
            </a:r>
            <a:r>
              <a:rPr lang="it-IT" dirty="0">
                <a:latin typeface="Times-Roman"/>
              </a:rPr>
              <a:t>: </a:t>
            </a:r>
            <a:r>
              <a:rPr lang="it-IT" dirty="0" err="1">
                <a:latin typeface="Times-Roman"/>
              </a:rPr>
              <a:t>calcium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phosphate</a:t>
            </a:r>
            <a:r>
              <a:rPr lang="it-IT" dirty="0">
                <a:latin typeface="Times-Roman"/>
              </a:rPr>
              <a:t>, </a:t>
            </a:r>
            <a:r>
              <a:rPr lang="it-IT" dirty="0" err="1">
                <a:latin typeface="Times-Roman"/>
              </a:rPr>
              <a:t>microcrystallized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mainly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as</a:t>
            </a:r>
            <a:r>
              <a:rPr lang="it-IT" dirty="0">
                <a:latin typeface="Times-Roman"/>
              </a:rPr>
              <a:t> </a:t>
            </a:r>
            <a:r>
              <a:rPr lang="it-IT" dirty="0" err="1" smtClean="0">
                <a:latin typeface="Times-Roman"/>
              </a:rPr>
              <a:t>hydroxyapatite</a:t>
            </a:r>
            <a:r>
              <a:rPr lang="it-IT" dirty="0" smtClean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(approximately </a:t>
            </a:r>
            <a:r>
              <a:rPr lang="en-US" dirty="0">
                <a:latin typeface="Times-Roman"/>
              </a:rPr>
              <a:t>55%), and small amounts of calcium carbonate, silica, </a:t>
            </a:r>
            <a:r>
              <a:rPr lang="en-US" dirty="0" smtClean="0">
                <a:latin typeface="Times-Roman"/>
              </a:rPr>
              <a:t>magnesium carbonate</a:t>
            </a:r>
            <a:r>
              <a:rPr lang="en-US" dirty="0">
                <a:latin typeface="Times-Roman"/>
              </a:rPr>
              <a:t>, other metal ions and citrate (remaining 15%)</a:t>
            </a:r>
            <a:endParaRPr lang="it-IT" dirty="0"/>
          </a:p>
        </p:txBody>
      </p:sp>
      <p:pic>
        <p:nvPicPr>
          <p:cNvPr id="6" name="Picture 4" descr="Risultati immagini per collagens 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6"/>
          <a:stretch/>
        </p:blipFill>
        <p:spPr bwMode="auto">
          <a:xfrm>
            <a:off x="377492" y="3899179"/>
            <a:ext cx="10359885" cy="18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12535" y="5782989"/>
            <a:ext cx="8579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imes-Roman"/>
              </a:rPr>
              <a:t>Collagen:</a:t>
            </a:r>
            <a:r>
              <a:rPr lang="it-IT" dirty="0" smtClean="0"/>
              <a:t> </a:t>
            </a:r>
            <a:r>
              <a:rPr lang="it-IT" dirty="0" err="1"/>
              <a:t>fibrous</a:t>
            </a:r>
            <a:r>
              <a:rPr lang="it-IT" dirty="0"/>
              <a:t> </a:t>
            </a:r>
            <a:r>
              <a:rPr lang="it-IT" dirty="0" err="1"/>
              <a:t>proteins</a:t>
            </a:r>
            <a:endParaRPr lang="it-IT" dirty="0"/>
          </a:p>
          <a:p>
            <a:r>
              <a:rPr lang="en-US" dirty="0"/>
              <a:t>with a molecular mass of about 300 </a:t>
            </a:r>
            <a:r>
              <a:rPr lang="en-US" dirty="0" err="1"/>
              <a:t>kDa</a:t>
            </a:r>
            <a:r>
              <a:rPr lang="en-US" dirty="0"/>
              <a:t>. Three polypeptide chains are wound together in</a:t>
            </a:r>
          </a:p>
          <a:p>
            <a:r>
              <a:rPr lang="en-US" dirty="0"/>
              <a:t>the fibrils as a </a:t>
            </a:r>
            <a:r>
              <a:rPr lang="en-US" dirty="0" err="1"/>
              <a:t>superhelix</a:t>
            </a:r>
            <a:r>
              <a:rPr lang="en-US" dirty="0"/>
              <a:t> (dimensions approximately 2 × 300 nm)</a:t>
            </a:r>
            <a:endParaRPr lang="it-IT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64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83896" y="2253664"/>
            <a:ext cx="4575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  <a:latin typeface="Times-Roman"/>
              </a:rPr>
              <a:t>During</a:t>
            </a:r>
            <a:r>
              <a:rPr lang="it-IT" dirty="0">
                <a:solidFill>
                  <a:srgbClr val="0070C0"/>
                </a:solidFill>
                <a:latin typeface="Times-Roman"/>
              </a:rPr>
              <a:t> the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development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of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the bones, the crystallization of the solid calcium phosphate is thought to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occur at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collagen fibers covered with O-</a:t>
            </a:r>
            <a:r>
              <a:rPr lang="en-US" dirty="0" err="1">
                <a:solidFill>
                  <a:srgbClr val="0070C0"/>
                </a:solidFill>
                <a:latin typeface="Times-Roman"/>
              </a:rPr>
              <a:t>phosphoserine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 and O-</a:t>
            </a:r>
            <a:r>
              <a:rPr lang="en-US" dirty="0" err="1">
                <a:solidFill>
                  <a:srgbClr val="0070C0"/>
                </a:solidFill>
                <a:latin typeface="Times-Roman"/>
              </a:rPr>
              <a:t>phosphothreonine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 groups,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which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provides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</a:t>
            </a:r>
            <a:r>
              <a:rPr lang="it-IT" dirty="0">
                <a:solidFill>
                  <a:srgbClr val="0070C0"/>
                </a:solidFill>
                <a:latin typeface="Times-Roman"/>
              </a:rPr>
              <a:t>a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template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for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crystal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growth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.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683027"/>
            <a:ext cx="6262596" cy="56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4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50842" y="476504"/>
            <a:ext cx="10459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Apatite </a:t>
            </a:r>
            <a:r>
              <a:rPr lang="en-US" dirty="0">
                <a:latin typeface="Times-Roman"/>
              </a:rPr>
              <a:t>is well known as a </a:t>
            </a:r>
            <a:r>
              <a:rPr lang="en-US" dirty="0" err="1">
                <a:latin typeface="Times-Roman"/>
              </a:rPr>
              <a:t>nonbiological</a:t>
            </a:r>
            <a:r>
              <a:rPr lang="en-US" dirty="0">
                <a:latin typeface="Times-Roman"/>
              </a:rPr>
              <a:t> mineral. It has assumed great importance as </a:t>
            </a:r>
            <a:r>
              <a:rPr lang="en-US" dirty="0" smtClean="0">
                <a:latin typeface="Times-Roman"/>
              </a:rPr>
              <a:t>a fertilizer</a:t>
            </a:r>
            <a:r>
              <a:rPr lang="en-US" dirty="0">
                <a:latin typeface="Times-Roman"/>
              </a:rPr>
              <a:t>, as a basic material for phosphorus chemistry and as an ion exchanger, and it </a:t>
            </a:r>
            <a:r>
              <a:rPr lang="en-US" dirty="0" smtClean="0">
                <a:latin typeface="Times-Roman"/>
              </a:rPr>
              <a:t>is nature’s </a:t>
            </a:r>
            <a:r>
              <a:rPr lang="en-US" dirty="0">
                <a:latin typeface="Times-Roman"/>
              </a:rPr>
              <a:t>key player in the global phosphorous cycle (P cycle). The inorganic material </a:t>
            </a:r>
            <a:r>
              <a:rPr lang="en-US" dirty="0" smtClean="0">
                <a:latin typeface="Times-Roman"/>
              </a:rPr>
              <a:t>of bones</a:t>
            </a:r>
            <a:r>
              <a:rPr lang="en-US" dirty="0">
                <a:latin typeface="Times-Roman"/>
              </a:rPr>
              <a:t>, the </a:t>
            </a:r>
            <a:r>
              <a:rPr lang="en-US" b="1" dirty="0">
                <a:latin typeface="Times-Roman"/>
              </a:rPr>
              <a:t>bone meal</a:t>
            </a:r>
            <a:r>
              <a:rPr lang="en-US" dirty="0">
                <a:latin typeface="Times-Roman"/>
              </a:rPr>
              <a:t>, is also used as a </a:t>
            </a:r>
            <a:r>
              <a:rPr lang="en-US" b="1" dirty="0">
                <a:latin typeface="Times-Roman"/>
              </a:rPr>
              <a:t>fertilizer</a:t>
            </a:r>
            <a:r>
              <a:rPr lang="en-US" dirty="0">
                <a:latin typeface="Times-Roman"/>
              </a:rPr>
              <a:t>, while the main organic component can </a:t>
            </a:r>
            <a:r>
              <a:rPr lang="en-US" dirty="0" smtClean="0">
                <a:latin typeface="Times-Roman"/>
              </a:rPr>
              <a:t>be </a:t>
            </a:r>
            <a:r>
              <a:rPr lang="it-IT" dirty="0" err="1" smtClean="0">
                <a:latin typeface="Times-Roman"/>
              </a:rPr>
              <a:t>converted</a:t>
            </a:r>
            <a:r>
              <a:rPr lang="it-IT" dirty="0" smtClean="0">
                <a:latin typeface="Times-Roman"/>
              </a:rPr>
              <a:t> </a:t>
            </a:r>
            <a:r>
              <a:rPr lang="it-IT" dirty="0">
                <a:latin typeface="Times-Roman"/>
              </a:rPr>
              <a:t>to </a:t>
            </a:r>
            <a:r>
              <a:rPr lang="it-IT" b="1" dirty="0" err="1">
                <a:latin typeface="Times-Roman"/>
              </a:rPr>
              <a:t>collagen</a:t>
            </a:r>
            <a:r>
              <a:rPr lang="it-IT" b="1" dirty="0">
                <a:latin typeface="Times-Roman"/>
              </a:rPr>
              <a:t> </a:t>
            </a:r>
            <a:r>
              <a:rPr lang="it-IT" b="1" dirty="0" err="1">
                <a:latin typeface="Times-Roman"/>
              </a:rPr>
              <a:t>glue</a:t>
            </a:r>
            <a:r>
              <a:rPr lang="it-IT" dirty="0">
                <a:latin typeface="Times-Roman"/>
              </a:rPr>
              <a:t>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66" y="1939004"/>
            <a:ext cx="7648630" cy="3626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96278" y="5728693"/>
            <a:ext cx="971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hydroxyl ions are located on threefold axes. Phosphate oxygen atoms are arranged around these axes in such a way that the packing leaves holes for the Ca</a:t>
            </a:r>
            <a:r>
              <a:rPr lang="en-US" baseline="30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ions. </a:t>
            </a:r>
            <a:endParaRPr lang="it-IT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02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6773" y="1392202"/>
            <a:ext cx="11367053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hydroxyl ion is then surrounded by a triangular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calcium ions.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OH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groups are randomly distributed 30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pm above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below the plane spanned by the Ca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ions. This hexagonal structure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particularly susceptible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substitution and defect formation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(ion-exchange behavior, 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diffusion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which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very advantageous for a high metabolic rate (i.e. the (de)mineralization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“living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endoskeleton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98712" y="4611035"/>
            <a:ext cx="982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Times-Roman"/>
              </a:rPr>
              <a:t>In human </a:t>
            </a:r>
            <a:r>
              <a:rPr lang="it-IT" dirty="0" err="1">
                <a:solidFill>
                  <a:srgbClr val="0070C0"/>
                </a:solidFill>
                <a:latin typeface="Times-Roman"/>
              </a:rPr>
              <a:t>tooth</a:t>
            </a:r>
            <a:r>
              <a:rPr lang="it-IT" dirty="0">
                <a:solidFill>
                  <a:srgbClr val="0070C0"/>
                </a:solidFill>
                <a:latin typeface="Times-Roman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enamel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F</a:t>
            </a:r>
            <a:r>
              <a:rPr lang="en-US" baseline="30000" dirty="0">
                <a:solidFill>
                  <a:srgbClr val="0070C0"/>
                </a:solidFill>
                <a:latin typeface="MTSY"/>
              </a:rPr>
              <a:t>−</a:t>
            </a:r>
            <a:r>
              <a:rPr lang="en-US" sz="800" dirty="0">
                <a:solidFill>
                  <a:srgbClr val="0070C0"/>
                </a:solidFill>
                <a:latin typeface="MTSY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is thus present in amounts between 30 and 3000 ppm, and there is an established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but poorly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understood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F</a:t>
            </a:r>
            <a:r>
              <a:rPr lang="en-US" baseline="30000" dirty="0" smtClean="0">
                <a:solidFill>
                  <a:srgbClr val="0070C0"/>
                </a:solidFill>
                <a:latin typeface="Times-Roman"/>
              </a:rPr>
              <a:t>-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Times-Roman"/>
              </a:rPr>
              <a:t>dependence </a:t>
            </a:r>
            <a:r>
              <a:rPr lang="en-US" b="1" dirty="0">
                <a:solidFill>
                  <a:srgbClr val="0070C0"/>
                </a:solidFill>
                <a:latin typeface="Times-Roman"/>
              </a:rPr>
              <a:t>of the resistance against dental caries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12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0071" y="291912"/>
            <a:ext cx="71048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In addition to the </a:t>
            </a:r>
            <a:r>
              <a:rPr lang="en-US" b="1" dirty="0">
                <a:latin typeface="Times-Roman"/>
              </a:rPr>
              <a:t>microstructural composition</a:t>
            </a:r>
            <a:r>
              <a:rPr lang="en-US" dirty="0">
                <a:latin typeface="Times-Roman"/>
              </a:rPr>
              <a:t>, the </a:t>
            </a:r>
            <a:r>
              <a:rPr lang="en-US" b="1" dirty="0" smtClean="0">
                <a:latin typeface="Times-Roman"/>
              </a:rPr>
              <a:t>macroscopic architecture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(lightweight construction) determines the mechanical properties of a </a:t>
            </a:r>
            <a:r>
              <a:rPr lang="en-US" dirty="0" smtClean="0">
                <a:latin typeface="Times-Roman"/>
              </a:rPr>
              <a:t>bones</a:t>
            </a:r>
          </a:p>
          <a:p>
            <a:r>
              <a:rPr lang="en-US" dirty="0" smtClean="0">
                <a:latin typeface="Times-Roman"/>
              </a:rPr>
              <a:t>for instance</a:t>
            </a:r>
            <a:r>
              <a:rPr lang="en-US" dirty="0">
                <a:latin typeface="Times-Roman"/>
              </a:rPr>
              <a:t>, the human femur can tolerate loads of up to 1650 kg. </a:t>
            </a:r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-Roman"/>
              </a:rPr>
              <a:t>“hierarchical structuring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” </a:t>
            </a:r>
            <a:r>
              <a:rPr lang="en-US" dirty="0" smtClean="0">
                <a:solidFill>
                  <a:srgbClr val="FF0000"/>
                </a:solidFill>
                <a:latin typeface="Times-Roman"/>
              </a:rPr>
              <a:t>from 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Times-Roman"/>
              </a:rPr>
              <a:t>nanoscale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 of the apatite crystals to the </a:t>
            </a:r>
            <a:r>
              <a:rPr lang="en-US" dirty="0" err="1" smtClean="0">
                <a:solidFill>
                  <a:srgbClr val="FF0000"/>
                </a:solidFill>
                <a:latin typeface="Times-Roman"/>
              </a:rPr>
              <a:t>macroscale</a:t>
            </a:r>
            <a:r>
              <a:rPr lang="en-US" dirty="0" smtClean="0">
                <a:solidFill>
                  <a:srgbClr val="FF0000"/>
                </a:solidFill>
                <a:latin typeface="Times-Roman"/>
              </a:rPr>
              <a:t> of complete bones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9494" y="2762352"/>
            <a:ext cx="6245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  <a:latin typeface="Times-Roman"/>
              </a:rPr>
              <a:t>Osteoblasts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are the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cells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within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the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bones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Times-Roman"/>
              </a:rPr>
              <a:t>formation</a:t>
            </a:r>
            <a:r>
              <a:rPr lang="it-IT" dirty="0" smtClean="0">
                <a:solidFill>
                  <a:srgbClr val="0070C0"/>
                </a:solidFill>
                <a:latin typeface="Times-Roman"/>
              </a:rPr>
              <a:t> start: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rich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in phosphatases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they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excrete a gelatinous substance, the </a:t>
            </a:r>
            <a:r>
              <a:rPr lang="en-US" b="1" dirty="0" smtClean="0">
                <a:solidFill>
                  <a:srgbClr val="0070C0"/>
                </a:solidFill>
                <a:latin typeface="Times-Roman"/>
              </a:rPr>
              <a:t>osteoid</a:t>
            </a:r>
          </a:p>
          <a:p>
            <a:endParaRPr lang="en-US" dirty="0" smtClean="0">
              <a:solidFill>
                <a:srgbClr val="0070C0"/>
              </a:solidFill>
              <a:latin typeface="Times-Roman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-Roman"/>
              </a:rPr>
              <a:t>Gradual deposition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of inorganic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material =&gt;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osteoid hardens and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the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walled-in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osteoblasts turn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into actual bone cells (</a:t>
            </a:r>
            <a:r>
              <a:rPr lang="en-US" b="1" dirty="0">
                <a:solidFill>
                  <a:srgbClr val="0070C0"/>
                </a:solidFill>
                <a:latin typeface="Times-Roman"/>
              </a:rPr>
              <a:t>osteocytes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).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5882" y="4938796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-Roman"/>
              </a:rPr>
              <a:t>Multinucleate giant cells (the osteoclasts) catabolize bones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81" y="0"/>
            <a:ext cx="4980489" cy="687642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94483" y="60736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-Roman"/>
              </a:rPr>
              <a:t>bone tissue is continuously remodeled by the activity of osteoblasts (formation</a:t>
            </a:r>
            <a:r>
              <a:rPr lang="en-US" dirty="0" smtClean="0">
                <a:solidFill>
                  <a:srgbClr val="FF0000"/>
                </a:solidFill>
                <a:latin typeface="Times-Roman"/>
              </a:rPr>
              <a:t>) </a:t>
            </a:r>
            <a:r>
              <a:rPr lang="it-IT" dirty="0" smtClean="0">
                <a:solidFill>
                  <a:srgbClr val="FF0000"/>
                </a:solidFill>
                <a:latin typeface="Times-Roman"/>
              </a:rPr>
              <a:t>and </a:t>
            </a:r>
            <a:r>
              <a:rPr lang="it-IT" dirty="0" err="1">
                <a:solidFill>
                  <a:srgbClr val="FF0000"/>
                </a:solidFill>
                <a:latin typeface="Times-Roman"/>
              </a:rPr>
              <a:t>osteoclasts</a:t>
            </a:r>
            <a:r>
              <a:rPr lang="it-IT" dirty="0">
                <a:solidFill>
                  <a:srgbClr val="FF0000"/>
                </a:solidFill>
                <a:latin typeface="Times-Roman"/>
              </a:rPr>
              <a:t> (</a:t>
            </a:r>
            <a:r>
              <a:rPr lang="it-IT" dirty="0" err="1">
                <a:solidFill>
                  <a:srgbClr val="FF0000"/>
                </a:solidFill>
                <a:latin typeface="Times-Roman"/>
              </a:rPr>
              <a:t>disintegration</a:t>
            </a:r>
            <a:r>
              <a:rPr lang="it-IT" dirty="0">
                <a:solidFill>
                  <a:srgbClr val="FF0000"/>
                </a:solidFill>
                <a:latin typeface="Times-Roman"/>
              </a:rPr>
              <a:t>),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3240157" y="5308128"/>
            <a:ext cx="556591" cy="685168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15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52522" b="50692"/>
          <a:stretch/>
        </p:blipFill>
        <p:spPr>
          <a:xfrm>
            <a:off x="771971" y="1536970"/>
            <a:ext cx="4964123" cy="358456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19052" y="488097"/>
            <a:ext cx="1094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quantitative assay of calcium </a:t>
            </a:r>
            <a:r>
              <a:rPr lang="en-US" dirty="0" smtClean="0">
                <a:latin typeface="Times-Roman"/>
              </a:rPr>
              <a:t>ions was allowed by the use of </a:t>
            </a:r>
            <a:r>
              <a:rPr lang="en-US" b="1" dirty="0" smtClean="0">
                <a:solidFill>
                  <a:srgbClr val="FF3300"/>
                </a:solidFill>
                <a:latin typeface="Times-Roman"/>
              </a:rPr>
              <a:t>Ca</a:t>
            </a:r>
            <a:r>
              <a:rPr lang="en-US" b="1" baseline="30000" dirty="0" smtClean="0">
                <a:solidFill>
                  <a:srgbClr val="FF3300"/>
                </a:solidFill>
                <a:latin typeface="Times-Roman"/>
              </a:rPr>
              <a:t>2</a:t>
            </a:r>
            <a:r>
              <a:rPr lang="en-US" b="1" baseline="30000" dirty="0">
                <a:solidFill>
                  <a:srgbClr val="FF3300"/>
                </a:solidFill>
                <a:latin typeface="MTSY"/>
              </a:rPr>
              <a:t>+</a:t>
            </a:r>
            <a:r>
              <a:rPr lang="en-US" b="1" dirty="0">
                <a:solidFill>
                  <a:srgbClr val="FF3300"/>
                </a:solidFill>
                <a:latin typeface="Times-Roman"/>
              </a:rPr>
              <a:t>-</a:t>
            </a:r>
            <a:r>
              <a:rPr lang="en-US" b="1" dirty="0" smtClean="0">
                <a:solidFill>
                  <a:srgbClr val="FF3300"/>
                </a:solidFill>
                <a:latin typeface="Times-Roman"/>
              </a:rPr>
              <a:t>specific coordination-dependent fluorescent ligands 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(e.g. </a:t>
            </a:r>
            <a:r>
              <a:rPr lang="en-US" dirty="0" err="1" smtClean="0">
                <a:solidFill>
                  <a:srgbClr val="FF3300"/>
                </a:solidFill>
                <a:latin typeface="Times-Roman"/>
              </a:rPr>
              <a:t>Quin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 2AM)</a:t>
            </a:r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01748" y="3034032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339966"/>
                </a:solidFill>
                <a:latin typeface="Times-Roman"/>
              </a:rPr>
              <a:t>nonluminescent</a:t>
            </a:r>
            <a:r>
              <a:rPr lang="it-IT" dirty="0">
                <a:solidFill>
                  <a:srgbClr val="339966"/>
                </a:solidFill>
                <a:latin typeface="Times-Roman"/>
              </a:rPr>
              <a:t> Ca</a:t>
            </a:r>
            <a:r>
              <a:rPr lang="it-IT" baseline="30000" dirty="0">
                <a:solidFill>
                  <a:srgbClr val="339966"/>
                </a:solidFill>
                <a:latin typeface="Times-Roman"/>
              </a:rPr>
              <a:t>2</a:t>
            </a:r>
            <a:r>
              <a:rPr lang="it-IT" baseline="30000" dirty="0">
                <a:solidFill>
                  <a:srgbClr val="339966"/>
                </a:solidFill>
                <a:latin typeface="MTSY"/>
              </a:rPr>
              <a:t>+</a:t>
            </a:r>
            <a:r>
              <a:rPr lang="it-IT" dirty="0">
                <a:solidFill>
                  <a:srgbClr val="339966"/>
                </a:solidFill>
                <a:latin typeface="Times-Roman"/>
              </a:rPr>
              <a:t>-</a:t>
            </a:r>
            <a:r>
              <a:rPr lang="it-IT" dirty="0" err="1">
                <a:solidFill>
                  <a:srgbClr val="339966"/>
                </a:solidFill>
                <a:latin typeface="Times-Roman"/>
              </a:rPr>
              <a:t>specific</a:t>
            </a:r>
            <a:r>
              <a:rPr lang="it-IT" dirty="0">
                <a:solidFill>
                  <a:srgbClr val="339966"/>
                </a:solidFill>
                <a:latin typeface="Times-Roman"/>
              </a:rPr>
              <a:t> </a:t>
            </a:r>
            <a:r>
              <a:rPr lang="it-IT" dirty="0" err="1" smtClean="0">
                <a:solidFill>
                  <a:srgbClr val="339966"/>
                </a:solidFill>
                <a:latin typeface="Times-Roman"/>
              </a:rPr>
              <a:t>ionophore</a:t>
            </a:r>
            <a:endParaRPr lang="it-IT" dirty="0">
              <a:solidFill>
                <a:srgbClr val="339966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61258" t="51716"/>
          <a:stretch/>
        </p:blipFill>
        <p:spPr>
          <a:xfrm>
            <a:off x="8099178" y="3337635"/>
            <a:ext cx="3733571" cy="323531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19052" y="5200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Times-Roman"/>
              </a:rPr>
              <a:t>high temporal and spatial</a:t>
            </a:r>
          </a:p>
          <a:p>
            <a:r>
              <a:rPr lang="en-US" dirty="0">
                <a:solidFill>
                  <a:srgbClr val="FF3300"/>
                </a:solidFill>
                <a:latin typeface="Times-Roman"/>
              </a:rPr>
              <a:t>resolution in concentrations of 10</a:t>
            </a:r>
            <a:r>
              <a:rPr lang="en-US" baseline="30000" dirty="0">
                <a:solidFill>
                  <a:srgbClr val="FF3300"/>
                </a:solidFill>
                <a:latin typeface="MTSY"/>
              </a:rPr>
              <a:t>−</a:t>
            </a:r>
            <a:r>
              <a:rPr lang="en-US" baseline="30000" dirty="0">
                <a:solidFill>
                  <a:srgbClr val="FF3300"/>
                </a:solidFill>
                <a:latin typeface="Times-Roman"/>
              </a:rPr>
              <a:t>1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 to 10</a:t>
            </a:r>
            <a:r>
              <a:rPr lang="en-US" baseline="30000" dirty="0">
                <a:solidFill>
                  <a:srgbClr val="FF3300"/>
                </a:solidFill>
                <a:latin typeface="MTSY"/>
              </a:rPr>
              <a:t>−</a:t>
            </a:r>
            <a:r>
              <a:rPr lang="en-US" baseline="30000" dirty="0">
                <a:solidFill>
                  <a:srgbClr val="FF3300"/>
                </a:solidFill>
                <a:latin typeface="Times-Roman"/>
              </a:rPr>
              <a:t>5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 M Ca</a:t>
            </a:r>
            <a:r>
              <a:rPr lang="en-US" baseline="30000" dirty="0">
                <a:solidFill>
                  <a:srgbClr val="FF3300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FF3300"/>
                </a:solidFill>
                <a:latin typeface="MTSY"/>
              </a:rPr>
              <a:t>+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. </a:t>
            </a:r>
            <a:endParaRPr lang="it-IT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4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5412" y="1431726"/>
            <a:ext cx="964011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imes-Roman"/>
              </a:rPr>
              <a:t>Ca</a:t>
            </a:r>
            <a:r>
              <a:rPr lang="it-IT" baseline="30000" dirty="0">
                <a:latin typeface="Times-Roman"/>
              </a:rPr>
              <a:t>2</a:t>
            </a:r>
            <a:r>
              <a:rPr lang="it-IT" baseline="30000" dirty="0">
                <a:latin typeface="MTSY"/>
              </a:rPr>
              <a:t>+</a:t>
            </a:r>
            <a:r>
              <a:rPr lang="it-IT" dirty="0">
                <a:latin typeface="MTSY"/>
              </a:rPr>
              <a:t> </a:t>
            </a:r>
            <a:r>
              <a:rPr lang="it-IT" dirty="0" err="1">
                <a:latin typeface="Times-Roman"/>
              </a:rPr>
              <a:t>is</a:t>
            </a:r>
            <a:r>
              <a:rPr lang="it-IT" dirty="0">
                <a:latin typeface="Times-Roman"/>
              </a:rPr>
              <a:t> a </a:t>
            </a:r>
            <a:r>
              <a:rPr lang="it-IT" dirty="0" err="1" smtClean="0">
                <a:latin typeface="Times-Roman"/>
              </a:rPr>
              <a:t>divalent</a:t>
            </a:r>
            <a:r>
              <a:rPr lang="it-IT" dirty="0" smtClean="0">
                <a:latin typeface="Times-Roman"/>
              </a:rPr>
              <a:t> </a:t>
            </a:r>
            <a:r>
              <a:rPr lang="it-IT" dirty="0" err="1" smtClean="0">
                <a:latin typeface="Times-Roman"/>
              </a:rPr>
              <a:t>cat</a:t>
            </a:r>
            <a:r>
              <a:rPr lang="en-US" dirty="0" smtClean="0">
                <a:latin typeface="Times-Roman"/>
              </a:rPr>
              <a:t>ion </a:t>
            </a:r>
            <a:r>
              <a:rPr lang="en-US" b="1" dirty="0">
                <a:latin typeface="Times-Roman"/>
              </a:rPr>
              <a:t>without redox </a:t>
            </a:r>
            <a:r>
              <a:rPr lang="en-US" b="1" dirty="0" smtClean="0">
                <a:latin typeface="Times-Roman"/>
              </a:rPr>
              <a:t>function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Times-Roma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-Roman"/>
              </a:rPr>
              <a:t>it </a:t>
            </a:r>
            <a:r>
              <a:rPr lang="en-US" dirty="0">
                <a:latin typeface="Times-Roman"/>
              </a:rPr>
              <a:t>exhibits high coordination numbers and often </a:t>
            </a:r>
            <a:r>
              <a:rPr lang="en-US" b="1" dirty="0" smtClean="0">
                <a:latin typeface="Times-Roman"/>
              </a:rPr>
              <a:t>irregular coordination </a:t>
            </a:r>
            <a:r>
              <a:rPr lang="en-US" b="1" dirty="0">
                <a:latin typeface="Times-Roman"/>
              </a:rPr>
              <a:t>geometry </a:t>
            </a:r>
            <a:r>
              <a:rPr lang="en-US" dirty="0">
                <a:latin typeface="Times-Roman"/>
              </a:rPr>
              <a:t>in its complexes, due to its ionic radius of about 100–120 </a:t>
            </a:r>
            <a:r>
              <a:rPr lang="en-US" dirty="0" smtClean="0">
                <a:latin typeface="Times-Roman"/>
              </a:rPr>
              <a:t>pm.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-Roman"/>
              </a:rPr>
              <a:t>The </a:t>
            </a:r>
            <a:r>
              <a:rPr lang="en-US" dirty="0">
                <a:latin typeface="Times-Roman"/>
              </a:rPr>
              <a:t>Cd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(95 pm) and Pb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(119 pm) </a:t>
            </a:r>
            <a:r>
              <a:rPr lang="en-US" dirty="0" smtClean="0">
                <a:latin typeface="Times-Roman"/>
              </a:rPr>
              <a:t>ions </a:t>
            </a:r>
            <a:r>
              <a:rPr lang="en-US" dirty="0">
                <a:latin typeface="Times-Roman"/>
              </a:rPr>
              <a:t>are </a:t>
            </a:r>
            <a:r>
              <a:rPr lang="en-US" dirty="0" smtClean="0">
                <a:latin typeface="Times-Roman"/>
              </a:rPr>
              <a:t>similar to </a:t>
            </a:r>
            <a:r>
              <a:rPr lang="en-US" dirty="0">
                <a:latin typeface="Times-Roman"/>
              </a:rPr>
              <a:t>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 smtClean="0">
                <a:latin typeface="MTSY"/>
              </a:rPr>
              <a:t>+ </a:t>
            </a:r>
            <a:r>
              <a:rPr lang="en-US" dirty="0" smtClean="0">
                <a:latin typeface="MTSY"/>
              </a:rPr>
              <a:t>from this point of view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6666"/>
                </a:solidFill>
                <a:latin typeface="MTSY"/>
              </a:rPr>
              <a:t>however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-Roman"/>
              </a:rPr>
              <a:t>are </a:t>
            </a:r>
            <a:r>
              <a:rPr lang="en-US" b="1" dirty="0">
                <a:latin typeface="Times-Roman"/>
              </a:rPr>
              <a:t>biologically harmful</a:t>
            </a:r>
            <a:r>
              <a:rPr lang="en-US" dirty="0">
                <a:latin typeface="Times-Roman"/>
              </a:rPr>
              <a:t>, due to their strong coordination with </a:t>
            </a:r>
            <a:r>
              <a:rPr lang="en-US" dirty="0" err="1">
                <a:latin typeface="Times-Roman"/>
              </a:rPr>
              <a:t>thiolates</a:t>
            </a:r>
            <a:r>
              <a:rPr lang="en-US" dirty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(soft character)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235412" y="5334020"/>
            <a:ext cx="10181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66"/>
                </a:solidFill>
                <a:latin typeface="Times-Roman"/>
              </a:rPr>
              <a:t>Mn</a:t>
            </a:r>
            <a:r>
              <a:rPr lang="en-US" baseline="30000" dirty="0">
                <a:solidFill>
                  <a:srgbClr val="006666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006666"/>
                </a:solidFill>
                <a:latin typeface="MTSY"/>
              </a:rPr>
              <a:t>+</a:t>
            </a:r>
            <a:r>
              <a:rPr lang="en-US" dirty="0">
                <a:solidFill>
                  <a:srgbClr val="006666"/>
                </a:solidFill>
                <a:latin typeface="MTSY"/>
              </a:rPr>
              <a:t>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(83 pm) and the heavier homologue Sr</a:t>
            </a:r>
            <a:r>
              <a:rPr lang="en-US" baseline="30000" dirty="0">
                <a:solidFill>
                  <a:srgbClr val="006666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006666"/>
                </a:solidFill>
                <a:latin typeface="MTSY"/>
              </a:rPr>
              <a:t>+</a:t>
            </a:r>
            <a:r>
              <a:rPr lang="en-US" dirty="0">
                <a:solidFill>
                  <a:srgbClr val="006666"/>
                </a:solidFill>
                <a:latin typeface="MTSY"/>
              </a:rPr>
              <a:t>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(118 pm) are less toxic as calcium “substitutes</a:t>
            </a:r>
            <a:r>
              <a:rPr lang="en-US" dirty="0" smtClean="0">
                <a:solidFill>
                  <a:srgbClr val="006666"/>
                </a:solidFill>
                <a:latin typeface="Times-Roman"/>
              </a:rPr>
              <a:t>”, but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the possible biological importance of Sr</a:t>
            </a:r>
            <a:r>
              <a:rPr lang="en-US" baseline="30000" dirty="0">
                <a:solidFill>
                  <a:srgbClr val="006666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006666"/>
                </a:solidFill>
                <a:latin typeface="MTSY"/>
              </a:rPr>
              <a:t>+</a:t>
            </a:r>
            <a:r>
              <a:rPr lang="en-US" dirty="0">
                <a:solidFill>
                  <a:srgbClr val="006666"/>
                </a:solidFill>
                <a:latin typeface="MTSY"/>
              </a:rPr>
              <a:t>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is perhaps obscured by the </a:t>
            </a:r>
            <a:r>
              <a:rPr lang="en-US" dirty="0" smtClean="0">
                <a:solidFill>
                  <a:srgbClr val="006666"/>
                </a:solidFill>
                <a:latin typeface="Times-Roman"/>
              </a:rPr>
              <a:t>much more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abundant </a:t>
            </a:r>
            <a:r>
              <a:rPr lang="en-US" dirty="0" smtClean="0">
                <a:solidFill>
                  <a:srgbClr val="006666"/>
                </a:solidFill>
                <a:latin typeface="Times-Roman"/>
              </a:rPr>
              <a:t>Ca</a:t>
            </a:r>
            <a:r>
              <a:rPr lang="en-US" baseline="30000" dirty="0" smtClean="0">
                <a:solidFill>
                  <a:srgbClr val="006666"/>
                </a:solidFill>
                <a:latin typeface="Times-Roman"/>
              </a:rPr>
              <a:t>2</a:t>
            </a:r>
            <a:r>
              <a:rPr lang="en-US" baseline="30000" dirty="0" smtClean="0">
                <a:solidFill>
                  <a:srgbClr val="006666"/>
                </a:solidFill>
                <a:latin typeface="MTSY"/>
              </a:rPr>
              <a:t>+</a:t>
            </a:r>
            <a:r>
              <a:rPr lang="en-US" dirty="0" smtClean="0">
                <a:solidFill>
                  <a:srgbClr val="006666"/>
                </a:solidFill>
                <a:latin typeface="Times-Roman"/>
              </a:rPr>
              <a:t>.</a:t>
            </a:r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3115" y="366762"/>
            <a:ext cx="679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A242"/>
                </a:solidFill>
              </a:rPr>
              <a:t>An </a:t>
            </a:r>
            <a:r>
              <a:rPr lang="it-IT" sz="2400" b="1" dirty="0" err="1" smtClean="0">
                <a:solidFill>
                  <a:srgbClr val="00A242"/>
                </a:solidFill>
              </a:rPr>
              <a:t>outlook</a:t>
            </a:r>
            <a:r>
              <a:rPr lang="it-IT" sz="2400" b="1" dirty="0" smtClean="0">
                <a:solidFill>
                  <a:srgbClr val="00A242"/>
                </a:solidFill>
              </a:rPr>
              <a:t> of Ca</a:t>
            </a:r>
            <a:r>
              <a:rPr lang="it-IT" sz="2400" b="1" baseline="30000" dirty="0" smtClean="0">
                <a:solidFill>
                  <a:srgbClr val="00A242"/>
                </a:solidFill>
              </a:rPr>
              <a:t>2+</a:t>
            </a:r>
            <a:r>
              <a:rPr lang="it-IT" sz="2400" b="1" dirty="0" smtClean="0">
                <a:solidFill>
                  <a:srgbClr val="00A242"/>
                </a:solidFill>
              </a:rPr>
              <a:t> </a:t>
            </a:r>
            <a:r>
              <a:rPr lang="it-IT" sz="2400" b="1" dirty="0" err="1" smtClean="0">
                <a:solidFill>
                  <a:srgbClr val="00A242"/>
                </a:solidFill>
              </a:rPr>
              <a:t>properties</a:t>
            </a:r>
            <a:endParaRPr lang="it-IT" sz="2400" b="1" baseline="30000" dirty="0">
              <a:solidFill>
                <a:srgbClr val="00A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4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7687" y="1435611"/>
            <a:ext cx="3541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Times-Roman"/>
              </a:rPr>
              <a:t>Coordination numbers of 7 or 8 are quite common </a:t>
            </a:r>
            <a:r>
              <a:rPr lang="en-US" dirty="0" smtClean="0">
                <a:solidFill>
                  <a:srgbClr val="003366"/>
                </a:solidFill>
                <a:latin typeface="Times-Roman"/>
              </a:rPr>
              <a:t>for Ca</a:t>
            </a:r>
            <a:r>
              <a:rPr lang="en-US" baseline="30000" dirty="0" smtClean="0">
                <a:solidFill>
                  <a:srgbClr val="003366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003366"/>
                </a:solidFill>
                <a:latin typeface="MTSY"/>
              </a:rPr>
              <a:t>+</a:t>
            </a:r>
            <a:r>
              <a:rPr lang="en-US" dirty="0">
                <a:solidFill>
                  <a:srgbClr val="003366"/>
                </a:solidFill>
                <a:latin typeface="MTSY"/>
              </a:rPr>
              <a:t> </a:t>
            </a:r>
            <a:r>
              <a:rPr lang="en-US" dirty="0">
                <a:solidFill>
                  <a:srgbClr val="003366"/>
                </a:solidFill>
                <a:latin typeface="Times-Roman"/>
              </a:rPr>
              <a:t>in proteins, in contrast to the strong preference by Mg</a:t>
            </a:r>
            <a:r>
              <a:rPr lang="en-US" baseline="30000" dirty="0">
                <a:solidFill>
                  <a:srgbClr val="003366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003366"/>
                </a:solidFill>
                <a:latin typeface="MTSY"/>
              </a:rPr>
              <a:t>+</a:t>
            </a:r>
            <a:r>
              <a:rPr lang="en-US" dirty="0">
                <a:solidFill>
                  <a:srgbClr val="003366"/>
                </a:solidFill>
                <a:latin typeface="MTSY"/>
              </a:rPr>
              <a:t> </a:t>
            </a:r>
            <a:r>
              <a:rPr lang="en-US" dirty="0">
                <a:solidFill>
                  <a:srgbClr val="003366"/>
                </a:solidFill>
                <a:latin typeface="Times-Roman"/>
              </a:rPr>
              <a:t>for octahedral configuration</a:t>
            </a:r>
            <a:r>
              <a:rPr lang="en-US" dirty="0" smtClean="0">
                <a:solidFill>
                  <a:srgbClr val="003366"/>
                </a:solidFill>
                <a:latin typeface="Times-Roman"/>
              </a:rPr>
              <a:t>.</a:t>
            </a:r>
            <a:endParaRPr lang="en-US" dirty="0">
              <a:solidFill>
                <a:srgbClr val="003366"/>
              </a:solidFill>
              <a:latin typeface="Times-Roman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47" y="660465"/>
            <a:ext cx="7842286" cy="400881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48140" y="5165412"/>
            <a:ext cx="10472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-Roman"/>
              </a:rPr>
              <a:t>High coordination numbers are attained rather easily, since the large Ca</a:t>
            </a:r>
            <a:r>
              <a:rPr lang="en-US" baseline="30000" dirty="0">
                <a:solidFill>
                  <a:srgbClr val="0070C0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0070C0"/>
                </a:solidFill>
                <a:latin typeface="MTSY"/>
              </a:rPr>
              <a:t>+</a:t>
            </a:r>
            <a:r>
              <a:rPr lang="en-US" dirty="0">
                <a:solidFill>
                  <a:srgbClr val="0070C0"/>
                </a:solidFill>
                <a:latin typeface="MTSY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ion likes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to coordinate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the small water molecules, the carbonyl oxygen atoms of peptide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bonds, the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hydroxyl groups of chelating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carbohydrates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and the potentially </a:t>
            </a:r>
            <a:r>
              <a:rPr lang="en-US" dirty="0" smtClean="0">
                <a:solidFill>
                  <a:srgbClr val="0070C0"/>
                </a:solidFill>
                <a:latin typeface="Times-Roman"/>
              </a:rPr>
              <a:t>chelating carboxylate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groups that are abundant in acidic proteins.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46310" y="2728273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imes-Roman"/>
              </a:rPr>
              <a:t>e.g. </a:t>
            </a:r>
            <a:r>
              <a:rPr lang="en-US" dirty="0" err="1" smtClean="0">
                <a:solidFill>
                  <a:srgbClr val="FF3300"/>
                </a:solidFill>
                <a:latin typeface="Times-Roman"/>
              </a:rPr>
              <a:t>lactalbumin</a:t>
            </a:r>
            <a:r>
              <a:rPr lang="en-US" dirty="0" smtClean="0">
                <a:solidFill>
                  <a:srgbClr val="FF33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FF3300"/>
                </a:solidFill>
                <a:latin typeface="Times-Roman"/>
              </a:rPr>
              <a:t>of milk</a:t>
            </a:r>
            <a:endParaRPr lang="it-IT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2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75" y="0"/>
            <a:ext cx="10678292" cy="420614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68485" y="4428175"/>
            <a:ext cx="10739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-Roman"/>
              </a:rPr>
              <a:t>An </a:t>
            </a:r>
            <a:r>
              <a:rPr lang="en-US" dirty="0">
                <a:latin typeface="Times-Roman"/>
              </a:rPr>
              <a:t>example is </a:t>
            </a:r>
            <a:r>
              <a:rPr lang="en-US" dirty="0" smtClean="0">
                <a:latin typeface="Times-Roman"/>
              </a:rPr>
              <a:t>troponin C, </a:t>
            </a:r>
            <a:r>
              <a:rPr lang="en-US" dirty="0">
                <a:latin typeface="Times-Roman"/>
              </a:rPr>
              <a:t>which is present in smooth </a:t>
            </a:r>
            <a:r>
              <a:rPr lang="en-US" dirty="0" smtClean="0">
                <a:latin typeface="Times-Roman"/>
              </a:rPr>
              <a:t>muscle which binds </a:t>
            </a:r>
            <a:r>
              <a:rPr lang="en-US" dirty="0">
                <a:latin typeface="Times-Roman"/>
              </a:rPr>
              <a:t>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>
                <a:latin typeface="Times-Roman"/>
              </a:rPr>
              <a:t>but </a:t>
            </a:r>
            <a:r>
              <a:rPr lang="en-US" dirty="0" smtClean="0">
                <a:latin typeface="Times-Roman"/>
              </a:rPr>
              <a:t>tolerates Mg</a:t>
            </a:r>
            <a:r>
              <a:rPr lang="en-US" baseline="30000" dirty="0" smtClean="0">
                <a:latin typeface="Times-Roman"/>
              </a:rPr>
              <a:t>2</a:t>
            </a:r>
            <a:r>
              <a:rPr lang="en-US" baseline="30000" dirty="0" smtClean="0">
                <a:latin typeface="MTSY"/>
              </a:rPr>
              <a:t>+</a:t>
            </a:r>
            <a:r>
              <a:rPr lang="en-US" dirty="0" smtClean="0">
                <a:latin typeface="Times-Roman"/>
              </a:rPr>
              <a:t>.</a:t>
            </a:r>
          </a:p>
          <a:p>
            <a:r>
              <a:rPr lang="en-US" dirty="0" smtClean="0">
                <a:latin typeface="Times-Roman"/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-Roman"/>
              </a:rPr>
              <a:t>Mg</a:t>
            </a:r>
            <a:r>
              <a:rPr lang="en-US" baseline="30000" dirty="0" smtClean="0">
                <a:solidFill>
                  <a:srgbClr val="7030A0"/>
                </a:solidFill>
                <a:latin typeface="Times-Roman"/>
              </a:rPr>
              <a:t>2+</a:t>
            </a:r>
            <a:r>
              <a:rPr lang="en-US" dirty="0" smtClean="0">
                <a:latin typeface="Times-Roman"/>
              </a:rPr>
              <a:t> 		</a:t>
            </a:r>
            <a:r>
              <a:rPr lang="en-US" b="1" dirty="0" smtClean="0">
                <a:latin typeface="Times-Roman"/>
              </a:rPr>
              <a:t>unspecific</a:t>
            </a:r>
            <a:r>
              <a:rPr lang="en-US" dirty="0">
                <a:latin typeface="Times-Roman"/>
              </a:rPr>
              <a:t>, approximately octahedral </a:t>
            </a:r>
            <a:r>
              <a:rPr lang="en-US" dirty="0" smtClean="0">
                <a:latin typeface="Times-Roman"/>
              </a:rPr>
              <a:t>configuration</a:t>
            </a:r>
          </a:p>
          <a:p>
            <a:endParaRPr lang="en-US" dirty="0">
              <a:latin typeface="Times-Roman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imes-Roman"/>
              </a:rPr>
              <a:t>Ca</a:t>
            </a:r>
            <a:r>
              <a:rPr lang="en-US" baseline="30000" dirty="0" smtClean="0">
                <a:solidFill>
                  <a:srgbClr val="00B050"/>
                </a:solidFill>
                <a:latin typeface="Times-Roman"/>
              </a:rPr>
              <a:t>2+</a:t>
            </a:r>
            <a:r>
              <a:rPr lang="en-US" dirty="0" smtClean="0">
                <a:latin typeface="Times-Roman"/>
              </a:rPr>
              <a:t> 		</a:t>
            </a:r>
            <a:r>
              <a:rPr lang="en-US" b="1" dirty="0" smtClean="0">
                <a:latin typeface="Times-Roman"/>
              </a:rPr>
              <a:t>irregular </a:t>
            </a:r>
            <a:r>
              <a:rPr lang="en-US" b="1" dirty="0">
                <a:latin typeface="Times-Roman"/>
              </a:rPr>
              <a:t>(i.e. specific)</a:t>
            </a:r>
            <a:r>
              <a:rPr lang="en-US" dirty="0">
                <a:latin typeface="Times-Roman"/>
              </a:rPr>
              <a:t> and thus </a:t>
            </a:r>
            <a:r>
              <a:rPr lang="en-US" b="1" dirty="0" smtClean="0">
                <a:latin typeface="Times-Roman"/>
              </a:rPr>
              <a:t>protein-determined</a:t>
            </a:r>
            <a:r>
              <a:rPr lang="en-US" dirty="0" smtClean="0">
                <a:latin typeface="Times-Roman"/>
              </a:rPr>
              <a:t> coordination geometry</a:t>
            </a:r>
          </a:p>
          <a:p>
            <a:endParaRPr lang="en-US" dirty="0" smtClean="0">
              <a:latin typeface="Times-Roman"/>
            </a:endParaRPr>
          </a:p>
          <a:p>
            <a:r>
              <a:rPr lang="en-US" dirty="0" smtClean="0">
                <a:latin typeface="Times-Roman"/>
              </a:rPr>
              <a:t>The </a:t>
            </a:r>
            <a:r>
              <a:rPr lang="en-US" dirty="0">
                <a:latin typeface="Times-Roman"/>
              </a:rPr>
              <a:t>larger ionic radius of Ca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MTSY"/>
              </a:rPr>
              <a:t> </a:t>
            </a:r>
            <a:r>
              <a:rPr lang="en-US" dirty="0" smtClean="0">
                <a:latin typeface="Times-Roman"/>
              </a:rPr>
              <a:t>guarantees a </a:t>
            </a:r>
            <a:r>
              <a:rPr lang="en-US" dirty="0">
                <a:latin typeface="Times-Roman"/>
              </a:rPr>
              <a:t>higher rate of (de)</a:t>
            </a:r>
            <a:r>
              <a:rPr lang="en-US" dirty="0" err="1">
                <a:latin typeface="Times-Roman"/>
              </a:rPr>
              <a:t>complexation</a:t>
            </a:r>
            <a:r>
              <a:rPr lang="en-US" dirty="0">
                <a:latin typeface="Times-Roman"/>
              </a:rPr>
              <a:t> and thus </a:t>
            </a:r>
            <a:r>
              <a:rPr lang="en-US" b="1" dirty="0">
                <a:latin typeface="Times-Roman"/>
              </a:rPr>
              <a:t>more rapid information transfer</a:t>
            </a:r>
            <a:endParaRPr lang="it-IT" b="1" dirty="0"/>
          </a:p>
        </p:txBody>
      </p:sp>
      <p:sp>
        <p:nvSpPr>
          <p:cNvPr id="6" name="Freccia a destra 5"/>
          <p:cNvSpPr/>
          <p:nvPr/>
        </p:nvSpPr>
        <p:spPr>
          <a:xfrm>
            <a:off x="1488332" y="5116749"/>
            <a:ext cx="992221" cy="10700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488332" y="5687439"/>
            <a:ext cx="992221" cy="1070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2374" y="2002544"/>
            <a:ext cx="635216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-Roman"/>
              </a:rPr>
              <a:t>Calcium-releasing regions close to membranes contain very acidic </a:t>
            </a:r>
            <a:r>
              <a:rPr lang="en-US" dirty="0" smtClean="0">
                <a:latin typeface="Times-Roman"/>
              </a:rPr>
              <a:t>Ca</a:t>
            </a:r>
            <a:r>
              <a:rPr lang="en-US" baseline="30000" dirty="0" smtClean="0">
                <a:latin typeface="Times-Roman"/>
              </a:rPr>
              <a:t>2+</a:t>
            </a:r>
            <a:r>
              <a:rPr lang="en-US" dirty="0" smtClean="0">
                <a:latin typeface="Times-Roman"/>
              </a:rPr>
              <a:t> storage </a:t>
            </a:r>
            <a:r>
              <a:rPr lang="en-US" dirty="0">
                <a:latin typeface="Times-Roman"/>
              </a:rPr>
              <a:t>proteins, the </a:t>
            </a:r>
            <a:r>
              <a:rPr lang="en-US" dirty="0" err="1">
                <a:latin typeface="Times-Roman"/>
              </a:rPr>
              <a:t>calsequestrins</a:t>
            </a:r>
            <a:r>
              <a:rPr lang="en-US" dirty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(ca. 40 </a:t>
            </a:r>
            <a:r>
              <a:rPr lang="en-US" dirty="0" err="1">
                <a:latin typeface="Times-Roman"/>
              </a:rPr>
              <a:t>kDa</a:t>
            </a:r>
            <a:r>
              <a:rPr lang="en-US" dirty="0">
                <a:latin typeface="Times-Roman"/>
              </a:rPr>
              <a:t>), each of which can bind </a:t>
            </a:r>
            <a:r>
              <a:rPr lang="en-US" dirty="0" smtClean="0">
                <a:latin typeface="Times-Roman"/>
              </a:rPr>
              <a:t>up </a:t>
            </a:r>
            <a:r>
              <a:rPr lang="en-US" dirty="0">
                <a:latin typeface="Times-Roman"/>
              </a:rPr>
              <a:t>to 50 calcium </a:t>
            </a:r>
            <a:r>
              <a:rPr lang="en-US" dirty="0" smtClean="0">
                <a:latin typeface="Times-Roman"/>
              </a:rPr>
              <a:t>ions.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-Roma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-Roman"/>
              </a:rPr>
              <a:t>They release the </a:t>
            </a:r>
            <a:r>
              <a:rPr lang="en-US" dirty="0">
                <a:latin typeface="Times-Roman"/>
              </a:rPr>
              <a:t>large amounts of Ca</a:t>
            </a:r>
            <a:r>
              <a:rPr lang="en-US" baseline="30000" dirty="0">
                <a:latin typeface="Times-Roman"/>
              </a:rPr>
              <a:t>2+</a:t>
            </a:r>
            <a:r>
              <a:rPr lang="en-US" dirty="0">
                <a:latin typeface="Times-Roman"/>
              </a:rPr>
              <a:t> ions required for </a:t>
            </a:r>
            <a:r>
              <a:rPr lang="en-US" dirty="0" smtClean="0">
                <a:latin typeface="Times-Roman"/>
              </a:rPr>
              <a:t>information transmission </a:t>
            </a:r>
            <a:r>
              <a:rPr lang="en-US" dirty="0">
                <a:latin typeface="Times-Roman"/>
              </a:rPr>
              <a:t>and amplification and for the triggering of muscle </a:t>
            </a:r>
            <a:r>
              <a:rPr lang="en-US" dirty="0" smtClean="0">
                <a:latin typeface="Times-Roman"/>
              </a:rPr>
              <a:t>contractions.</a:t>
            </a:r>
            <a:endParaRPr lang="it-IT" dirty="0">
              <a:latin typeface="Times-Roman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222" y="255963"/>
            <a:ext cx="5782778" cy="649398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16351" y="5792620"/>
            <a:ext cx="3366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"/>
              </a:rPr>
              <a:t>PDB = 3UOM</a:t>
            </a:r>
            <a:endParaRPr lang="en-US" dirty="0">
              <a:solidFill>
                <a:srgbClr val="000000"/>
              </a:solidFill>
              <a:latin typeface="Helvetica Neue"/>
            </a:endParaRPr>
          </a:p>
          <a:p>
            <a:r>
              <a:rPr lang="en-US" dirty="0">
                <a:solidFill>
                  <a:srgbClr val="00B050"/>
                </a:solidFill>
                <a:latin typeface="Helvetica Neue"/>
              </a:rPr>
              <a:t>Ca</a:t>
            </a:r>
            <a:r>
              <a:rPr lang="en-US" baseline="30000" dirty="0">
                <a:solidFill>
                  <a:srgbClr val="00B050"/>
                </a:solidFill>
                <a:latin typeface="Helvetica Neue"/>
              </a:rPr>
              <a:t>2+</a:t>
            </a:r>
            <a:r>
              <a:rPr lang="en-US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Helvetica Neue"/>
              </a:rPr>
              <a:t>(in green) complex </a:t>
            </a:r>
            <a:r>
              <a:rPr lang="en-US" dirty="0">
                <a:solidFill>
                  <a:srgbClr val="00B050"/>
                </a:solidFill>
                <a:latin typeface="Helvetica Neue"/>
              </a:rPr>
              <a:t>of </a:t>
            </a:r>
            <a:endParaRPr lang="en-US" dirty="0" smtClean="0">
              <a:solidFill>
                <a:srgbClr val="00B050"/>
              </a:solidFill>
              <a:latin typeface="Helvetica Neue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Helvetica Neue"/>
              </a:rPr>
              <a:t>Human </a:t>
            </a:r>
            <a:r>
              <a:rPr lang="en-US" dirty="0">
                <a:solidFill>
                  <a:srgbClr val="00B050"/>
                </a:solidFill>
                <a:latin typeface="Helvetica Neue"/>
              </a:rPr>
              <a:t>skeletal </a:t>
            </a:r>
            <a:r>
              <a:rPr lang="en-US" dirty="0" err="1" smtClean="0">
                <a:solidFill>
                  <a:srgbClr val="00B050"/>
                </a:solidFill>
                <a:latin typeface="Helvetica Neue"/>
              </a:rPr>
              <a:t>calsequestrin</a:t>
            </a:r>
            <a:endParaRPr lang="en-US" dirty="0" smtClean="0">
              <a:solidFill>
                <a:srgbClr val="00B050"/>
              </a:solidFill>
              <a:latin typeface="Helvetica Neue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2374" y="255963"/>
            <a:ext cx="546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A242"/>
                </a:solidFill>
              </a:rPr>
              <a:t>Storage and </a:t>
            </a:r>
            <a:r>
              <a:rPr lang="it-IT" sz="2400" b="1" dirty="0" err="1" smtClean="0">
                <a:solidFill>
                  <a:srgbClr val="00A242"/>
                </a:solidFill>
              </a:rPr>
              <a:t>enzimatic</a:t>
            </a:r>
            <a:r>
              <a:rPr lang="it-IT" sz="2400" b="1" dirty="0" smtClean="0">
                <a:solidFill>
                  <a:srgbClr val="00A242"/>
                </a:solidFill>
              </a:rPr>
              <a:t> </a:t>
            </a:r>
            <a:r>
              <a:rPr lang="it-IT" sz="2400" b="1" dirty="0" err="1" smtClean="0">
                <a:solidFill>
                  <a:srgbClr val="00A242"/>
                </a:solidFill>
              </a:rPr>
              <a:t>activity</a:t>
            </a:r>
            <a:r>
              <a:rPr lang="it-IT" sz="2400" b="1" dirty="0" smtClean="0">
                <a:solidFill>
                  <a:srgbClr val="00A242"/>
                </a:solidFill>
              </a:rPr>
              <a:t> of </a:t>
            </a:r>
            <a:r>
              <a:rPr lang="it-IT" sz="2400" b="1" dirty="0" err="1" smtClean="0">
                <a:solidFill>
                  <a:srgbClr val="00A242"/>
                </a:solidFill>
              </a:rPr>
              <a:t>calcium</a:t>
            </a:r>
            <a:endParaRPr lang="it-IT" sz="2400" b="1" baseline="30000" dirty="0">
              <a:solidFill>
                <a:srgbClr val="00A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4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6409" y="855317"/>
            <a:ext cx="11711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-Roman"/>
              </a:rPr>
              <a:t>A</a:t>
            </a:r>
            <a:r>
              <a:rPr lang="en-US" dirty="0" smtClean="0">
                <a:latin typeface="Times-Roman"/>
              </a:rPr>
              <a:t>ctivation </a:t>
            </a:r>
            <a:r>
              <a:rPr lang="en-US" dirty="0">
                <a:latin typeface="Times-Roman"/>
              </a:rPr>
              <a:t>of stored calcium </a:t>
            </a:r>
            <a:r>
              <a:rPr lang="en-US" dirty="0" smtClean="0">
                <a:latin typeface="Times-Roman"/>
              </a:rPr>
              <a:t>(not </a:t>
            </a:r>
            <a:r>
              <a:rPr lang="en-US" dirty="0" smtClean="0">
                <a:latin typeface="Times-Roman"/>
              </a:rPr>
              <a:t>yet </a:t>
            </a:r>
            <a:r>
              <a:rPr lang="en-US" dirty="0">
                <a:latin typeface="Times-Roman"/>
              </a:rPr>
              <a:t>fully </a:t>
            </a:r>
            <a:r>
              <a:rPr lang="en-US" dirty="0" smtClean="0">
                <a:latin typeface="Times-Roman"/>
              </a:rPr>
              <a:t>understood):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-Roman"/>
              </a:rPr>
              <a:t>nucleotides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whose formation can be influenced by Ca</a:t>
            </a:r>
            <a:r>
              <a:rPr lang="en-US" baseline="30000" dirty="0">
                <a:solidFill>
                  <a:srgbClr val="002060"/>
                </a:solidFill>
                <a:latin typeface="Times-Roman"/>
              </a:rPr>
              <a:t>2</a:t>
            </a:r>
            <a:r>
              <a:rPr lang="en-US" baseline="30000" dirty="0">
                <a:solidFill>
                  <a:srgbClr val="002060"/>
                </a:solidFill>
                <a:latin typeface="MTSY"/>
              </a:rPr>
              <a:t>+</a:t>
            </a:r>
            <a:r>
              <a:rPr lang="en-US" dirty="0">
                <a:solidFill>
                  <a:srgbClr val="002060"/>
                </a:solidFill>
                <a:latin typeface="MTSY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(</a:t>
            </a:r>
            <a:r>
              <a:rPr lang="en-US" dirty="0">
                <a:solidFill>
                  <a:srgbClr val="002060"/>
                </a:solidFill>
                <a:latin typeface="MTSY"/>
              </a:rPr>
              <a:t>→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feedback) 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serve 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as anionic “second messengers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-Roman"/>
              </a:rPr>
              <a:t>membrane </a:t>
            </a:r>
            <a:r>
              <a:rPr lang="en-US" b="1" dirty="0">
                <a:solidFill>
                  <a:srgbClr val="002060"/>
                </a:solidFill>
                <a:latin typeface="Times-Roman"/>
              </a:rPr>
              <a:t>depolarization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 through 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an electric 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nerve 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impulse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-Roman"/>
              </a:rPr>
              <a:t>local </a:t>
            </a:r>
            <a:r>
              <a:rPr lang="en-US" b="1" dirty="0">
                <a:solidFill>
                  <a:srgbClr val="002060"/>
                </a:solidFill>
                <a:latin typeface="Times-Roman"/>
              </a:rPr>
              <a:t>hormone–receptor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-Roman"/>
              </a:rPr>
              <a:t>interactions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4957" y="3677908"/>
            <a:ext cx="102701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-Roman"/>
              </a:rPr>
              <a:t>In addition to a protein-structure stabilizing </a:t>
            </a:r>
            <a:r>
              <a:rPr lang="en-US" dirty="0" smtClean="0">
                <a:latin typeface="Times-Roman"/>
              </a:rPr>
              <a:t>function - for </a:t>
            </a:r>
            <a:r>
              <a:rPr lang="en-US" dirty="0">
                <a:latin typeface="Times-Roman"/>
              </a:rPr>
              <a:t>example in </a:t>
            </a:r>
            <a:r>
              <a:rPr lang="en-US" dirty="0" err="1" smtClean="0">
                <a:latin typeface="Times-Roman"/>
              </a:rPr>
              <a:t>thermolysin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and proteinase </a:t>
            </a:r>
            <a:r>
              <a:rPr lang="en-US" dirty="0" smtClean="0">
                <a:latin typeface="Times-Roman"/>
              </a:rPr>
              <a:t>K - </a:t>
            </a:r>
            <a:r>
              <a:rPr lang="en-US" b="1" dirty="0">
                <a:solidFill>
                  <a:srgbClr val="00B050"/>
                </a:solidFill>
                <a:latin typeface="Times-Roman"/>
              </a:rPr>
              <a:t>Ca</a:t>
            </a:r>
            <a:r>
              <a:rPr lang="en-US" b="1" baseline="30000" dirty="0">
                <a:solidFill>
                  <a:srgbClr val="00B050"/>
                </a:solidFill>
                <a:latin typeface="Times-Roman"/>
              </a:rPr>
              <a:t>2</a:t>
            </a:r>
            <a:r>
              <a:rPr lang="en-US" b="1" baseline="30000" dirty="0">
                <a:solidFill>
                  <a:srgbClr val="00B050"/>
                </a:solidFill>
                <a:latin typeface="MTSY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MTSY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-Roman"/>
              </a:rPr>
              <a:t>ions </a:t>
            </a:r>
            <a:r>
              <a:rPr lang="en-US" dirty="0">
                <a:latin typeface="Times-Roman"/>
              </a:rPr>
              <a:t>can also show </a:t>
            </a:r>
            <a:r>
              <a:rPr lang="en-US" b="1" dirty="0" smtClean="0">
                <a:latin typeface="Times-Roman"/>
              </a:rPr>
              <a:t>hydrolysis-catalyzing</a:t>
            </a:r>
            <a:r>
              <a:rPr lang="en-US" dirty="0" smtClean="0">
                <a:latin typeface="Times-Roman"/>
              </a:rPr>
              <a:t> activity</a:t>
            </a:r>
            <a:r>
              <a:rPr lang="en-US" dirty="0">
                <a:latin typeface="Times-Roman"/>
              </a:rPr>
              <a:t>. One of the </a:t>
            </a:r>
            <a:r>
              <a:rPr lang="en-US" dirty="0" smtClean="0">
                <a:latin typeface="Times-Roman"/>
              </a:rPr>
              <a:t>best documented </a:t>
            </a:r>
            <a:r>
              <a:rPr lang="en-US" dirty="0">
                <a:latin typeface="Times-Roman"/>
              </a:rPr>
              <a:t>examples is the </a:t>
            </a:r>
            <a:r>
              <a:rPr lang="en-US" dirty="0" err="1">
                <a:latin typeface="Times-Roman"/>
              </a:rPr>
              <a:t>phosphodiester</a:t>
            </a:r>
            <a:r>
              <a:rPr lang="en-US" dirty="0">
                <a:latin typeface="Times-Roman"/>
              </a:rPr>
              <a:t>-cleaving </a:t>
            </a:r>
            <a:r>
              <a:rPr lang="en-US" dirty="0" smtClean="0">
                <a:latin typeface="Times-Roman"/>
              </a:rPr>
              <a:t>nuclease from </a:t>
            </a:r>
            <a:r>
              <a:rPr lang="en-US" dirty="0">
                <a:latin typeface="Times-Roman"/>
              </a:rPr>
              <a:t>staphylococcal </a:t>
            </a:r>
            <a:r>
              <a:rPr lang="en-US" dirty="0" smtClean="0">
                <a:latin typeface="Times-Roman"/>
              </a:rPr>
              <a:t>strains, </a:t>
            </a:r>
            <a:r>
              <a:rPr lang="en-US" dirty="0">
                <a:latin typeface="Times-Roman"/>
              </a:rPr>
              <a:t>which features an “Mg</a:t>
            </a:r>
            <a:r>
              <a:rPr lang="en-US" baseline="30000" dirty="0">
                <a:latin typeface="Times-Roman"/>
              </a:rPr>
              <a:t>2</a:t>
            </a:r>
            <a:r>
              <a:rPr lang="en-US" baseline="30000" dirty="0">
                <a:latin typeface="MTSY"/>
              </a:rPr>
              <a:t>+</a:t>
            </a:r>
            <a:r>
              <a:rPr lang="en-US" dirty="0">
                <a:latin typeface="Times-Roman"/>
              </a:rPr>
              <a:t>-like” coordination </a:t>
            </a:r>
            <a:r>
              <a:rPr lang="en-US" dirty="0" smtClean="0">
                <a:latin typeface="Times-Roman"/>
              </a:rPr>
              <a:t>sphere </a:t>
            </a:r>
            <a:r>
              <a:rPr lang="it-IT" dirty="0" smtClean="0">
                <a:latin typeface="Times-Roman"/>
              </a:rPr>
              <a:t>of </a:t>
            </a:r>
            <a:r>
              <a:rPr lang="it-IT" dirty="0">
                <a:latin typeface="Times-Roman"/>
              </a:rPr>
              <a:t>the </a:t>
            </a:r>
            <a:r>
              <a:rPr lang="it-IT" dirty="0" err="1">
                <a:latin typeface="Times-Roman"/>
              </a:rPr>
              <a:t>catalytic</a:t>
            </a:r>
            <a:r>
              <a:rPr lang="it-IT" dirty="0">
                <a:latin typeface="Times-Roman"/>
              </a:rPr>
              <a:t> metal center (2 </a:t>
            </a:r>
            <a:r>
              <a:rPr lang="it-IT" dirty="0" smtClean="0">
                <a:latin typeface="Times-Roman"/>
              </a:rPr>
              <a:t>Asp</a:t>
            </a:r>
            <a:r>
              <a:rPr lang="it-IT" dirty="0">
                <a:latin typeface="Times-Roman"/>
              </a:rPr>
              <a:t>, 1 </a:t>
            </a:r>
            <a:r>
              <a:rPr lang="it-IT" dirty="0" err="1">
                <a:latin typeface="Times-Roman"/>
              </a:rPr>
              <a:t>Thr</a:t>
            </a:r>
            <a:r>
              <a:rPr lang="it-IT" dirty="0">
                <a:latin typeface="Times-Roman"/>
              </a:rPr>
              <a:t>, 2 H2O, 1 </a:t>
            </a:r>
            <a:r>
              <a:rPr lang="it-IT" dirty="0" err="1">
                <a:latin typeface="Times-Roman"/>
              </a:rPr>
              <a:t>substrate</a:t>
            </a:r>
            <a:r>
              <a:rPr lang="it-IT" dirty="0">
                <a:latin typeface="Times-Roman"/>
              </a:rPr>
              <a:t>-O).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980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3357</Words>
  <Application>Microsoft Office PowerPoint</Application>
  <PresentationFormat>Widescreen</PresentationFormat>
  <Paragraphs>234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Helvetica Neue</vt:lpstr>
      <vt:lpstr>LCIRCLE10</vt:lpstr>
      <vt:lpstr>MTSY</vt:lpstr>
      <vt:lpstr>Times</vt:lpstr>
      <vt:lpstr>Times-Bold</vt:lpstr>
      <vt:lpstr>Times-Roman</vt:lpstr>
      <vt:lpstr>Tema di Office</vt:lpstr>
      <vt:lpstr>The ubiquitous regulatory role of Ca2+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Ca2+ the great ruler</dc:title>
  <dc:creator>davide</dc:creator>
  <cp:lastModifiedBy>Davide Corinti</cp:lastModifiedBy>
  <cp:revision>82</cp:revision>
  <dcterms:created xsi:type="dcterms:W3CDTF">2019-03-13T21:30:01Z</dcterms:created>
  <dcterms:modified xsi:type="dcterms:W3CDTF">2019-03-15T11:11:22Z</dcterms:modified>
</cp:coreProperties>
</file>